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6" r:id="rId3"/>
    <p:sldId id="257" r:id="rId4"/>
  </p:sldIdLst>
  <p:sldSz cx="7559675" cy="1069181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59" d="100"/>
          <a:sy n="59" d="100"/>
        </p:scale>
        <p:origin x="238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US" smtClean="0"/>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45502C2-9290-403A-A9D1-2C25F20691BE}" type="datetimeFigureOut">
              <a:rPr lang="en-GB" smtClean="0"/>
              <a:t>19/05/2017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C899EA-A3A8-4ED6-B0C1-B44A31BE8F4D}" type="slidenum">
              <a:rPr lang="en-GB" smtClean="0"/>
              <a:t>‹#›</a:t>
            </a:fld>
            <a:endParaRPr lang="en-GB"/>
          </a:p>
        </p:txBody>
      </p:sp>
    </p:spTree>
    <p:extLst>
      <p:ext uri="{BB962C8B-B14F-4D97-AF65-F5344CB8AC3E}">
        <p14:creationId xmlns:p14="http://schemas.microsoft.com/office/powerpoint/2010/main" val="267647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5502C2-9290-403A-A9D1-2C25F20691BE}" type="datetimeFigureOut">
              <a:rPr lang="en-GB" smtClean="0"/>
              <a:t>19/05/2017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C899EA-A3A8-4ED6-B0C1-B44A31BE8F4D}" type="slidenum">
              <a:rPr lang="en-GB" smtClean="0"/>
              <a:t>‹#›</a:t>
            </a:fld>
            <a:endParaRPr lang="en-GB"/>
          </a:p>
        </p:txBody>
      </p:sp>
    </p:spTree>
    <p:extLst>
      <p:ext uri="{BB962C8B-B14F-4D97-AF65-F5344CB8AC3E}">
        <p14:creationId xmlns:p14="http://schemas.microsoft.com/office/powerpoint/2010/main" val="1696239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5502C2-9290-403A-A9D1-2C25F20691BE}" type="datetimeFigureOut">
              <a:rPr lang="en-GB" smtClean="0"/>
              <a:t>19/05/2017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C899EA-A3A8-4ED6-B0C1-B44A31BE8F4D}" type="slidenum">
              <a:rPr lang="en-GB" smtClean="0"/>
              <a:t>‹#›</a:t>
            </a:fld>
            <a:endParaRPr lang="en-GB"/>
          </a:p>
        </p:txBody>
      </p:sp>
    </p:spTree>
    <p:extLst>
      <p:ext uri="{BB962C8B-B14F-4D97-AF65-F5344CB8AC3E}">
        <p14:creationId xmlns:p14="http://schemas.microsoft.com/office/powerpoint/2010/main" val="31754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5502C2-9290-403A-A9D1-2C25F20691BE}" type="datetimeFigureOut">
              <a:rPr lang="en-GB" smtClean="0"/>
              <a:t>19/05/2017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C899EA-A3A8-4ED6-B0C1-B44A31BE8F4D}" type="slidenum">
              <a:rPr lang="en-GB" smtClean="0"/>
              <a:t>‹#›</a:t>
            </a:fld>
            <a:endParaRPr lang="en-GB"/>
          </a:p>
        </p:txBody>
      </p:sp>
    </p:spTree>
    <p:extLst>
      <p:ext uri="{BB962C8B-B14F-4D97-AF65-F5344CB8AC3E}">
        <p14:creationId xmlns:p14="http://schemas.microsoft.com/office/powerpoint/2010/main" val="2791193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smtClean="0"/>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5502C2-9290-403A-A9D1-2C25F20691BE}" type="datetimeFigureOut">
              <a:rPr lang="en-GB" smtClean="0"/>
              <a:t>19/05/2017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C899EA-A3A8-4ED6-B0C1-B44A31BE8F4D}" type="slidenum">
              <a:rPr lang="en-GB" smtClean="0"/>
              <a:t>‹#›</a:t>
            </a:fld>
            <a:endParaRPr lang="en-GB"/>
          </a:p>
        </p:txBody>
      </p:sp>
    </p:spTree>
    <p:extLst>
      <p:ext uri="{BB962C8B-B14F-4D97-AF65-F5344CB8AC3E}">
        <p14:creationId xmlns:p14="http://schemas.microsoft.com/office/powerpoint/2010/main" val="1205098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45502C2-9290-403A-A9D1-2C25F20691BE}" type="datetimeFigureOut">
              <a:rPr lang="en-GB" smtClean="0"/>
              <a:t>19/05/2017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C899EA-A3A8-4ED6-B0C1-B44A31BE8F4D}" type="slidenum">
              <a:rPr lang="en-GB" smtClean="0"/>
              <a:t>‹#›</a:t>
            </a:fld>
            <a:endParaRPr lang="en-GB"/>
          </a:p>
        </p:txBody>
      </p:sp>
    </p:spTree>
    <p:extLst>
      <p:ext uri="{BB962C8B-B14F-4D97-AF65-F5344CB8AC3E}">
        <p14:creationId xmlns:p14="http://schemas.microsoft.com/office/powerpoint/2010/main" val="377219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smtClean="0"/>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smtClean="0"/>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45502C2-9290-403A-A9D1-2C25F20691BE}" type="datetimeFigureOut">
              <a:rPr lang="en-GB" smtClean="0"/>
              <a:t>19/05/2017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2C899EA-A3A8-4ED6-B0C1-B44A31BE8F4D}" type="slidenum">
              <a:rPr lang="en-GB" smtClean="0"/>
              <a:t>‹#›</a:t>
            </a:fld>
            <a:endParaRPr lang="en-GB"/>
          </a:p>
        </p:txBody>
      </p:sp>
    </p:spTree>
    <p:extLst>
      <p:ext uri="{BB962C8B-B14F-4D97-AF65-F5344CB8AC3E}">
        <p14:creationId xmlns:p14="http://schemas.microsoft.com/office/powerpoint/2010/main" val="3220089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45502C2-9290-403A-A9D1-2C25F20691BE}" type="datetimeFigureOut">
              <a:rPr lang="en-GB" smtClean="0"/>
              <a:t>19/05/2017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2C899EA-A3A8-4ED6-B0C1-B44A31BE8F4D}" type="slidenum">
              <a:rPr lang="en-GB" smtClean="0"/>
              <a:t>‹#›</a:t>
            </a:fld>
            <a:endParaRPr lang="en-GB"/>
          </a:p>
        </p:txBody>
      </p:sp>
    </p:spTree>
    <p:extLst>
      <p:ext uri="{BB962C8B-B14F-4D97-AF65-F5344CB8AC3E}">
        <p14:creationId xmlns:p14="http://schemas.microsoft.com/office/powerpoint/2010/main" val="4117604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5502C2-9290-403A-A9D1-2C25F20691BE}" type="datetimeFigureOut">
              <a:rPr lang="en-GB" smtClean="0"/>
              <a:t>19/05/2017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2C899EA-A3A8-4ED6-B0C1-B44A31BE8F4D}" type="slidenum">
              <a:rPr lang="en-GB" smtClean="0"/>
              <a:t>‹#›</a:t>
            </a:fld>
            <a:endParaRPr lang="en-GB"/>
          </a:p>
        </p:txBody>
      </p:sp>
    </p:spTree>
    <p:extLst>
      <p:ext uri="{BB962C8B-B14F-4D97-AF65-F5344CB8AC3E}">
        <p14:creationId xmlns:p14="http://schemas.microsoft.com/office/powerpoint/2010/main" val="3272625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smtClean="0"/>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5502C2-9290-403A-A9D1-2C25F20691BE}" type="datetimeFigureOut">
              <a:rPr lang="en-GB" smtClean="0"/>
              <a:t>19/05/2017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C899EA-A3A8-4ED6-B0C1-B44A31BE8F4D}" type="slidenum">
              <a:rPr lang="en-GB" smtClean="0"/>
              <a:t>‹#›</a:t>
            </a:fld>
            <a:endParaRPr lang="en-GB"/>
          </a:p>
        </p:txBody>
      </p:sp>
    </p:spTree>
    <p:extLst>
      <p:ext uri="{BB962C8B-B14F-4D97-AF65-F5344CB8AC3E}">
        <p14:creationId xmlns:p14="http://schemas.microsoft.com/office/powerpoint/2010/main" val="3960968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smtClean="0"/>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5502C2-9290-403A-A9D1-2C25F20691BE}" type="datetimeFigureOut">
              <a:rPr lang="en-GB" smtClean="0"/>
              <a:t>19/05/2017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C899EA-A3A8-4ED6-B0C1-B44A31BE8F4D}" type="slidenum">
              <a:rPr lang="en-GB" smtClean="0"/>
              <a:t>‹#›</a:t>
            </a:fld>
            <a:endParaRPr lang="en-GB"/>
          </a:p>
        </p:txBody>
      </p:sp>
    </p:spTree>
    <p:extLst>
      <p:ext uri="{BB962C8B-B14F-4D97-AF65-F5344CB8AC3E}">
        <p14:creationId xmlns:p14="http://schemas.microsoft.com/office/powerpoint/2010/main" val="1671693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C45502C2-9290-403A-A9D1-2C25F20691BE}" type="datetimeFigureOut">
              <a:rPr lang="en-GB" smtClean="0"/>
              <a:t>19/05/2017</a:t>
            </a:fld>
            <a:endParaRPr lang="en-GB"/>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B2C899EA-A3A8-4ED6-B0C1-B44A31BE8F4D}" type="slidenum">
              <a:rPr lang="en-GB" smtClean="0"/>
              <a:t>‹#›</a:t>
            </a:fld>
            <a:endParaRPr lang="en-GB"/>
          </a:p>
        </p:txBody>
      </p:sp>
    </p:spTree>
    <p:extLst>
      <p:ext uri="{BB962C8B-B14F-4D97-AF65-F5344CB8AC3E}">
        <p14:creationId xmlns:p14="http://schemas.microsoft.com/office/powerpoint/2010/main" val="280415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6008" y="4991497"/>
            <a:ext cx="6934494" cy="4579956"/>
          </a:xfrm>
          <a:prstGeom prst="rect">
            <a:avLst/>
          </a:prstGeom>
        </p:spPr>
      </p:pic>
      <p:cxnSp>
        <p:nvCxnSpPr>
          <p:cNvPr id="30" name="Straight Arrow Connector 29"/>
          <p:cNvCxnSpPr/>
          <p:nvPr/>
        </p:nvCxnSpPr>
        <p:spPr>
          <a:xfrm flipV="1">
            <a:off x="2645939" y="7522382"/>
            <a:ext cx="824230" cy="149852"/>
          </a:xfrm>
          <a:prstGeom prst="straightConnector1">
            <a:avLst/>
          </a:prstGeom>
          <a:ln w="381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2485103" y="5279812"/>
            <a:ext cx="648929" cy="374574"/>
          </a:xfrm>
          <a:prstGeom prst="straightConnector1">
            <a:avLst/>
          </a:prstGeom>
          <a:ln w="381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345240" y="8338925"/>
            <a:ext cx="957105" cy="724865"/>
          </a:xfrm>
          <a:prstGeom prst="straightConnector1">
            <a:avLst/>
          </a:prstGeom>
          <a:ln w="381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76902" y="314265"/>
            <a:ext cx="7104973"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76902" y="3933870"/>
            <a:ext cx="6703076" cy="553357"/>
          </a:xfrm>
          <a:prstGeom prst="rect">
            <a:avLst/>
          </a:prstGeom>
        </p:spPr>
        <p:txBody>
          <a:bodyPr wrap="square">
            <a:spAutoFit/>
          </a:bodyPr>
          <a:lstStyle/>
          <a:p>
            <a:pPr>
              <a:lnSpc>
                <a:spcPct val="107000"/>
              </a:lnSpc>
              <a:spcAft>
                <a:spcPts val="800"/>
              </a:spcAft>
            </a:pPr>
            <a:r>
              <a:rPr lang="en-GB" sz="1400" dirty="0" smtClean="0">
                <a:effectLst/>
                <a:latin typeface="Arial" panose="020B0604020202020204" pitchFamily="34" charset="0"/>
                <a:ea typeface="Calibri" panose="020F0502020204030204" pitchFamily="34" charset="0"/>
                <a:cs typeface="Times New Roman" panose="02020603050405020304" pitchFamily="18" charset="0"/>
              </a:rPr>
              <a:t>Once parked, follow the orange line towards Police HQ reception.  There is a path with a small wall, follow the path round and this will lead to the front of Police HQ.</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30283" y="952807"/>
            <a:ext cx="7044269" cy="2844690"/>
          </a:xfrm>
          <a:prstGeom prst="rect">
            <a:avLst/>
          </a:prstGeom>
        </p:spPr>
        <p:txBody>
          <a:bodyPr wrap="square">
            <a:spAutoFit/>
          </a:bodyPr>
          <a:lstStyle/>
          <a:p>
            <a:pPr algn="ctr">
              <a:lnSpc>
                <a:spcPct val="107000"/>
              </a:lnSpc>
              <a:spcAft>
                <a:spcPts val="800"/>
              </a:spcAft>
            </a:pPr>
            <a:r>
              <a:rPr lang="en-GB" sz="1600" b="1" u="sng" dirty="0" smtClean="0">
                <a:effectLst/>
                <a:latin typeface="Arial" panose="020B0604020202020204" pitchFamily="34" charset="0"/>
                <a:ea typeface="Calibri" panose="020F0502020204030204" pitchFamily="34" charset="0"/>
                <a:cs typeface="Times New Roman" panose="02020603050405020304" pitchFamily="18" charset="0"/>
              </a:rPr>
              <a:t>Police HQ, </a:t>
            </a:r>
            <a:r>
              <a:rPr lang="en-GB" sz="1600" b="1" u="sng" dirty="0" err="1" smtClean="0">
                <a:effectLst/>
                <a:latin typeface="Arial" panose="020B0604020202020204" pitchFamily="34" charset="0"/>
                <a:ea typeface="Calibri" panose="020F0502020204030204" pitchFamily="34" charset="0"/>
                <a:cs typeface="Times New Roman" panose="02020603050405020304" pitchFamily="18" charset="0"/>
              </a:rPr>
              <a:t>Aykley</a:t>
            </a:r>
            <a:r>
              <a:rPr lang="en-GB" sz="1600" b="1" u="sng" dirty="0" smtClean="0">
                <a:effectLst/>
                <a:latin typeface="Arial" panose="020B0604020202020204" pitchFamily="34" charset="0"/>
                <a:ea typeface="Calibri" panose="020F0502020204030204" pitchFamily="34" charset="0"/>
                <a:cs typeface="Times New Roman" panose="02020603050405020304" pitchFamily="18" charset="0"/>
              </a:rPr>
              <a:t> Heads, Durham, DH1 5TT</a:t>
            </a:r>
          </a:p>
          <a:p>
            <a:pPr>
              <a:lnSpc>
                <a:spcPct val="107000"/>
              </a:lnSpc>
              <a:spcAft>
                <a:spcPts val="800"/>
              </a:spcAft>
            </a:pPr>
            <a:endParaRPr lang="en-GB"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P</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lease park in the </a:t>
            </a:r>
            <a:r>
              <a:rPr lang="en-GB" sz="1600" dirty="0" smtClean="0">
                <a:latin typeface="Calibri" panose="020F0502020204030204" pitchFamily="34" charset="0"/>
                <a:ea typeface="Calibri" panose="020F0502020204030204" pitchFamily="34" charset="0"/>
                <a:cs typeface="Times New Roman" panose="02020603050405020304" pitchFamily="18" charset="0"/>
              </a:rPr>
              <a:t>all weather pitch </a:t>
            </a: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over flow car park.</a:t>
            </a:r>
          </a:p>
          <a:p>
            <a:pPr algn="ctr">
              <a:lnSpc>
                <a:spcPct val="107000"/>
              </a:lnSpc>
              <a:spcAft>
                <a:spcPts val="800"/>
              </a:spcAft>
            </a:pPr>
            <a:endParaRPr lang="en-GB"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sz="1600" b="1" u="sng" dirty="0" smtClean="0">
                <a:effectLst/>
                <a:latin typeface="Arial" panose="020B0604020202020204" pitchFamily="34" charset="0"/>
                <a:ea typeface="Calibri" panose="020F0502020204030204" pitchFamily="34" charset="0"/>
                <a:cs typeface="Times New Roman" panose="02020603050405020304" pitchFamily="18" charset="0"/>
              </a:rPr>
              <a:t>All weather pitch directions </a:t>
            </a:r>
            <a:endParaRPr lang="en-GB"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smtClean="0">
                <a:effectLst/>
                <a:latin typeface="Arial" panose="020B0604020202020204" pitchFamily="34" charset="0"/>
                <a:ea typeface="Calibri" panose="020F0502020204030204" pitchFamily="34" charset="0"/>
                <a:cs typeface="Times New Roman" panose="02020603050405020304" pitchFamily="18" charset="0"/>
              </a:rPr>
              <a:t>Follow the white dotted line along the main road, turn right just passed </a:t>
            </a:r>
            <a:r>
              <a:rPr lang="en-GB" sz="1400" dirty="0" err="1" smtClean="0">
                <a:effectLst/>
                <a:latin typeface="Arial" panose="020B0604020202020204" pitchFamily="34" charset="0"/>
                <a:ea typeface="Calibri" panose="020F0502020204030204" pitchFamily="34" charset="0"/>
                <a:cs typeface="Times New Roman" panose="02020603050405020304" pitchFamily="18" charset="0"/>
              </a:rPr>
              <a:t>Salvus</a:t>
            </a:r>
            <a:r>
              <a:rPr lang="en-GB" sz="1400" dirty="0" smtClean="0">
                <a:effectLst/>
                <a:latin typeface="Arial" panose="020B0604020202020204" pitchFamily="34" charset="0"/>
                <a:ea typeface="Calibri" panose="020F0502020204030204" pitchFamily="34" charset="0"/>
                <a:cs typeface="Times New Roman" panose="02020603050405020304" pitchFamily="18" charset="0"/>
              </a:rPr>
              <a:t> House (green Building on the drivers right). This will lead to an ‘unsigned’ single track access road.  Travel along this track for a short distance and then turn left onto the all weather pitch which is contained in a fenced area.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583135" y="314264"/>
            <a:ext cx="7220506" cy="461665"/>
          </a:xfrm>
          <a:prstGeom prst="rect">
            <a:avLst/>
          </a:prstGeom>
          <a:noFill/>
        </p:spPr>
        <p:txBody>
          <a:bodyPr wrap="square" rtlCol="0">
            <a:spAutoFit/>
          </a:bodyPr>
          <a:lstStyle/>
          <a:p>
            <a:r>
              <a:rPr lang="en-GB" sz="2400" b="1" dirty="0" smtClean="0"/>
              <a:t>Car parking arrangements for ‘All Weather Pitch’</a:t>
            </a:r>
            <a:endParaRPr lang="en-GB" sz="2400" b="1" dirty="0"/>
          </a:p>
        </p:txBody>
      </p:sp>
      <p:sp>
        <p:nvSpPr>
          <p:cNvPr id="10" name="Freeform 9"/>
          <p:cNvSpPr/>
          <p:nvPr/>
        </p:nvSpPr>
        <p:spPr>
          <a:xfrm>
            <a:off x="1023582" y="5172860"/>
            <a:ext cx="2511188" cy="2019869"/>
          </a:xfrm>
          <a:custGeom>
            <a:avLst/>
            <a:gdLst>
              <a:gd name="connsiteX0" fmla="*/ 0 w 2511188"/>
              <a:gd name="connsiteY0" fmla="*/ 0 h 2019869"/>
              <a:gd name="connsiteX1" fmla="*/ 491319 w 2511188"/>
              <a:gd name="connsiteY1" fmla="*/ 163773 h 2019869"/>
              <a:gd name="connsiteX2" fmla="*/ 941696 w 2511188"/>
              <a:gd name="connsiteY2" fmla="*/ 382138 h 2019869"/>
              <a:gd name="connsiteX3" fmla="*/ 1364776 w 2511188"/>
              <a:gd name="connsiteY3" fmla="*/ 504967 h 2019869"/>
              <a:gd name="connsiteX4" fmla="*/ 1446663 w 2511188"/>
              <a:gd name="connsiteY4" fmla="*/ 887105 h 2019869"/>
              <a:gd name="connsiteX5" fmla="*/ 1501254 w 2511188"/>
              <a:gd name="connsiteY5" fmla="*/ 1269242 h 2019869"/>
              <a:gd name="connsiteX6" fmla="*/ 1610436 w 2511188"/>
              <a:gd name="connsiteY6" fmla="*/ 1596788 h 2019869"/>
              <a:gd name="connsiteX7" fmla="*/ 1678675 w 2511188"/>
              <a:gd name="connsiteY7" fmla="*/ 1637732 h 2019869"/>
              <a:gd name="connsiteX8" fmla="*/ 1937982 w 2511188"/>
              <a:gd name="connsiteY8" fmla="*/ 1637732 h 2019869"/>
              <a:gd name="connsiteX9" fmla="*/ 2142699 w 2511188"/>
              <a:gd name="connsiteY9" fmla="*/ 1637732 h 2019869"/>
              <a:gd name="connsiteX10" fmla="*/ 2306472 w 2511188"/>
              <a:gd name="connsiteY10" fmla="*/ 1733266 h 2019869"/>
              <a:gd name="connsiteX11" fmla="*/ 2511188 w 2511188"/>
              <a:gd name="connsiteY11" fmla="*/ 2019869 h 201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11188" h="2019869">
                <a:moveTo>
                  <a:pt x="0" y="0"/>
                </a:moveTo>
                <a:cubicBezTo>
                  <a:pt x="167185" y="50041"/>
                  <a:pt x="334370" y="100083"/>
                  <a:pt x="491319" y="163773"/>
                </a:cubicBezTo>
                <a:cubicBezTo>
                  <a:pt x="648268" y="227463"/>
                  <a:pt x="796120" y="325272"/>
                  <a:pt x="941696" y="382138"/>
                </a:cubicBezTo>
                <a:cubicBezTo>
                  <a:pt x="1087272" y="439004"/>
                  <a:pt x="1280615" y="420806"/>
                  <a:pt x="1364776" y="504967"/>
                </a:cubicBezTo>
                <a:cubicBezTo>
                  <a:pt x="1448937" y="589128"/>
                  <a:pt x="1423917" y="759726"/>
                  <a:pt x="1446663" y="887105"/>
                </a:cubicBezTo>
                <a:cubicBezTo>
                  <a:pt x="1469409" y="1014484"/>
                  <a:pt x="1473959" y="1150962"/>
                  <a:pt x="1501254" y="1269242"/>
                </a:cubicBezTo>
                <a:cubicBezTo>
                  <a:pt x="1528549" y="1387522"/>
                  <a:pt x="1580866" y="1535373"/>
                  <a:pt x="1610436" y="1596788"/>
                </a:cubicBezTo>
                <a:cubicBezTo>
                  <a:pt x="1640006" y="1658203"/>
                  <a:pt x="1624084" y="1630908"/>
                  <a:pt x="1678675" y="1637732"/>
                </a:cubicBezTo>
                <a:cubicBezTo>
                  <a:pt x="1733266" y="1644556"/>
                  <a:pt x="1937982" y="1637732"/>
                  <a:pt x="1937982" y="1637732"/>
                </a:cubicBezTo>
                <a:cubicBezTo>
                  <a:pt x="2015319" y="1637732"/>
                  <a:pt x="2081284" y="1621810"/>
                  <a:pt x="2142699" y="1637732"/>
                </a:cubicBezTo>
                <a:cubicBezTo>
                  <a:pt x="2204114" y="1653654"/>
                  <a:pt x="2245057" y="1669577"/>
                  <a:pt x="2306472" y="1733266"/>
                </a:cubicBezTo>
                <a:cubicBezTo>
                  <a:pt x="2367887" y="1796955"/>
                  <a:pt x="2439537" y="1908412"/>
                  <a:pt x="2511188" y="2019869"/>
                </a:cubicBezTo>
              </a:path>
            </a:pathLst>
          </a:custGeom>
          <a:noFill/>
          <a:ln w="762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3821373" y="7834174"/>
            <a:ext cx="2414016" cy="1049643"/>
          </a:xfrm>
          <a:custGeom>
            <a:avLst/>
            <a:gdLst>
              <a:gd name="connsiteX0" fmla="*/ 0 w 2414016"/>
              <a:gd name="connsiteY0" fmla="*/ 0 h 1049643"/>
              <a:gd name="connsiteX1" fmla="*/ 95534 w 2414016"/>
              <a:gd name="connsiteY1" fmla="*/ 245659 h 1049643"/>
              <a:gd name="connsiteX2" fmla="*/ 122830 w 2414016"/>
              <a:gd name="connsiteY2" fmla="*/ 368489 h 1049643"/>
              <a:gd name="connsiteX3" fmla="*/ 559558 w 2414016"/>
              <a:gd name="connsiteY3" fmla="*/ 313898 h 1049643"/>
              <a:gd name="connsiteX4" fmla="*/ 668740 w 2414016"/>
              <a:gd name="connsiteY4" fmla="*/ 614149 h 1049643"/>
              <a:gd name="connsiteX5" fmla="*/ 764275 w 2414016"/>
              <a:gd name="connsiteY5" fmla="*/ 1023582 h 1049643"/>
              <a:gd name="connsiteX6" fmla="*/ 1310185 w 2414016"/>
              <a:gd name="connsiteY6" fmla="*/ 996286 h 1049643"/>
              <a:gd name="connsiteX7" fmla="*/ 1787857 w 2414016"/>
              <a:gd name="connsiteY7" fmla="*/ 900752 h 1049643"/>
              <a:gd name="connsiteX8" fmla="*/ 2115403 w 2414016"/>
              <a:gd name="connsiteY8" fmla="*/ 696036 h 1049643"/>
              <a:gd name="connsiteX9" fmla="*/ 2374711 w 2414016"/>
              <a:gd name="connsiteY9" fmla="*/ 436728 h 1049643"/>
              <a:gd name="connsiteX10" fmla="*/ 2402006 w 2414016"/>
              <a:gd name="connsiteY10" fmla="*/ 150125 h 1049643"/>
              <a:gd name="connsiteX11" fmla="*/ 2265528 w 2414016"/>
              <a:gd name="connsiteY11" fmla="*/ 13648 h 1049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14016" h="1049643">
                <a:moveTo>
                  <a:pt x="0" y="0"/>
                </a:moveTo>
                <a:cubicBezTo>
                  <a:pt x="37531" y="92122"/>
                  <a:pt x="75062" y="184244"/>
                  <a:pt x="95534" y="245659"/>
                </a:cubicBezTo>
                <a:cubicBezTo>
                  <a:pt x="116006" y="307074"/>
                  <a:pt x="45493" y="357116"/>
                  <a:pt x="122830" y="368489"/>
                </a:cubicBezTo>
                <a:cubicBezTo>
                  <a:pt x="200167" y="379862"/>
                  <a:pt x="468573" y="272955"/>
                  <a:pt x="559558" y="313898"/>
                </a:cubicBezTo>
                <a:cubicBezTo>
                  <a:pt x="650543" y="354841"/>
                  <a:pt x="634621" y="495868"/>
                  <a:pt x="668740" y="614149"/>
                </a:cubicBezTo>
                <a:cubicBezTo>
                  <a:pt x="702859" y="732430"/>
                  <a:pt x="657368" y="959893"/>
                  <a:pt x="764275" y="1023582"/>
                </a:cubicBezTo>
                <a:cubicBezTo>
                  <a:pt x="871183" y="1087272"/>
                  <a:pt x="1139588" y="1016758"/>
                  <a:pt x="1310185" y="996286"/>
                </a:cubicBezTo>
                <a:cubicBezTo>
                  <a:pt x="1480782" y="975814"/>
                  <a:pt x="1653654" y="950794"/>
                  <a:pt x="1787857" y="900752"/>
                </a:cubicBezTo>
                <a:cubicBezTo>
                  <a:pt x="1922060" y="850710"/>
                  <a:pt x="2017594" y="773373"/>
                  <a:pt x="2115403" y="696036"/>
                </a:cubicBezTo>
                <a:cubicBezTo>
                  <a:pt x="2213212" y="618699"/>
                  <a:pt x="2326944" y="527713"/>
                  <a:pt x="2374711" y="436728"/>
                </a:cubicBezTo>
                <a:cubicBezTo>
                  <a:pt x="2422478" y="345743"/>
                  <a:pt x="2420203" y="220638"/>
                  <a:pt x="2402006" y="150125"/>
                </a:cubicBezTo>
                <a:cubicBezTo>
                  <a:pt x="2383809" y="79612"/>
                  <a:pt x="2324668" y="46630"/>
                  <a:pt x="2265528" y="13648"/>
                </a:cubicBezTo>
              </a:path>
            </a:pathLst>
          </a:cu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p:cNvCxnSpPr>
            <a:stCxn id="17" idx="0"/>
          </p:cNvCxnSpPr>
          <p:nvPr/>
        </p:nvCxnSpPr>
        <p:spPr>
          <a:xfrm flipH="1">
            <a:off x="6100011" y="6277886"/>
            <a:ext cx="221031" cy="1434356"/>
          </a:xfrm>
          <a:prstGeom prst="straightConnector1">
            <a:avLst/>
          </a:prstGeom>
          <a:ln w="381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5477306" y="6277886"/>
            <a:ext cx="1687471" cy="267825"/>
            <a:chOff x="5415266" y="5973948"/>
            <a:chExt cx="1687471" cy="267825"/>
          </a:xfrm>
        </p:grpSpPr>
        <p:sp>
          <p:nvSpPr>
            <p:cNvPr id="16" name="Rectangle 15"/>
            <p:cNvSpPr/>
            <p:nvPr/>
          </p:nvSpPr>
          <p:spPr>
            <a:xfrm>
              <a:off x="5415266" y="5973948"/>
              <a:ext cx="1631735" cy="2678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5415266" y="5973948"/>
              <a:ext cx="1687471" cy="261610"/>
            </a:xfrm>
            <a:prstGeom prst="rect">
              <a:avLst/>
            </a:prstGeom>
            <a:noFill/>
          </p:spPr>
          <p:txBody>
            <a:bodyPr wrap="square" rtlCol="0">
              <a:spAutoFit/>
            </a:bodyPr>
            <a:lstStyle/>
            <a:p>
              <a:r>
                <a:rPr lang="en-GB" sz="1100" dirty="0" smtClean="0"/>
                <a:t>Police HQ Main Reception</a:t>
              </a:r>
              <a:endParaRPr lang="en-GB" sz="1100" dirty="0"/>
            </a:p>
          </p:txBody>
        </p:sp>
      </p:grpSp>
      <p:grpSp>
        <p:nvGrpSpPr>
          <p:cNvPr id="19" name="Group 18"/>
          <p:cNvGrpSpPr/>
          <p:nvPr/>
        </p:nvGrpSpPr>
        <p:grpSpPr>
          <a:xfrm>
            <a:off x="1533832" y="7498001"/>
            <a:ext cx="1405429" cy="267825"/>
            <a:chOff x="5415266" y="5973948"/>
            <a:chExt cx="1687471" cy="267825"/>
          </a:xfrm>
        </p:grpSpPr>
        <p:sp>
          <p:nvSpPr>
            <p:cNvPr id="20" name="Rectangle 19"/>
            <p:cNvSpPr/>
            <p:nvPr/>
          </p:nvSpPr>
          <p:spPr>
            <a:xfrm>
              <a:off x="5415266" y="5973948"/>
              <a:ext cx="1631735" cy="2678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5415266" y="5973948"/>
              <a:ext cx="1687471" cy="261610"/>
            </a:xfrm>
            <a:prstGeom prst="rect">
              <a:avLst/>
            </a:prstGeom>
            <a:noFill/>
          </p:spPr>
          <p:txBody>
            <a:bodyPr wrap="square" rtlCol="0">
              <a:spAutoFit/>
            </a:bodyPr>
            <a:lstStyle/>
            <a:p>
              <a:r>
                <a:rPr lang="en-GB" sz="1100" dirty="0" smtClean="0"/>
                <a:t>All Weather Car Park</a:t>
              </a:r>
              <a:endParaRPr lang="en-GB" sz="1100" dirty="0"/>
            </a:p>
          </p:txBody>
        </p:sp>
      </p:grpSp>
      <p:grpSp>
        <p:nvGrpSpPr>
          <p:cNvPr id="22" name="Group 21"/>
          <p:cNvGrpSpPr/>
          <p:nvPr/>
        </p:nvGrpSpPr>
        <p:grpSpPr>
          <a:xfrm>
            <a:off x="2561653" y="8932985"/>
            <a:ext cx="1687471" cy="267825"/>
            <a:chOff x="5415266" y="5973948"/>
            <a:chExt cx="1687471" cy="267825"/>
          </a:xfrm>
        </p:grpSpPr>
        <p:sp>
          <p:nvSpPr>
            <p:cNvPr id="23" name="Rectangle 22"/>
            <p:cNvSpPr/>
            <p:nvPr/>
          </p:nvSpPr>
          <p:spPr>
            <a:xfrm>
              <a:off x="5415266" y="5973948"/>
              <a:ext cx="1631735" cy="2678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5415266" y="5973948"/>
              <a:ext cx="1687471" cy="261610"/>
            </a:xfrm>
            <a:prstGeom prst="rect">
              <a:avLst/>
            </a:prstGeom>
            <a:noFill/>
          </p:spPr>
          <p:txBody>
            <a:bodyPr wrap="square" rtlCol="0">
              <a:spAutoFit/>
            </a:bodyPr>
            <a:lstStyle/>
            <a:p>
              <a:r>
                <a:rPr lang="en-GB" sz="1100" dirty="0" smtClean="0"/>
                <a:t>Footpath to HQ Reception</a:t>
              </a:r>
              <a:endParaRPr lang="en-GB" sz="1100" dirty="0"/>
            </a:p>
          </p:txBody>
        </p:sp>
      </p:grpSp>
      <p:grpSp>
        <p:nvGrpSpPr>
          <p:cNvPr id="25" name="Group 24"/>
          <p:cNvGrpSpPr/>
          <p:nvPr/>
        </p:nvGrpSpPr>
        <p:grpSpPr>
          <a:xfrm>
            <a:off x="2188685" y="5059217"/>
            <a:ext cx="2653454" cy="430887"/>
            <a:chOff x="5415266" y="5973948"/>
            <a:chExt cx="1687471" cy="430887"/>
          </a:xfrm>
        </p:grpSpPr>
        <p:sp>
          <p:nvSpPr>
            <p:cNvPr id="26" name="Rectangle 25"/>
            <p:cNvSpPr/>
            <p:nvPr/>
          </p:nvSpPr>
          <p:spPr>
            <a:xfrm>
              <a:off x="5415266" y="5973948"/>
              <a:ext cx="1631735" cy="2678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5415266" y="5973948"/>
              <a:ext cx="1687471" cy="430887"/>
            </a:xfrm>
            <a:prstGeom prst="rect">
              <a:avLst/>
            </a:prstGeom>
            <a:noFill/>
          </p:spPr>
          <p:txBody>
            <a:bodyPr wrap="square" rtlCol="0">
              <a:spAutoFit/>
            </a:bodyPr>
            <a:lstStyle/>
            <a:p>
              <a:r>
                <a:rPr lang="en-GB" sz="1100" dirty="0" smtClean="0"/>
                <a:t>Turn from main road for access to car park</a:t>
              </a:r>
              <a:endParaRPr lang="en-GB" sz="1100" dirty="0"/>
            </a:p>
          </p:txBody>
        </p:sp>
      </p:grpSp>
    </p:spTree>
    <p:extLst>
      <p:ext uri="{BB962C8B-B14F-4D97-AF65-F5344CB8AC3E}">
        <p14:creationId xmlns:p14="http://schemas.microsoft.com/office/powerpoint/2010/main" val="2158853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248414" y="604988"/>
            <a:ext cx="7104973"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2291026" y="647216"/>
            <a:ext cx="3398292" cy="369332"/>
          </a:xfrm>
          <a:prstGeom prst="rect">
            <a:avLst/>
          </a:prstGeom>
          <a:noFill/>
        </p:spPr>
        <p:txBody>
          <a:bodyPr wrap="square" rtlCol="0">
            <a:spAutoFit/>
          </a:bodyPr>
          <a:lstStyle/>
          <a:p>
            <a:r>
              <a:rPr lang="en-GB" b="1" dirty="0" smtClean="0"/>
              <a:t>Durham Police Headquarters</a:t>
            </a:r>
            <a:endParaRPr lang="en-GB" b="1" dirty="0"/>
          </a:p>
        </p:txBody>
      </p:sp>
      <p:pic>
        <p:nvPicPr>
          <p:cNvPr id="19" name="Picture 18"/>
          <p:cNvPicPr>
            <a:picLocks noChangeAspect="1"/>
          </p:cNvPicPr>
          <p:nvPr/>
        </p:nvPicPr>
        <p:blipFill>
          <a:blip r:embed="rId2"/>
          <a:stretch>
            <a:fillRect/>
          </a:stretch>
        </p:blipFill>
        <p:spPr>
          <a:xfrm>
            <a:off x="361770" y="1759277"/>
            <a:ext cx="6878262" cy="8370238"/>
          </a:xfrm>
          <a:prstGeom prst="rect">
            <a:avLst/>
          </a:prstGeom>
        </p:spPr>
      </p:pic>
      <p:sp>
        <p:nvSpPr>
          <p:cNvPr id="20" name="TextBox 19"/>
          <p:cNvSpPr txBox="1"/>
          <p:nvPr/>
        </p:nvSpPr>
        <p:spPr>
          <a:xfrm>
            <a:off x="504967" y="1228299"/>
            <a:ext cx="6591869" cy="369332"/>
          </a:xfrm>
          <a:prstGeom prst="rect">
            <a:avLst/>
          </a:prstGeom>
          <a:noFill/>
        </p:spPr>
        <p:txBody>
          <a:bodyPr wrap="square" rtlCol="0">
            <a:spAutoFit/>
          </a:bodyPr>
          <a:lstStyle/>
          <a:p>
            <a:r>
              <a:rPr lang="en-GB" dirty="0" smtClean="0"/>
              <a:t>According to Google the below routes are valid – also see next page</a:t>
            </a:r>
            <a:endParaRPr lang="en-GB" dirty="0"/>
          </a:p>
        </p:txBody>
      </p:sp>
    </p:spTree>
    <p:extLst>
      <p:ext uri="{BB962C8B-B14F-4D97-AF65-F5344CB8AC3E}">
        <p14:creationId xmlns:p14="http://schemas.microsoft.com/office/powerpoint/2010/main" val="1393432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347319" y="917466"/>
            <a:ext cx="7104973"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2"/>
          <a:stretch>
            <a:fillRect/>
          </a:stretch>
        </p:blipFill>
        <p:spPr>
          <a:xfrm>
            <a:off x="347319" y="1869372"/>
            <a:ext cx="6952427" cy="3393282"/>
          </a:xfrm>
          <a:prstGeom prst="rect">
            <a:avLst/>
          </a:prstGeom>
        </p:spPr>
      </p:pic>
      <p:cxnSp>
        <p:nvCxnSpPr>
          <p:cNvPr id="9" name="Straight Arrow Connector 8"/>
          <p:cNvCxnSpPr/>
          <p:nvPr/>
        </p:nvCxnSpPr>
        <p:spPr>
          <a:xfrm>
            <a:off x="1499473" y="2147009"/>
            <a:ext cx="596348" cy="496977"/>
          </a:xfrm>
          <a:prstGeom prst="straightConnector1">
            <a:avLst/>
          </a:prstGeom>
          <a:ln w="381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8" idx="0"/>
          </p:cNvCxnSpPr>
          <p:nvPr/>
        </p:nvCxnSpPr>
        <p:spPr>
          <a:xfrm flipV="1">
            <a:off x="6327240" y="3663078"/>
            <a:ext cx="548640" cy="1082571"/>
          </a:xfrm>
          <a:prstGeom prst="straightConnector1">
            <a:avLst/>
          </a:prstGeom>
          <a:ln w="381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2070172" y="2147009"/>
            <a:ext cx="5186293" cy="1751833"/>
          </a:xfrm>
          <a:custGeom>
            <a:avLst/>
            <a:gdLst>
              <a:gd name="connsiteX0" fmla="*/ 33600 w 5186293"/>
              <a:gd name="connsiteY0" fmla="*/ 385659 h 1751833"/>
              <a:gd name="connsiteX1" fmla="*/ 1795 w 5186293"/>
              <a:gd name="connsiteY1" fmla="*/ 139169 h 1751833"/>
              <a:gd name="connsiteX2" fmla="*/ 81308 w 5186293"/>
              <a:gd name="connsiteY2" fmla="*/ 27850 h 1751833"/>
              <a:gd name="connsiteX3" fmla="*/ 288042 w 5186293"/>
              <a:gd name="connsiteY3" fmla="*/ 35802 h 1751833"/>
              <a:gd name="connsiteX4" fmla="*/ 494776 w 5186293"/>
              <a:gd name="connsiteY4" fmla="*/ 163022 h 1751833"/>
              <a:gd name="connsiteX5" fmla="*/ 645850 w 5186293"/>
              <a:gd name="connsiteY5" fmla="*/ 123266 h 1751833"/>
              <a:gd name="connsiteX6" fmla="*/ 781023 w 5186293"/>
              <a:gd name="connsiteY6" fmla="*/ 35802 h 1751833"/>
              <a:gd name="connsiteX7" fmla="*/ 1138831 w 5186293"/>
              <a:gd name="connsiteY7" fmla="*/ 11948 h 1751833"/>
              <a:gd name="connsiteX8" fmla="*/ 1520494 w 5186293"/>
              <a:gd name="connsiteY8" fmla="*/ 3996 h 1751833"/>
              <a:gd name="connsiteX9" fmla="*/ 1854449 w 5186293"/>
              <a:gd name="connsiteY9" fmla="*/ 75558 h 1751833"/>
              <a:gd name="connsiteX10" fmla="*/ 2116842 w 5186293"/>
              <a:gd name="connsiteY10" fmla="*/ 139169 h 1751833"/>
              <a:gd name="connsiteX11" fmla="*/ 2442845 w 5186293"/>
              <a:gd name="connsiteY11" fmla="*/ 274341 h 1751833"/>
              <a:gd name="connsiteX12" fmla="*/ 2713189 w 5186293"/>
              <a:gd name="connsiteY12" fmla="*/ 385659 h 1751833"/>
              <a:gd name="connsiteX13" fmla="*/ 3237976 w 5186293"/>
              <a:gd name="connsiteY13" fmla="*/ 552636 h 1751833"/>
              <a:gd name="connsiteX14" fmla="*/ 3571930 w 5186293"/>
              <a:gd name="connsiteY14" fmla="*/ 576490 h 1751833"/>
              <a:gd name="connsiteX15" fmla="*/ 3921788 w 5186293"/>
              <a:gd name="connsiteY15" fmla="*/ 528782 h 1751833"/>
              <a:gd name="connsiteX16" fmla="*/ 4263694 w 5186293"/>
              <a:gd name="connsiteY16" fmla="*/ 473123 h 1751833"/>
              <a:gd name="connsiteX17" fmla="*/ 4557892 w 5186293"/>
              <a:gd name="connsiteY17" fmla="*/ 441318 h 1751833"/>
              <a:gd name="connsiteX18" fmla="*/ 4708967 w 5186293"/>
              <a:gd name="connsiteY18" fmla="*/ 528782 h 1751833"/>
              <a:gd name="connsiteX19" fmla="*/ 4852090 w 5186293"/>
              <a:gd name="connsiteY19" fmla="*/ 719614 h 1751833"/>
              <a:gd name="connsiteX20" fmla="*/ 4971360 w 5186293"/>
              <a:gd name="connsiteY20" fmla="*/ 1029715 h 1751833"/>
              <a:gd name="connsiteX21" fmla="*/ 5074727 w 5186293"/>
              <a:gd name="connsiteY21" fmla="*/ 1292108 h 1751833"/>
              <a:gd name="connsiteX22" fmla="*/ 5186045 w 5186293"/>
              <a:gd name="connsiteY22" fmla="*/ 1435231 h 1751833"/>
              <a:gd name="connsiteX23" fmla="*/ 5042922 w 5186293"/>
              <a:gd name="connsiteY23" fmla="*/ 1681722 h 1751833"/>
              <a:gd name="connsiteX24" fmla="*/ 4844139 w 5186293"/>
              <a:gd name="connsiteY24" fmla="*/ 1745332 h 1751833"/>
              <a:gd name="connsiteX25" fmla="*/ 4844139 w 5186293"/>
              <a:gd name="connsiteY25" fmla="*/ 1554501 h 175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186293" h="1751833">
                <a:moveTo>
                  <a:pt x="33600" y="385659"/>
                </a:moveTo>
                <a:cubicBezTo>
                  <a:pt x="13722" y="292231"/>
                  <a:pt x="-6156" y="198804"/>
                  <a:pt x="1795" y="139169"/>
                </a:cubicBezTo>
                <a:cubicBezTo>
                  <a:pt x="9746" y="79534"/>
                  <a:pt x="33600" y="45078"/>
                  <a:pt x="81308" y="27850"/>
                </a:cubicBezTo>
                <a:cubicBezTo>
                  <a:pt x="129016" y="10622"/>
                  <a:pt x="219131" y="13273"/>
                  <a:pt x="288042" y="35802"/>
                </a:cubicBezTo>
                <a:cubicBezTo>
                  <a:pt x="356953" y="58331"/>
                  <a:pt x="435141" y="148445"/>
                  <a:pt x="494776" y="163022"/>
                </a:cubicBezTo>
                <a:cubicBezTo>
                  <a:pt x="554411" y="177599"/>
                  <a:pt x="598142" y="144469"/>
                  <a:pt x="645850" y="123266"/>
                </a:cubicBezTo>
                <a:cubicBezTo>
                  <a:pt x="693558" y="102063"/>
                  <a:pt x="698860" y="54355"/>
                  <a:pt x="781023" y="35802"/>
                </a:cubicBezTo>
                <a:cubicBezTo>
                  <a:pt x="863186" y="17249"/>
                  <a:pt x="1015586" y="17249"/>
                  <a:pt x="1138831" y="11948"/>
                </a:cubicBezTo>
                <a:cubicBezTo>
                  <a:pt x="1262076" y="6647"/>
                  <a:pt x="1401224" y="-6606"/>
                  <a:pt x="1520494" y="3996"/>
                </a:cubicBezTo>
                <a:cubicBezTo>
                  <a:pt x="1639764" y="14598"/>
                  <a:pt x="1755058" y="53029"/>
                  <a:pt x="1854449" y="75558"/>
                </a:cubicBezTo>
                <a:cubicBezTo>
                  <a:pt x="1953840" y="98087"/>
                  <a:pt x="2018776" y="106039"/>
                  <a:pt x="2116842" y="139169"/>
                </a:cubicBezTo>
                <a:cubicBezTo>
                  <a:pt x="2214908" y="172299"/>
                  <a:pt x="2442845" y="274341"/>
                  <a:pt x="2442845" y="274341"/>
                </a:cubicBezTo>
                <a:cubicBezTo>
                  <a:pt x="2542236" y="315423"/>
                  <a:pt x="2580667" y="339276"/>
                  <a:pt x="2713189" y="385659"/>
                </a:cubicBezTo>
                <a:cubicBezTo>
                  <a:pt x="2845711" y="432042"/>
                  <a:pt x="3094853" y="520831"/>
                  <a:pt x="3237976" y="552636"/>
                </a:cubicBezTo>
                <a:cubicBezTo>
                  <a:pt x="3381099" y="584441"/>
                  <a:pt x="3457961" y="580466"/>
                  <a:pt x="3571930" y="576490"/>
                </a:cubicBezTo>
                <a:cubicBezTo>
                  <a:pt x="3685899" y="572514"/>
                  <a:pt x="3806494" y="546010"/>
                  <a:pt x="3921788" y="528782"/>
                </a:cubicBezTo>
                <a:cubicBezTo>
                  <a:pt x="4037082" y="511554"/>
                  <a:pt x="4157677" y="487700"/>
                  <a:pt x="4263694" y="473123"/>
                </a:cubicBezTo>
                <a:cubicBezTo>
                  <a:pt x="4369711" y="458546"/>
                  <a:pt x="4483680" y="432042"/>
                  <a:pt x="4557892" y="441318"/>
                </a:cubicBezTo>
                <a:cubicBezTo>
                  <a:pt x="4632104" y="450594"/>
                  <a:pt x="4659934" y="482399"/>
                  <a:pt x="4708967" y="528782"/>
                </a:cubicBezTo>
                <a:cubicBezTo>
                  <a:pt x="4758000" y="575165"/>
                  <a:pt x="4808358" y="636125"/>
                  <a:pt x="4852090" y="719614"/>
                </a:cubicBezTo>
                <a:cubicBezTo>
                  <a:pt x="4895822" y="803103"/>
                  <a:pt x="4934254" y="934299"/>
                  <a:pt x="4971360" y="1029715"/>
                </a:cubicBezTo>
                <a:cubicBezTo>
                  <a:pt x="5008466" y="1125131"/>
                  <a:pt x="5038946" y="1224522"/>
                  <a:pt x="5074727" y="1292108"/>
                </a:cubicBezTo>
                <a:cubicBezTo>
                  <a:pt x="5110508" y="1359694"/>
                  <a:pt x="5191346" y="1370295"/>
                  <a:pt x="5186045" y="1435231"/>
                </a:cubicBezTo>
                <a:cubicBezTo>
                  <a:pt x="5180744" y="1500167"/>
                  <a:pt x="5099906" y="1630039"/>
                  <a:pt x="5042922" y="1681722"/>
                </a:cubicBezTo>
                <a:cubicBezTo>
                  <a:pt x="4985938" y="1733405"/>
                  <a:pt x="4877270" y="1766536"/>
                  <a:pt x="4844139" y="1745332"/>
                </a:cubicBezTo>
                <a:cubicBezTo>
                  <a:pt x="4811009" y="1724129"/>
                  <a:pt x="4827574" y="1639315"/>
                  <a:pt x="4844139" y="1554501"/>
                </a:cubicBezTo>
              </a:path>
            </a:pathLst>
          </a:cu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p:cNvGrpSpPr/>
          <p:nvPr/>
        </p:nvGrpSpPr>
        <p:grpSpPr>
          <a:xfrm>
            <a:off x="600470" y="1941717"/>
            <a:ext cx="1687471" cy="280850"/>
            <a:chOff x="532232" y="3170016"/>
            <a:chExt cx="1687471" cy="280850"/>
          </a:xfrm>
        </p:grpSpPr>
        <p:sp>
          <p:nvSpPr>
            <p:cNvPr id="14" name="Rectangle 13"/>
            <p:cNvSpPr/>
            <p:nvPr/>
          </p:nvSpPr>
          <p:spPr>
            <a:xfrm>
              <a:off x="532232" y="3180522"/>
              <a:ext cx="1495351" cy="2703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532232" y="3170016"/>
              <a:ext cx="1687471" cy="261610"/>
            </a:xfrm>
            <a:prstGeom prst="rect">
              <a:avLst/>
            </a:prstGeom>
            <a:noFill/>
          </p:spPr>
          <p:txBody>
            <a:bodyPr wrap="square" rtlCol="0">
              <a:spAutoFit/>
            </a:bodyPr>
            <a:lstStyle/>
            <a:p>
              <a:r>
                <a:rPr lang="en-GB" sz="1100" dirty="0" smtClean="0"/>
                <a:t>Bus stop from Durham</a:t>
              </a:r>
              <a:endParaRPr lang="en-GB" sz="1100" dirty="0"/>
            </a:p>
          </p:txBody>
        </p:sp>
      </p:grpSp>
      <p:grpSp>
        <p:nvGrpSpPr>
          <p:cNvPr id="21" name="Group 20"/>
          <p:cNvGrpSpPr/>
          <p:nvPr/>
        </p:nvGrpSpPr>
        <p:grpSpPr>
          <a:xfrm>
            <a:off x="5483504" y="4745649"/>
            <a:ext cx="1687471" cy="267825"/>
            <a:chOff x="5415266" y="5973948"/>
            <a:chExt cx="1687471" cy="267825"/>
          </a:xfrm>
        </p:grpSpPr>
        <p:sp>
          <p:nvSpPr>
            <p:cNvPr id="16" name="Rectangle 15"/>
            <p:cNvSpPr/>
            <p:nvPr/>
          </p:nvSpPr>
          <p:spPr>
            <a:xfrm>
              <a:off x="5415266" y="5973948"/>
              <a:ext cx="1631735" cy="2678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5415266" y="5973948"/>
              <a:ext cx="1687471" cy="261610"/>
            </a:xfrm>
            <a:prstGeom prst="rect">
              <a:avLst/>
            </a:prstGeom>
            <a:noFill/>
          </p:spPr>
          <p:txBody>
            <a:bodyPr wrap="square" rtlCol="0">
              <a:spAutoFit/>
            </a:bodyPr>
            <a:lstStyle/>
            <a:p>
              <a:r>
                <a:rPr lang="en-GB" sz="1100" dirty="0" smtClean="0"/>
                <a:t>Police HQ Main Reception</a:t>
              </a:r>
              <a:endParaRPr lang="en-GB" sz="1100" dirty="0"/>
            </a:p>
          </p:txBody>
        </p:sp>
      </p:grpSp>
      <p:sp>
        <p:nvSpPr>
          <p:cNvPr id="22" name="TextBox 21"/>
          <p:cNvSpPr txBox="1"/>
          <p:nvPr/>
        </p:nvSpPr>
        <p:spPr>
          <a:xfrm>
            <a:off x="600470" y="5592456"/>
            <a:ext cx="6400831" cy="4247317"/>
          </a:xfrm>
          <a:prstGeom prst="rect">
            <a:avLst/>
          </a:prstGeom>
          <a:noFill/>
        </p:spPr>
        <p:txBody>
          <a:bodyPr wrap="square" rtlCol="0">
            <a:spAutoFit/>
          </a:bodyPr>
          <a:lstStyle/>
          <a:p>
            <a:r>
              <a:rPr lang="en-GB" dirty="0" smtClean="0"/>
              <a:t>The below image shows where the bus stop is (outside of the Hospital) to alight in order to walk to the main reception at Police Headquarters.</a:t>
            </a:r>
          </a:p>
          <a:p>
            <a:endParaRPr lang="en-GB" dirty="0"/>
          </a:p>
          <a:p>
            <a:r>
              <a:rPr lang="en-GB" dirty="0" smtClean="0"/>
              <a:t>Follow the red dotted line which will take approximately 5 minutes to walk.</a:t>
            </a:r>
          </a:p>
          <a:p>
            <a:endParaRPr lang="en-GB" dirty="0"/>
          </a:p>
          <a:p>
            <a:r>
              <a:rPr lang="en-GB" dirty="0" smtClean="0"/>
              <a:t>The bus which operates from the City bus station is the number 64, although alternatives also run regularly on the route.  The bus stop is for the University Hospital, but is fine for Police HQ.  The return bus stop is at the same location but just opposite the road.</a:t>
            </a:r>
          </a:p>
          <a:p>
            <a:endParaRPr lang="en-GB" dirty="0"/>
          </a:p>
          <a:p>
            <a:r>
              <a:rPr lang="en-GB" dirty="0" smtClean="0"/>
              <a:t>Alternatively it is a few miles from the city centre and you could possibly consider a taxi which should be reasonably priced due to the short distance.</a:t>
            </a:r>
            <a:endParaRPr lang="en-GB" dirty="0"/>
          </a:p>
        </p:txBody>
      </p:sp>
      <p:sp>
        <p:nvSpPr>
          <p:cNvPr id="23" name="TextBox 22"/>
          <p:cNvSpPr txBox="1"/>
          <p:nvPr/>
        </p:nvSpPr>
        <p:spPr>
          <a:xfrm>
            <a:off x="1620227" y="981222"/>
            <a:ext cx="6655995" cy="369332"/>
          </a:xfrm>
          <a:prstGeom prst="rect">
            <a:avLst/>
          </a:prstGeom>
          <a:noFill/>
        </p:spPr>
        <p:txBody>
          <a:bodyPr wrap="square" rtlCol="0">
            <a:spAutoFit/>
          </a:bodyPr>
          <a:lstStyle/>
          <a:p>
            <a:r>
              <a:rPr lang="en-GB" b="1" dirty="0" smtClean="0"/>
              <a:t>Bus stop and walking route to Headquarters</a:t>
            </a:r>
            <a:endParaRPr lang="en-GB" b="1" dirty="0"/>
          </a:p>
        </p:txBody>
      </p:sp>
    </p:spTree>
    <p:extLst>
      <p:ext uri="{BB962C8B-B14F-4D97-AF65-F5344CB8AC3E}">
        <p14:creationId xmlns:p14="http://schemas.microsoft.com/office/powerpoint/2010/main" val="23791501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TotalTime>
  <Words>310</Words>
  <Application>Microsoft Office PowerPoint</Application>
  <PresentationFormat>Custom</PresentationFormat>
  <Paragraphs>24</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Times New Roman</vt:lpstr>
      <vt:lpstr>Office Theme</vt:lpstr>
      <vt:lpstr>PowerPoint Presentation</vt:lpstr>
      <vt:lpstr>PowerPoint Presentation</vt:lpstr>
      <vt:lpstr>PowerPoint Presentation</vt:lpstr>
    </vt:vector>
  </TitlesOfParts>
  <Company>Durham Constabulary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 Bedford</dc:creator>
  <cp:lastModifiedBy>Ruth Duffy</cp:lastModifiedBy>
  <cp:revision>10</cp:revision>
  <cp:lastPrinted>2017-05-19T09:01:32Z</cp:lastPrinted>
  <dcterms:created xsi:type="dcterms:W3CDTF">2017-05-19T07:38:02Z</dcterms:created>
  <dcterms:modified xsi:type="dcterms:W3CDTF">2017-05-19T14:42:18Z</dcterms:modified>
</cp:coreProperties>
</file>