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1" r:id="rId2"/>
  </p:sldMasterIdLst>
  <p:notesMasterIdLst>
    <p:notesMasterId r:id="rId44"/>
  </p:notesMasterIdLst>
  <p:sldIdLst>
    <p:sldId id="283" r:id="rId3"/>
    <p:sldId id="256" r:id="rId4"/>
    <p:sldId id="281" r:id="rId5"/>
    <p:sldId id="282" r:id="rId6"/>
    <p:sldId id="258" r:id="rId7"/>
    <p:sldId id="276" r:id="rId8"/>
    <p:sldId id="264" r:id="rId9"/>
    <p:sldId id="265" r:id="rId10"/>
    <p:sldId id="279" r:id="rId11"/>
    <p:sldId id="280" r:id="rId12"/>
    <p:sldId id="304" r:id="rId13"/>
    <p:sldId id="271" r:id="rId14"/>
    <p:sldId id="272" r:id="rId15"/>
    <p:sldId id="274" r:id="rId16"/>
    <p:sldId id="284" r:id="rId17"/>
    <p:sldId id="275" r:id="rId18"/>
    <p:sldId id="308" r:id="rId19"/>
    <p:sldId id="277" r:id="rId20"/>
    <p:sldId id="257" r:id="rId21"/>
    <p:sldId id="309" r:id="rId22"/>
    <p:sldId id="259" r:id="rId23"/>
    <p:sldId id="260" r:id="rId24"/>
    <p:sldId id="261" r:id="rId25"/>
    <p:sldId id="310" r:id="rId26"/>
    <p:sldId id="262" r:id="rId27"/>
    <p:sldId id="278" r:id="rId28"/>
    <p:sldId id="311" r:id="rId29"/>
    <p:sldId id="263" r:id="rId30"/>
    <p:sldId id="312" r:id="rId31"/>
    <p:sldId id="313" r:id="rId32"/>
    <p:sldId id="266" r:id="rId33"/>
    <p:sldId id="267" r:id="rId34"/>
    <p:sldId id="268" r:id="rId35"/>
    <p:sldId id="269" r:id="rId36"/>
    <p:sldId id="314" r:id="rId37"/>
    <p:sldId id="270" r:id="rId38"/>
    <p:sldId id="315" r:id="rId39"/>
    <p:sldId id="316" r:id="rId40"/>
    <p:sldId id="305" r:id="rId41"/>
    <p:sldId id="306" r:id="rId42"/>
    <p:sldId id="302" r:id="rId43"/>
  </p:sldIdLst>
  <p:sldSz cx="9144000" cy="6858000" type="screen4x3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C1C3"/>
    <a:srgbClr val="005A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69" autoAdjust="0"/>
    <p:restoredTop sz="94674"/>
  </p:normalViewPr>
  <p:slideViewPr>
    <p:cSldViewPr snapToGrid="0" snapToObjects="1">
      <p:cViewPr varScale="1">
        <p:scale>
          <a:sx n="83" d="100"/>
          <a:sy n="83" d="100"/>
        </p:scale>
        <p:origin x="90" y="9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A0CB3-9544-4AB6-BFC4-DDF644B96CDF}" type="datetimeFigureOut">
              <a:rPr lang="en-GB" smtClean="0"/>
              <a:t>29/11/2019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C8CA6-4104-4DAA-A39F-8ABF44C0F5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916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7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C8CA6-4104-4DAA-A39F-8ABF44C0F5E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7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1804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D3C9E-CA44-423A-8E6E-546FCB8DE7E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179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Family friendly</a:t>
            </a:r>
            <a:r>
              <a:rPr lang="en-GB" baseline="0" dirty="0"/>
              <a:t> environment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D3C9E-CA44-423A-8E6E-546FCB8DE7EF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434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Reduce readmission rates – better</a:t>
            </a:r>
            <a:r>
              <a:rPr lang="en-GB" baseline="0" dirty="0"/>
              <a:t> </a:t>
            </a:r>
            <a:r>
              <a:rPr lang="en-GB" baseline="0" dirty="0" err="1"/>
              <a:t>parenetal</a:t>
            </a:r>
            <a:r>
              <a:rPr lang="en-GB" baseline="0" dirty="0"/>
              <a:t> confidence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D3C9E-CA44-423A-8E6E-546FCB8DE7EF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025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7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C8CA6-4104-4DAA-A39F-8ABF44C0F5E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7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1804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7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C8CA6-4104-4DAA-A39F-8ABF44C0F5E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7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18047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7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C8CA6-4104-4DAA-A39F-8ABF44C0F5E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7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6757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08580" y="3657787"/>
            <a:ext cx="4333819" cy="1508843"/>
          </a:xfrm>
        </p:spPr>
        <p:txBody>
          <a:bodyPr lIns="0" tIns="0" rIns="0" bIns="0" anchor="t">
            <a:noAutofit/>
          </a:bodyPr>
          <a:lstStyle>
            <a:lvl1pPr algn="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27210" y="5258703"/>
            <a:ext cx="2615184" cy="677355"/>
          </a:xfrm>
        </p:spPr>
        <p:txBody>
          <a:bodyPr lIns="0" tIns="0" rIns="0" bIns="0">
            <a:norm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38007" y="6356352"/>
            <a:ext cx="3086100" cy="365125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3" y="199039"/>
            <a:ext cx="2235200" cy="2000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037" y="199036"/>
            <a:ext cx="1076325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623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57816"/>
            <a:ext cx="7886700" cy="382527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457" y="152710"/>
            <a:ext cx="762000" cy="3365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2" y="152711"/>
            <a:ext cx="1517650" cy="13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71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08583" y="3657792"/>
            <a:ext cx="4333819" cy="1508843"/>
          </a:xfrm>
        </p:spPr>
        <p:txBody>
          <a:bodyPr lIns="0" tIns="0" rIns="0" bIns="0" anchor="t">
            <a:noAutofit/>
          </a:bodyPr>
          <a:lstStyle>
            <a:lvl1pPr algn="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27210" y="5258707"/>
            <a:ext cx="2615184" cy="677355"/>
          </a:xfrm>
        </p:spPr>
        <p:txBody>
          <a:bodyPr lIns="0" tIns="0" rIns="0" bIns="0">
            <a:norm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9" indent="0" algn="ctr">
              <a:buNone/>
              <a:defRPr sz="1300"/>
            </a:lvl3pPr>
            <a:lvl4pPr marL="1028548" indent="0" algn="ctr">
              <a:buNone/>
              <a:defRPr sz="1200"/>
            </a:lvl4pPr>
            <a:lvl5pPr marL="1371396" indent="0" algn="ctr">
              <a:buNone/>
              <a:defRPr sz="1200"/>
            </a:lvl5pPr>
            <a:lvl6pPr marL="1714245" indent="0" algn="ctr">
              <a:buNone/>
              <a:defRPr sz="1200"/>
            </a:lvl6pPr>
            <a:lvl7pPr marL="2057093" indent="0" algn="ctr">
              <a:buNone/>
              <a:defRPr sz="1200"/>
            </a:lvl7pPr>
            <a:lvl8pPr marL="2399943" indent="0" algn="ctr">
              <a:buNone/>
              <a:defRPr sz="1200"/>
            </a:lvl8pPr>
            <a:lvl9pPr marL="2742793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38008" y="6356356"/>
            <a:ext cx="3086100" cy="365125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3" y="199044"/>
            <a:ext cx="2235200" cy="2000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037" y="199037"/>
            <a:ext cx="1076325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88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57821"/>
            <a:ext cx="7886700" cy="382527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457" y="152710"/>
            <a:ext cx="762000" cy="3365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4" y="152711"/>
            <a:ext cx="1517650" cy="13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494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897313"/>
            <a:ext cx="7886700" cy="1325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357813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60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gradFill>
            <a:gsLst>
              <a:gs pos="0">
                <a:srgbClr val="39C1C3"/>
              </a:gs>
              <a:gs pos="100000">
                <a:srgbClr val="005AA8"/>
              </a:gs>
            </a:gsLst>
            <a:lin ang="0" scaled="0"/>
          </a:gradFill>
          <a:latin typeface="Arial" charset="0"/>
          <a:ea typeface="Arial" charset="0"/>
          <a:cs typeface="Arial" charset="0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Clr>
          <a:srgbClr val="39C1C3"/>
        </a:buClr>
        <a:buFont typeface="Arial"/>
        <a:buChar char="•"/>
        <a:defRPr sz="2100" kern="1200">
          <a:solidFill>
            <a:srgbClr val="005AA8"/>
          </a:solidFill>
          <a:latin typeface="Arial" charset="0"/>
          <a:ea typeface="Arial" charset="0"/>
          <a:cs typeface="Arial" charset="0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Clr>
          <a:srgbClr val="39C1C3"/>
        </a:buClr>
        <a:buFont typeface="Arial"/>
        <a:buChar char="•"/>
        <a:defRPr sz="1800" kern="1200">
          <a:solidFill>
            <a:srgbClr val="005AA8"/>
          </a:solidFill>
          <a:latin typeface="Arial" charset="0"/>
          <a:ea typeface="Arial" charset="0"/>
          <a:cs typeface="Arial" charset="0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Clr>
          <a:srgbClr val="39C1C3"/>
        </a:buClr>
        <a:buFont typeface="Arial"/>
        <a:buChar char="•"/>
        <a:defRPr sz="1500" kern="1200">
          <a:solidFill>
            <a:srgbClr val="005AA8"/>
          </a:solidFill>
          <a:latin typeface="Arial" charset="0"/>
          <a:ea typeface="Arial" charset="0"/>
          <a:cs typeface="Arial" charset="0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Clr>
          <a:srgbClr val="39C1C3"/>
        </a:buClr>
        <a:buFont typeface="Arial"/>
        <a:buChar char="•"/>
        <a:defRPr sz="1350" kern="1200">
          <a:solidFill>
            <a:srgbClr val="005AA8"/>
          </a:solidFill>
          <a:latin typeface="Arial" charset="0"/>
          <a:ea typeface="Arial" charset="0"/>
          <a:cs typeface="Arial" charset="0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Clr>
          <a:srgbClr val="39C1C3"/>
        </a:buClr>
        <a:buFont typeface="Arial"/>
        <a:buChar char="•"/>
        <a:defRPr sz="1350" kern="1200">
          <a:solidFill>
            <a:srgbClr val="005AA8"/>
          </a:solidFill>
          <a:latin typeface="Arial" charset="0"/>
          <a:ea typeface="Arial" charset="0"/>
          <a:cs typeface="Arial" charset="0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897318"/>
            <a:ext cx="7886700" cy="1325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357817"/>
            <a:ext cx="7886700" cy="4351339"/>
          </a:xfrm>
          <a:prstGeom prst="rect">
            <a:avLst/>
          </a:prstGeom>
        </p:spPr>
        <p:txBody>
          <a:bodyPr vert="horz" lIns="91428" tIns="45715" rIns="91428" bIns="45715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26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685699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gradFill>
            <a:gsLst>
              <a:gs pos="0">
                <a:srgbClr val="39C1C3"/>
              </a:gs>
              <a:gs pos="100000">
                <a:srgbClr val="005AA8"/>
              </a:gs>
            </a:gsLst>
            <a:lin ang="0" scaled="0"/>
          </a:gradFill>
          <a:latin typeface="Arial" charset="0"/>
          <a:ea typeface="Arial" charset="0"/>
          <a:cs typeface="Arial" charset="0"/>
        </a:defRPr>
      </a:lvl1pPr>
    </p:titleStyle>
    <p:bodyStyle>
      <a:lvl1pPr marL="171425" indent="-171425" algn="l" defTabSz="685699" rtl="0" eaLnBrk="1" latinLnBrk="0" hangingPunct="1">
        <a:lnSpc>
          <a:spcPct val="90000"/>
        </a:lnSpc>
        <a:spcBef>
          <a:spcPts val="750"/>
        </a:spcBef>
        <a:buClr>
          <a:srgbClr val="39C1C3"/>
        </a:buClr>
        <a:buFont typeface="Arial"/>
        <a:buChar char="•"/>
        <a:defRPr sz="2100" kern="1200">
          <a:solidFill>
            <a:srgbClr val="005AA8"/>
          </a:solidFill>
          <a:latin typeface="Arial" charset="0"/>
          <a:ea typeface="Arial" charset="0"/>
          <a:cs typeface="Arial" charset="0"/>
        </a:defRPr>
      </a:lvl1pPr>
      <a:lvl2pPr marL="514273" indent="-171425" algn="l" defTabSz="685699" rtl="0" eaLnBrk="1" latinLnBrk="0" hangingPunct="1">
        <a:lnSpc>
          <a:spcPct val="90000"/>
        </a:lnSpc>
        <a:spcBef>
          <a:spcPts val="375"/>
        </a:spcBef>
        <a:buClr>
          <a:srgbClr val="39C1C3"/>
        </a:buClr>
        <a:buFont typeface="Arial"/>
        <a:buChar char="•"/>
        <a:defRPr sz="1800" kern="1200">
          <a:solidFill>
            <a:srgbClr val="005AA8"/>
          </a:solidFill>
          <a:latin typeface="Arial" charset="0"/>
          <a:ea typeface="Arial" charset="0"/>
          <a:cs typeface="Arial" charset="0"/>
        </a:defRPr>
      </a:lvl2pPr>
      <a:lvl3pPr marL="857122" indent="-171425" algn="l" defTabSz="685699" rtl="0" eaLnBrk="1" latinLnBrk="0" hangingPunct="1">
        <a:lnSpc>
          <a:spcPct val="90000"/>
        </a:lnSpc>
        <a:spcBef>
          <a:spcPts val="375"/>
        </a:spcBef>
        <a:buClr>
          <a:srgbClr val="39C1C3"/>
        </a:buClr>
        <a:buFont typeface="Arial"/>
        <a:buChar char="•"/>
        <a:defRPr sz="1500" kern="1200">
          <a:solidFill>
            <a:srgbClr val="005AA8"/>
          </a:solidFill>
          <a:latin typeface="Arial" charset="0"/>
          <a:ea typeface="Arial" charset="0"/>
          <a:cs typeface="Arial" charset="0"/>
        </a:defRPr>
      </a:lvl3pPr>
      <a:lvl4pPr marL="1199972" indent="-171425" algn="l" defTabSz="685699" rtl="0" eaLnBrk="1" latinLnBrk="0" hangingPunct="1">
        <a:lnSpc>
          <a:spcPct val="90000"/>
        </a:lnSpc>
        <a:spcBef>
          <a:spcPts val="375"/>
        </a:spcBef>
        <a:buClr>
          <a:srgbClr val="39C1C3"/>
        </a:buClr>
        <a:buFont typeface="Arial"/>
        <a:buChar char="•"/>
        <a:defRPr sz="1300" kern="1200">
          <a:solidFill>
            <a:srgbClr val="005AA8"/>
          </a:solidFill>
          <a:latin typeface="Arial" charset="0"/>
          <a:ea typeface="Arial" charset="0"/>
          <a:cs typeface="Arial" charset="0"/>
        </a:defRPr>
      </a:lvl4pPr>
      <a:lvl5pPr marL="1542821" indent="-171425" algn="l" defTabSz="685699" rtl="0" eaLnBrk="1" latinLnBrk="0" hangingPunct="1">
        <a:lnSpc>
          <a:spcPct val="90000"/>
        </a:lnSpc>
        <a:spcBef>
          <a:spcPts val="375"/>
        </a:spcBef>
        <a:buClr>
          <a:srgbClr val="39C1C3"/>
        </a:buClr>
        <a:buFont typeface="Arial"/>
        <a:buChar char="•"/>
        <a:defRPr sz="1300" kern="1200">
          <a:solidFill>
            <a:srgbClr val="005AA8"/>
          </a:solidFill>
          <a:latin typeface="Arial" charset="0"/>
          <a:ea typeface="Arial" charset="0"/>
          <a:cs typeface="Arial" charset="0"/>
        </a:defRPr>
      </a:lvl5pPr>
      <a:lvl6pPr marL="1885669" indent="-171425" algn="l" defTabSz="68569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20" indent="-171425" algn="l" defTabSz="68569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68" indent="-171425" algn="l" defTabSz="68569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17" indent="-171425" algn="l" defTabSz="68569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9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49" algn="l" defTabSz="68569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99" algn="l" defTabSz="68569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48" algn="l" defTabSz="68569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96" algn="l" defTabSz="68569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45" algn="l" defTabSz="68569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93" algn="l" defTabSz="68569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43" algn="l" defTabSz="68569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793" algn="l" defTabSz="68569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C32C6C1-F555-42E0-84B8-39EDF26B65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2487" y="2135073"/>
            <a:ext cx="6949915" cy="1508843"/>
          </a:xfrm>
        </p:spPr>
        <p:txBody>
          <a:bodyPr>
            <a:noAutofit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North East North Cumbria Health Safety Collaborative Learning System:</a:t>
            </a:r>
            <a:b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Transitional Care </a:t>
            </a:r>
            <a:b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2 December 2019</a:t>
            </a:r>
            <a:b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/>
              <a:t>#</a:t>
            </a:r>
            <a:r>
              <a:rPr lang="en-GB" dirty="0" err="1"/>
              <a:t>MatNeoNENC</a:t>
            </a:r>
            <a:r>
              <a:rPr lang="en-GB" dirty="0"/>
              <a:t>   #</a:t>
            </a:r>
            <a:r>
              <a:rPr lang="en-GB" dirty="0" err="1"/>
              <a:t>PReCePTNENC</a:t>
            </a:r>
            <a:br>
              <a:rPr lang="en-GB" dirty="0"/>
            </a:br>
            <a:b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45754" y="5166633"/>
            <a:ext cx="1746733" cy="1583927"/>
            <a:chOff x="257680" y="3698146"/>
            <a:chExt cx="1246299" cy="1180043"/>
          </a:xfrm>
        </p:grpSpPr>
        <p:sp>
          <p:nvSpPr>
            <p:cNvPr id="10" name="TextBox 4"/>
            <p:cNvSpPr txBox="1"/>
            <p:nvPr/>
          </p:nvSpPr>
          <p:spPr>
            <a:xfrm>
              <a:off x="387778" y="4006574"/>
              <a:ext cx="1116201" cy="4954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North East and</a:t>
              </a:r>
            </a:p>
            <a:p>
              <a:pPr marL="0" marR="0" lvl="0" indent="0" algn="l" defTabSz="6858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North Cumbria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57680" y="3698146"/>
              <a:ext cx="1196470" cy="1180043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778" y="4288167"/>
              <a:ext cx="920321" cy="4276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3910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24A85-55C7-4B29-BB48-6D6CFD99C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Date for </a:t>
            </a:r>
            <a:r>
              <a:rPr lang="en-GB"/>
              <a:t>your diary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15762-A374-435C-A8E0-8B1BFA467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1860" y="3126560"/>
            <a:ext cx="2211654" cy="3825273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3</a:t>
            </a:r>
            <a:r>
              <a:rPr lang="en-GB" baseline="30000" dirty="0"/>
              <a:t>rd</a:t>
            </a:r>
            <a:r>
              <a:rPr lang="en-GB" dirty="0"/>
              <a:t> March</a:t>
            </a:r>
          </a:p>
        </p:txBody>
      </p:sp>
      <p:pic>
        <p:nvPicPr>
          <p:cNvPr id="5" name="Picture 4" descr="A close up of a device&#10;&#10;Description automatically generated">
            <a:extLst>
              <a:ext uri="{FF2B5EF4-FFF2-40B4-BE49-F238E27FC236}">
                <a16:creationId xmlns:a16="http://schemas.microsoft.com/office/drawing/2014/main" id="{7F7400B0-70C6-4439-ABB5-188C291FE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9809" y="2054098"/>
            <a:ext cx="3048042" cy="341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321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C32C6C1-F555-42E0-84B8-39EDF26B65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9403" y="2844131"/>
            <a:ext cx="5667043" cy="1508843"/>
          </a:xfrm>
        </p:spPr>
        <p:txBody>
          <a:bodyPr>
            <a:normAutofit fontScale="90000"/>
          </a:bodyPr>
          <a:lstStyle/>
          <a:p>
            <a:r>
              <a:rPr lang="en-GB" sz="3200" dirty="0">
                <a:solidFill>
                  <a:schemeClr val="bg1">
                    <a:lumMod val="95000"/>
                  </a:schemeClr>
                </a:solidFill>
              </a:rPr>
              <a:t>Transitional Care  </a:t>
            </a:r>
            <a:br>
              <a:rPr lang="en-GB" sz="32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GB" sz="3200" i="1" dirty="0">
                <a:solidFill>
                  <a:schemeClr val="bg1">
                    <a:lumMod val="95000"/>
                  </a:schemeClr>
                </a:solidFill>
              </a:rPr>
              <a:t>the way forward </a:t>
            </a:r>
            <a:br>
              <a:rPr lang="en-GB" sz="31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3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100" b="0" dirty="0">
                <a:latin typeface="Arial" panose="020B0604020202020204" pitchFamily="34" charset="0"/>
                <a:cs typeface="Arial" panose="020B0604020202020204" pitchFamily="34" charset="0"/>
              </a:rPr>
              <a:t>Sundeep Harigopal</a:t>
            </a:r>
            <a:br>
              <a:rPr lang="en-GB" sz="31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/>
              <a:t>Clinical Lead– Northern Neonatal Network</a:t>
            </a:r>
            <a:br>
              <a:rPr lang="en-GB" sz="2400" dirty="0"/>
            </a:br>
            <a:r>
              <a:rPr lang="en-GB" sz="2400" dirty="0"/>
              <a:t>Consultant Neonatologist – RVI  </a:t>
            </a:r>
            <a:br>
              <a:rPr lang="en-GB" sz="2400" dirty="0"/>
            </a:br>
            <a:b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C32C6C1-F555-42E0-84B8-39EDF26B65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GB" sz="2400" dirty="0"/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45753" y="5144099"/>
            <a:ext cx="1746733" cy="1583927"/>
            <a:chOff x="257680" y="3698146"/>
            <a:chExt cx="1246299" cy="1180043"/>
          </a:xfrm>
        </p:grpSpPr>
        <p:sp>
          <p:nvSpPr>
            <p:cNvPr id="11" name="TextBox 4"/>
            <p:cNvSpPr txBox="1"/>
            <p:nvPr/>
          </p:nvSpPr>
          <p:spPr>
            <a:xfrm>
              <a:off x="387778" y="4006574"/>
              <a:ext cx="1116201" cy="4954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North East and</a:t>
              </a:r>
            </a:p>
            <a:p>
              <a:pPr marL="0" marR="0" lvl="0" indent="0" algn="l" defTabSz="6858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North Cumbria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57680" y="3698146"/>
              <a:ext cx="1196470" cy="1180043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778" y="4288167"/>
              <a:ext cx="920321" cy="4276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384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accent2"/>
                </a:solidFill>
              </a:rPr>
              <a:t>What is NTC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sz="2800" i="1" dirty="0"/>
              <a:t>“A service that supports a </a:t>
            </a:r>
            <a:r>
              <a:rPr lang="en-GB" sz="2800" b="1" i="1" dirty="0"/>
              <a:t>resident mother </a:t>
            </a:r>
            <a:r>
              <a:rPr lang="en-GB" sz="2800" i="1" dirty="0"/>
              <a:t>to be or to become the </a:t>
            </a:r>
            <a:r>
              <a:rPr lang="en-GB" sz="2800" b="1" i="1" dirty="0"/>
              <a:t>primary care provider </a:t>
            </a:r>
            <a:r>
              <a:rPr lang="en-GB" sz="2800" i="1" dirty="0"/>
              <a:t>for a baby with care requirements </a:t>
            </a:r>
            <a:r>
              <a:rPr lang="en-GB" sz="2800" b="1" i="1" dirty="0"/>
              <a:t>in excess of normal </a:t>
            </a:r>
            <a:r>
              <a:rPr lang="en-GB" sz="2800" b="1" i="1" dirty="0" err="1"/>
              <a:t>newborn</a:t>
            </a:r>
            <a:r>
              <a:rPr lang="en-GB" sz="2800" b="1" i="1" dirty="0"/>
              <a:t> care</a:t>
            </a:r>
            <a:r>
              <a:rPr lang="en-GB" sz="2800" i="1" dirty="0"/>
              <a:t>, but which are not sufficient to require admission to a NNU.” </a:t>
            </a:r>
          </a:p>
          <a:p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802602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accent2"/>
                </a:solidFill>
              </a:rPr>
              <a:t>Recent systematic review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800" dirty="0"/>
          </a:p>
          <a:p>
            <a:r>
              <a:rPr lang="en-GB" sz="2800" dirty="0"/>
              <a:t>“</a:t>
            </a:r>
            <a:r>
              <a:rPr lang="en-GB" sz="2800" i="1" dirty="0"/>
              <a:t>transitional care benefits the health outcomes of moderately compromised infants and mothers in terms of </a:t>
            </a:r>
            <a:r>
              <a:rPr lang="en-GB" sz="2800" i="1" u="sng" dirty="0"/>
              <a:t>de-medicalising</a:t>
            </a:r>
            <a:r>
              <a:rPr lang="en-GB" sz="2800" i="1" dirty="0"/>
              <a:t> care, improving mother and baby </a:t>
            </a:r>
            <a:r>
              <a:rPr lang="en-GB" sz="2800" i="1" u="sng" dirty="0"/>
              <a:t>attachment</a:t>
            </a:r>
            <a:r>
              <a:rPr lang="en-GB" sz="2800" i="1" dirty="0"/>
              <a:t>s, avoiding separation, </a:t>
            </a:r>
            <a:r>
              <a:rPr lang="en-GB" sz="2800" i="1" u="sng" dirty="0"/>
              <a:t>developing parenting skills </a:t>
            </a:r>
            <a:r>
              <a:rPr lang="en-GB" sz="2800" i="1" dirty="0"/>
              <a:t>for dependent infants and raising the potential for </a:t>
            </a:r>
            <a:r>
              <a:rPr lang="en-GB" sz="2800" i="1" u="sng" dirty="0"/>
              <a:t>shorter length of hospitalization</a:t>
            </a:r>
            <a:r>
              <a:rPr lang="en-GB" sz="28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1853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accent2"/>
                </a:solidFill>
              </a:rPr>
              <a:t>Normal </a:t>
            </a:r>
            <a:r>
              <a:rPr lang="en-GB" dirty="0" err="1">
                <a:solidFill>
                  <a:schemeClr val="accent2"/>
                </a:solidFill>
              </a:rPr>
              <a:t>Newborn</a:t>
            </a:r>
            <a:r>
              <a:rPr lang="en-GB" dirty="0">
                <a:solidFill>
                  <a:schemeClr val="accent2"/>
                </a:solidFill>
              </a:rPr>
              <a:t> Care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Enhanced monitoring (NEWTT) </a:t>
            </a:r>
          </a:p>
          <a:p>
            <a:pPr lvl="0"/>
            <a:r>
              <a:rPr lang="en-GB" dirty="0"/>
              <a:t>Thermoregulatory management </a:t>
            </a:r>
          </a:p>
          <a:p>
            <a:pPr lvl="0"/>
            <a:r>
              <a:rPr lang="en-GB" dirty="0"/>
              <a:t>Monitoring blood sugars and management </a:t>
            </a:r>
          </a:p>
          <a:p>
            <a:pPr lvl="0"/>
            <a:r>
              <a:rPr lang="en-GB" dirty="0"/>
              <a:t>Supporting establishment of infant feeding</a:t>
            </a:r>
          </a:p>
          <a:p>
            <a:pPr lvl="0"/>
            <a:r>
              <a:rPr lang="en-GB" dirty="0"/>
              <a:t>Monitoring bilirubin for babies </a:t>
            </a:r>
          </a:p>
          <a:p>
            <a:pPr lvl="0"/>
            <a:r>
              <a:rPr lang="en-GB" dirty="0"/>
              <a:t>Support for babies with social care needs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7878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58" y="914260"/>
            <a:ext cx="7523187" cy="5015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755576" y="4293096"/>
            <a:ext cx="28803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815511" y="4797152"/>
            <a:ext cx="28803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786848" y="4581128"/>
            <a:ext cx="28803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399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accent2"/>
                </a:solidFill>
              </a:rPr>
              <a:t>Why</a:t>
            </a:r>
            <a:r>
              <a:rPr lang="en-GB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Benefits of the baby and family 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Benefits for the service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53813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chemeClr val="accent2"/>
                </a:solidFill>
              </a:rPr>
              <a:t>Benefits of the baby and family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Establishment of early breast feeding</a:t>
            </a:r>
          </a:p>
          <a:p>
            <a:r>
              <a:rPr lang="en-GB" dirty="0"/>
              <a:t>Building confidence </a:t>
            </a:r>
          </a:p>
          <a:p>
            <a:r>
              <a:rPr lang="en-GB" dirty="0"/>
              <a:t>Regular support </a:t>
            </a:r>
          </a:p>
          <a:p>
            <a:r>
              <a:rPr lang="en-GB" dirty="0"/>
              <a:t>Optimise attachment </a:t>
            </a:r>
          </a:p>
          <a:p>
            <a:r>
              <a:rPr lang="en-GB" dirty="0"/>
              <a:t>Family –friendly environment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8264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chemeClr val="accent2"/>
                </a:solidFill>
              </a:rPr>
              <a:t>Benefits for the 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Increase breast feeding rates</a:t>
            </a:r>
          </a:p>
          <a:p>
            <a:r>
              <a:rPr lang="en-GB" dirty="0"/>
              <a:t>Reduced admission and LOS </a:t>
            </a:r>
          </a:p>
          <a:p>
            <a:r>
              <a:rPr lang="en-GB" dirty="0"/>
              <a:t>Better use of NICU/HDU/SC</a:t>
            </a:r>
          </a:p>
          <a:p>
            <a:r>
              <a:rPr lang="en-GB" dirty="0"/>
              <a:t>Joint working of neonatal - midwifery staff</a:t>
            </a:r>
          </a:p>
          <a:p>
            <a:r>
              <a:rPr lang="en-GB" dirty="0"/>
              <a:t>Reduce readmission rates </a:t>
            </a:r>
          </a:p>
        </p:txBody>
      </p:sp>
    </p:spTree>
    <p:extLst>
      <p:ext uri="{BB962C8B-B14F-4D97-AF65-F5344CB8AC3E}">
        <p14:creationId xmlns:p14="http://schemas.microsoft.com/office/powerpoint/2010/main" val="11820935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724025"/>
            <a:ext cx="9124950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76485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2748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57680" y="4954986"/>
            <a:ext cx="1676896" cy="1583928"/>
            <a:chOff x="257680" y="3698146"/>
            <a:chExt cx="1196470" cy="1180043"/>
          </a:xfrm>
        </p:grpSpPr>
        <p:sp>
          <p:nvSpPr>
            <p:cNvPr id="5" name="TextBox 4"/>
            <p:cNvSpPr txBox="1"/>
            <p:nvPr/>
          </p:nvSpPr>
          <p:spPr>
            <a:xfrm>
              <a:off x="297815" y="3792749"/>
              <a:ext cx="1116201" cy="4954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ts val="12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North East and North </a:t>
              </a:r>
              <a:r>
                <a:rPr lang="en-US" sz="1200" b="1" dirty="0" err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Cumbria</a:t>
              </a:r>
              <a:endParaRPr lang="en-US" sz="1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57680" y="3698146"/>
              <a:ext cx="1196470" cy="1180043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778" y="4288167"/>
              <a:ext cx="920321" cy="427649"/>
            </a:xfrm>
            <a:prstGeom prst="rect">
              <a:avLst/>
            </a:prstGeom>
          </p:spPr>
        </p:pic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AC32C6C1-F555-42E0-84B8-39EDF26B65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Welcome and introduction</a:t>
            </a:r>
            <a:b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Julia Wood</a:t>
            </a:r>
            <a:b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7047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00200"/>
            <a:ext cx="6408711" cy="524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43608" y="2636912"/>
            <a:ext cx="6192688" cy="432048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76485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4599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2972"/>
            <a:ext cx="8229600" cy="4520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76485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71684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7704856" cy="4921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76485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83566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859155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2357438"/>
            <a:ext cx="83153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405179" y="3230170"/>
            <a:ext cx="79208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/>
          <p:cNvCxnSpPr/>
          <p:nvPr/>
        </p:nvCxnSpPr>
        <p:spPr>
          <a:xfrm>
            <a:off x="5148064" y="3573016"/>
            <a:ext cx="32403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80484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755332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97152"/>
            <a:ext cx="838200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45206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8720"/>
            <a:ext cx="7714406" cy="355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77417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accent2"/>
                </a:solidFill>
              </a:rPr>
              <a:t>How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Currently provided with in different ways 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Post natal ward </a:t>
            </a:r>
          </a:p>
          <a:p>
            <a:pPr lvl="1"/>
            <a:r>
              <a:rPr lang="en-GB" dirty="0"/>
              <a:t>Transitional care ward 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i="1" dirty="0"/>
              <a:t>Should be regarded as  a service </a:t>
            </a:r>
          </a:p>
        </p:txBody>
      </p:sp>
    </p:spTree>
    <p:extLst>
      <p:ext uri="{BB962C8B-B14F-4D97-AF65-F5344CB8AC3E}">
        <p14:creationId xmlns:p14="http://schemas.microsoft.com/office/powerpoint/2010/main" val="26149844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Where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52936"/>
            <a:ext cx="7797108" cy="1412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5796136" y="3559113"/>
            <a:ext cx="21602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lbow Connector 6"/>
          <p:cNvCxnSpPr/>
          <p:nvPr/>
        </p:nvCxnSpPr>
        <p:spPr>
          <a:xfrm>
            <a:off x="611560" y="3861048"/>
            <a:ext cx="7344816" cy="12700"/>
          </a:xfrm>
          <a:prstGeom prst="bentConnector3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11560" y="4265290"/>
            <a:ext cx="10801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6335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accent2"/>
                </a:solidFill>
              </a:rPr>
              <a:t>Which babies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Antenatal </a:t>
            </a:r>
          </a:p>
          <a:p>
            <a:r>
              <a:rPr lang="en-GB" dirty="0"/>
              <a:t>At birth </a:t>
            </a:r>
          </a:p>
          <a:p>
            <a:r>
              <a:rPr lang="en-GB" dirty="0"/>
              <a:t>On the postnatal ward </a:t>
            </a:r>
          </a:p>
          <a:p>
            <a:r>
              <a:rPr lang="en-GB" dirty="0"/>
              <a:t>From Special care </a:t>
            </a:r>
          </a:p>
          <a:p>
            <a:r>
              <a:rPr lang="en-GB" dirty="0"/>
              <a:t>From home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48040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247" y="1516363"/>
            <a:ext cx="7886700" cy="3825273"/>
          </a:xfrm>
        </p:spPr>
        <p:txBody>
          <a:bodyPr/>
          <a:lstStyle/>
          <a:p>
            <a:r>
              <a:rPr lang="en-GB" sz="2400" dirty="0">
                <a:solidFill>
                  <a:schemeClr val="accent2"/>
                </a:solidFill>
              </a:rPr>
              <a:t>Antenatal</a:t>
            </a:r>
          </a:p>
          <a:p>
            <a:pPr marL="342848" lvl="1" indent="0">
              <a:buNone/>
            </a:pPr>
            <a:endParaRPr lang="en-GB" dirty="0"/>
          </a:p>
          <a:p>
            <a:pPr lvl="1"/>
            <a:r>
              <a:rPr lang="en-GB" dirty="0"/>
              <a:t>Congenital anomalies needing extra support </a:t>
            </a:r>
            <a:r>
              <a:rPr lang="en-GB" dirty="0" err="1"/>
              <a:t>eg</a:t>
            </a:r>
            <a:r>
              <a:rPr lang="en-GB" dirty="0"/>
              <a:t> , Trisomy 18, Trisomy 21, Cleft lip and palate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Late preterm infants e.g. 34 weeks 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Small babies e.g. 1800 grams </a:t>
            </a:r>
          </a:p>
        </p:txBody>
      </p:sp>
    </p:spTree>
    <p:extLst>
      <p:ext uri="{BB962C8B-B14F-4D97-AF65-F5344CB8AC3E}">
        <p14:creationId xmlns:p14="http://schemas.microsoft.com/office/powerpoint/2010/main" val="996893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0C6D6E40-F576-4B2A-AA89-3965292496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7364" y="917750"/>
            <a:ext cx="7096714" cy="553969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D49DCC-ADC1-478A-A1CF-8457F2C68D80}"/>
              </a:ext>
            </a:extLst>
          </p:cNvPr>
          <p:cNvSpPr txBox="1"/>
          <p:nvPr/>
        </p:nvSpPr>
        <p:spPr>
          <a:xfrm>
            <a:off x="2743200" y="3236814"/>
            <a:ext cx="32529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Overview </a:t>
            </a:r>
            <a:r>
              <a:rPr lang="en-GB" dirty="0"/>
              <a:t>of MatNeo SIP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What we are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Transitional Care Trust Updates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Next Steps </a:t>
            </a:r>
          </a:p>
        </p:txBody>
      </p:sp>
    </p:spTree>
    <p:extLst>
      <p:ext uri="{BB962C8B-B14F-4D97-AF65-F5344CB8AC3E}">
        <p14:creationId xmlns:p14="http://schemas.microsoft.com/office/powerpoint/2010/main" val="35383982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25963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US" sz="2400" dirty="0">
                <a:solidFill>
                  <a:schemeClr val="accent2"/>
                </a:solidFill>
              </a:rPr>
              <a:t>Criteria for NTC for babies from birth: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Gestational age 34+0 to 35+6 weeks </a:t>
            </a:r>
          </a:p>
          <a:p>
            <a:pPr lvl="1"/>
            <a:r>
              <a:rPr lang="en-US" dirty="0"/>
              <a:t>Birth weight &gt; 1600 g* and &lt; 2000 g</a:t>
            </a:r>
          </a:p>
          <a:p>
            <a:pPr lvl="1"/>
            <a:r>
              <a:rPr lang="en-US" dirty="0"/>
              <a:t>IV antibiotics, but clinically stable </a:t>
            </a:r>
          </a:p>
          <a:p>
            <a:pPr lvl="1"/>
            <a:r>
              <a:rPr lang="en-US" dirty="0"/>
              <a:t>Tube feeding </a:t>
            </a:r>
          </a:p>
          <a:p>
            <a:pPr lvl="1"/>
            <a:r>
              <a:rPr lang="en-US" dirty="0">
                <a:solidFill>
                  <a:srgbClr val="00B0F0"/>
                </a:solidFill>
              </a:rPr>
              <a:t>phototherapy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13845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692696"/>
            <a:ext cx="8424936" cy="5400600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US" sz="2400" dirty="0">
                <a:solidFill>
                  <a:schemeClr val="accent2"/>
                </a:solidFill>
              </a:rPr>
              <a:t>Additional care needs developing on the postnatal ward or at home: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Inability to maintain temperature </a:t>
            </a:r>
          </a:p>
          <a:p>
            <a:pPr lvl="1"/>
            <a:r>
              <a:rPr lang="en-US" dirty="0"/>
              <a:t>requiring IV antibiotics </a:t>
            </a:r>
          </a:p>
          <a:p>
            <a:pPr lvl="1"/>
            <a:r>
              <a:rPr lang="en-US" dirty="0"/>
              <a:t>3 hourly nasogastric tube feeds </a:t>
            </a:r>
          </a:p>
          <a:p>
            <a:pPr lvl="1"/>
            <a:r>
              <a:rPr lang="en-US" dirty="0"/>
              <a:t>NAS requiring oral medication or additional feeding support </a:t>
            </a:r>
          </a:p>
          <a:p>
            <a:pPr lvl="1"/>
            <a:r>
              <a:rPr lang="en-US" dirty="0">
                <a:solidFill>
                  <a:srgbClr val="00B0F0"/>
                </a:solidFill>
              </a:rPr>
              <a:t>phototherapy</a:t>
            </a:r>
            <a:endParaRPr lang="en-GB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0124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r>
              <a:rPr lang="en-US" sz="2400" dirty="0">
                <a:solidFill>
                  <a:schemeClr val="accent2"/>
                </a:solidFill>
              </a:rPr>
              <a:t>Babies readmitted from the community: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Excessive weight loss and/or poor suck feeding requiring complementary nasogastric tube feeds </a:t>
            </a:r>
          </a:p>
          <a:p>
            <a:pPr lvl="1"/>
            <a:r>
              <a:rPr lang="en-US" dirty="0">
                <a:solidFill>
                  <a:srgbClr val="00B0F0"/>
                </a:solidFill>
              </a:rPr>
              <a:t>phototherapy</a:t>
            </a:r>
            <a:endParaRPr lang="en-GB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3471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4525963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US" sz="2400" dirty="0">
                <a:solidFill>
                  <a:schemeClr val="accent2"/>
                </a:solidFill>
              </a:rPr>
              <a:t>Babies “stepping down” from the NNU: </a:t>
            </a:r>
          </a:p>
          <a:p>
            <a:endParaRPr lang="en-GB" dirty="0"/>
          </a:p>
          <a:p>
            <a:pPr lvl="1"/>
            <a:r>
              <a:rPr lang="en-US" dirty="0"/>
              <a:t>Corrected gestational age &gt; 33+0 weeks Current weight more than 1600 g</a:t>
            </a:r>
          </a:p>
          <a:p>
            <a:pPr lvl="1"/>
            <a:r>
              <a:rPr lang="en-US" dirty="0"/>
              <a:t>Tolerating 3 hourly nasogastric tube feeds</a:t>
            </a:r>
            <a:endParaRPr lang="en-GB" dirty="0"/>
          </a:p>
          <a:p>
            <a:pPr lvl="1"/>
            <a:r>
              <a:rPr lang="en-US" dirty="0"/>
              <a:t>IV antibiotics </a:t>
            </a:r>
          </a:p>
          <a:p>
            <a:pPr lvl="1"/>
            <a:r>
              <a:rPr lang="en-US" dirty="0">
                <a:solidFill>
                  <a:srgbClr val="00B0F0"/>
                </a:solidFill>
              </a:rPr>
              <a:t>phototherapy</a:t>
            </a:r>
          </a:p>
          <a:p>
            <a:pPr lvl="1"/>
            <a:r>
              <a:rPr lang="en-US" dirty="0"/>
              <a:t>Palliative care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70299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accent2"/>
                </a:solidFill>
              </a:rPr>
              <a:t>How </a:t>
            </a:r>
            <a:r>
              <a:rPr lang="en-GB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Service delivery 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Parent/Carer is the primary care giver – Resident </a:t>
            </a:r>
          </a:p>
          <a:p>
            <a:pPr lvl="1"/>
            <a:r>
              <a:rPr lang="en-GB" dirty="0"/>
              <a:t>Staff </a:t>
            </a:r>
          </a:p>
          <a:p>
            <a:pPr lvl="2"/>
            <a:r>
              <a:rPr lang="en-GB" dirty="0"/>
              <a:t>Midwifery</a:t>
            </a:r>
          </a:p>
          <a:p>
            <a:pPr lvl="2"/>
            <a:r>
              <a:rPr lang="en-GB" dirty="0"/>
              <a:t>Neonatal staff </a:t>
            </a:r>
          </a:p>
        </p:txBody>
      </p:sp>
    </p:spTree>
    <p:extLst>
      <p:ext uri="{BB962C8B-B14F-4D97-AF65-F5344CB8AC3E}">
        <p14:creationId xmlns:p14="http://schemas.microsoft.com/office/powerpoint/2010/main" val="29604626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Staffing</a:t>
            </a:r>
            <a:r>
              <a:rPr lang="en-GB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Midwifery </a:t>
            </a:r>
          </a:p>
          <a:p>
            <a:pPr lvl="1"/>
            <a:r>
              <a:rPr lang="en-GB" dirty="0"/>
              <a:t>Standard postnatal care is between 1:5 and 1:8 </a:t>
            </a:r>
          </a:p>
          <a:p>
            <a:endParaRPr lang="en-GB" dirty="0"/>
          </a:p>
          <a:p>
            <a:r>
              <a:rPr lang="en-GB" dirty="0"/>
              <a:t>Neonatal nursing</a:t>
            </a:r>
          </a:p>
          <a:p>
            <a:pPr lvl="1"/>
            <a:r>
              <a:rPr lang="en-GB" dirty="0"/>
              <a:t>Designated nursing lead (Band 7) </a:t>
            </a:r>
          </a:p>
          <a:p>
            <a:pPr lvl="1"/>
            <a:r>
              <a:rPr lang="en-GB" dirty="0"/>
              <a:t>Not necessary for nurses to be QIS</a:t>
            </a:r>
          </a:p>
          <a:p>
            <a:pPr lvl="1"/>
            <a:r>
              <a:rPr lang="en-GB" dirty="0"/>
              <a:t>Ratio  1:4  </a:t>
            </a:r>
          </a:p>
          <a:p>
            <a:endParaRPr lang="en-GB" dirty="0"/>
          </a:p>
          <a:p>
            <a:r>
              <a:rPr lang="en-GB" dirty="0"/>
              <a:t>Ancillary nursing staff</a:t>
            </a:r>
          </a:p>
          <a:p>
            <a:pPr lvl="1"/>
            <a:r>
              <a:rPr lang="en-GB" dirty="0"/>
              <a:t>Nursery nurses and/or maternity care assistants </a:t>
            </a:r>
          </a:p>
          <a:p>
            <a:endParaRPr lang="en-GB" dirty="0"/>
          </a:p>
          <a:p>
            <a:r>
              <a:rPr lang="en-GB" dirty="0"/>
              <a:t>Medical </a:t>
            </a:r>
          </a:p>
          <a:p>
            <a:pPr lvl="1"/>
            <a:r>
              <a:rPr lang="en-GB" dirty="0"/>
              <a:t>Named paediatric or neonatal consultant </a:t>
            </a:r>
          </a:p>
          <a:p>
            <a:pPr lvl="1"/>
            <a:r>
              <a:rPr lang="en-GB" dirty="0"/>
              <a:t>Daily clinical input similar to SC 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29074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accent2"/>
                </a:solidFill>
              </a:rPr>
              <a:t>Local data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20072" y="1591123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April – June 2019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132856"/>
            <a:ext cx="4455153" cy="3143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7" y="1591123"/>
            <a:ext cx="3491367" cy="2352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775" y="2204864"/>
            <a:ext cx="676275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16416" y="1852137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LB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8520158" y="1591123"/>
            <a:ext cx="0" cy="3693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668344" y="1591123"/>
            <a:ext cx="0" cy="4456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668344" y="1591123"/>
            <a:ext cx="8518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62295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accent2"/>
                </a:solidFill>
              </a:rPr>
              <a:t>Where to we go next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MatNeo</a:t>
            </a:r>
            <a:endParaRPr lang="en-GB" dirty="0"/>
          </a:p>
          <a:p>
            <a:r>
              <a:rPr lang="en-GB" dirty="0"/>
              <a:t>In consultation with the maternity network</a:t>
            </a:r>
          </a:p>
          <a:p>
            <a:r>
              <a:rPr lang="en-GB" dirty="0"/>
              <a:t>One of the priorities to help establish NTC on the network </a:t>
            </a:r>
          </a:p>
          <a:p>
            <a:r>
              <a:rPr lang="en-GB" dirty="0"/>
              <a:t>Data collection </a:t>
            </a:r>
          </a:p>
          <a:p>
            <a:r>
              <a:rPr lang="en-GB" dirty="0"/>
              <a:t>Funding 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16836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39" y="1484784"/>
            <a:ext cx="9077325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9" y="4241708"/>
            <a:ext cx="9001125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52393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C32C6C1-F555-42E0-84B8-39EDF26B65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13681" y="3657792"/>
            <a:ext cx="6028722" cy="1508843"/>
          </a:xfrm>
        </p:spPr>
        <p:txBody>
          <a:bodyPr>
            <a:normAutofit fontScale="90000"/>
          </a:bodyPr>
          <a:lstStyle/>
          <a:p>
            <a:r>
              <a:rPr lang="en-GB" sz="3100" dirty="0">
                <a:latin typeface="Arial" panose="020B0604020202020204" pitchFamily="34" charset="0"/>
                <a:cs typeface="Arial" panose="020B0604020202020204" pitchFamily="34" charset="0"/>
              </a:rPr>
              <a:t>Transitional Care Trust Updates</a:t>
            </a:r>
            <a:br>
              <a:rPr lang="en-GB" sz="31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3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Facilitated by Martyn Boyd, Manager, Northern Neonatal Network</a:t>
            </a:r>
            <a:br>
              <a:rPr lang="en-GB" sz="31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C32C6C1-F555-42E0-84B8-39EDF26B65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GB" sz="2400" dirty="0"/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45753" y="5144099"/>
            <a:ext cx="1746733" cy="1583927"/>
            <a:chOff x="257680" y="3698146"/>
            <a:chExt cx="1246299" cy="1180043"/>
          </a:xfrm>
        </p:grpSpPr>
        <p:sp>
          <p:nvSpPr>
            <p:cNvPr id="11" name="TextBox 4"/>
            <p:cNvSpPr txBox="1"/>
            <p:nvPr/>
          </p:nvSpPr>
          <p:spPr>
            <a:xfrm>
              <a:off x="387778" y="4006574"/>
              <a:ext cx="1116201" cy="4954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North East and</a:t>
              </a:r>
            </a:p>
            <a:p>
              <a:pPr marL="0" marR="0" lvl="0" indent="0" algn="l" defTabSz="6858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North Cumbria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57680" y="3698146"/>
              <a:ext cx="1196470" cy="1180043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778" y="4288167"/>
              <a:ext cx="920321" cy="4276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09903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C5463-5A44-4184-B7CF-149FC928F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357816"/>
            <a:ext cx="3830062" cy="3825273"/>
          </a:xfrm>
        </p:spPr>
        <p:txBody>
          <a:bodyPr/>
          <a:lstStyle/>
          <a:p>
            <a:r>
              <a:rPr lang="en-GB" dirty="0"/>
              <a:t>National Patient Safety Collaborative rebranded to become the National Patient Safety Improvement Programme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All the workstreams which sit under this were </a:t>
            </a:r>
            <a:r>
              <a:rPr lang="en-GB"/>
              <a:t>also rebranded</a:t>
            </a:r>
            <a:r>
              <a:rPr lang="en-GB" dirty="0"/>
              <a:t>, including this programme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1E83D95-B004-486C-9CD4-CA7E3BCEF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97313"/>
            <a:ext cx="8134350" cy="740987"/>
          </a:xfrm>
        </p:spPr>
        <p:txBody>
          <a:bodyPr>
            <a:normAutofit fontScale="90000"/>
          </a:bodyPr>
          <a:lstStyle/>
          <a:p>
            <a:r>
              <a:rPr lang="en-US" dirty="0"/>
              <a:t>Maternity and Neonatal Safety Improvement </a:t>
            </a:r>
            <a:r>
              <a:rPr lang="en-US" dirty="0" err="1"/>
              <a:t>Programme</a:t>
            </a:r>
            <a:r>
              <a:rPr lang="en-US" dirty="0"/>
              <a:t> </a:t>
            </a:r>
            <a:r>
              <a:rPr lang="en-US" sz="1300" dirty="0"/>
              <a:t>(previously Maternal and Neonatal Health Safety Collaborative)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A986BA-4F17-4EB4-A523-9C68D4582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6344" y="2257558"/>
            <a:ext cx="2855778" cy="402578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580053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C32C6C1-F555-42E0-84B8-39EDF26B65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4522" y="3657792"/>
            <a:ext cx="6857881" cy="1508843"/>
          </a:xfrm>
        </p:spPr>
        <p:txBody>
          <a:bodyPr>
            <a:normAutofit fontScale="90000"/>
          </a:bodyPr>
          <a:lstStyle/>
          <a:p>
            <a:r>
              <a:rPr lang="en-GB" sz="3100" dirty="0"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  <a:br>
              <a:rPr lang="en-GB" sz="31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3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100" dirty="0">
                <a:latin typeface="Arial" panose="020B0604020202020204" pitchFamily="34" charset="0"/>
                <a:cs typeface="Arial" panose="020B0604020202020204" pitchFamily="34" charset="0"/>
              </a:rPr>
              <a:t>Dr Sundeep Harigopal and Martyn Boyd</a:t>
            </a:r>
            <a:br>
              <a:rPr lang="en-GB" sz="31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C32C6C1-F555-42E0-84B8-39EDF26B65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GB" sz="2400" dirty="0"/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45753" y="5144099"/>
            <a:ext cx="1746733" cy="1583927"/>
            <a:chOff x="257680" y="3698146"/>
            <a:chExt cx="1246299" cy="1180043"/>
          </a:xfrm>
        </p:grpSpPr>
        <p:sp>
          <p:nvSpPr>
            <p:cNvPr id="11" name="TextBox 4"/>
            <p:cNvSpPr txBox="1"/>
            <p:nvPr/>
          </p:nvSpPr>
          <p:spPr>
            <a:xfrm>
              <a:off x="387778" y="4006574"/>
              <a:ext cx="1116201" cy="4954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North East and</a:t>
              </a:r>
            </a:p>
            <a:p>
              <a:pPr marL="0" marR="0" lvl="0" indent="0" algn="l" defTabSz="6858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North Cumbria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57680" y="3698146"/>
              <a:ext cx="1196470" cy="1180043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778" y="4288167"/>
              <a:ext cx="920321" cy="4276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58540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C32C6C1-F555-42E0-84B8-39EDF26B65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2192" y="3487278"/>
            <a:ext cx="5230208" cy="1508843"/>
          </a:xfrm>
        </p:spPr>
        <p:txBody>
          <a:bodyPr>
            <a:normAutofit fontScale="90000"/>
          </a:bodyPr>
          <a:lstStyle/>
          <a:p>
            <a:r>
              <a:rPr lang="en-GB" sz="3100" dirty="0"/>
              <a:t> Lunch Break</a:t>
            </a:r>
            <a:br>
              <a:rPr lang="en-GB" sz="3100" dirty="0"/>
            </a:br>
            <a:br>
              <a:rPr lang="en-GB" sz="3100" dirty="0"/>
            </a:br>
            <a:r>
              <a:rPr lang="en-GB" dirty="0"/>
              <a:t>#</a:t>
            </a:r>
            <a:r>
              <a:rPr lang="en-GB" dirty="0" err="1"/>
              <a:t>MatNeoNENC</a:t>
            </a:r>
            <a:r>
              <a:rPr lang="en-GB" dirty="0"/>
              <a:t>   #</a:t>
            </a:r>
            <a:r>
              <a:rPr lang="en-GB" dirty="0" err="1"/>
              <a:t>PReCePTNENC</a:t>
            </a:r>
            <a:br>
              <a:rPr lang="en-GB" dirty="0"/>
            </a:br>
            <a:br>
              <a:rPr lang="en-GB" sz="3100" dirty="0"/>
            </a:br>
            <a:br>
              <a:rPr lang="en-GB" sz="3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45753" y="4996121"/>
            <a:ext cx="1746733" cy="1583927"/>
            <a:chOff x="257680" y="3698146"/>
            <a:chExt cx="1246299" cy="1180043"/>
          </a:xfrm>
        </p:grpSpPr>
        <p:sp>
          <p:nvSpPr>
            <p:cNvPr id="10" name="TextBox 4"/>
            <p:cNvSpPr txBox="1"/>
            <p:nvPr/>
          </p:nvSpPr>
          <p:spPr>
            <a:xfrm>
              <a:off x="387778" y="4006574"/>
              <a:ext cx="1116201" cy="4954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North East and</a:t>
              </a:r>
            </a:p>
            <a:p>
              <a:pPr marL="0" marR="0" lvl="0" indent="0" algn="l" defTabSz="6858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North Cumbria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57680" y="3698146"/>
              <a:ext cx="1196470" cy="1180043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778" y="4288167"/>
              <a:ext cx="920321" cy="4276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5914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97313"/>
            <a:ext cx="8134350" cy="740987"/>
          </a:xfrm>
        </p:spPr>
        <p:txBody>
          <a:bodyPr>
            <a:normAutofit fontScale="90000"/>
          </a:bodyPr>
          <a:lstStyle/>
          <a:p>
            <a:r>
              <a:rPr lang="en-US" dirty="0"/>
              <a:t>Maternity and Neonatal Safety Improvement </a:t>
            </a:r>
            <a:r>
              <a:rPr lang="en-US" dirty="0" err="1"/>
              <a:t>Programme</a:t>
            </a:r>
            <a:r>
              <a:rPr lang="en-US" dirty="0"/>
              <a:t> </a:t>
            </a:r>
            <a:r>
              <a:rPr lang="en-US" sz="1300" dirty="0"/>
              <a:t>(previously Maternal and Neonatal Health Safety Collaborative)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67806"/>
            <a:ext cx="8005552" cy="48430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To support improvement in the quality and safety of maternity and neonatal units across England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AIMS:</a:t>
            </a:r>
          </a:p>
          <a:p>
            <a:pPr marL="0" indent="0">
              <a:buNone/>
            </a:pPr>
            <a:endParaRPr lang="en-GB" sz="1000" dirty="0"/>
          </a:p>
          <a:p>
            <a:pPr marL="0" indent="0">
              <a:buNone/>
            </a:pPr>
            <a:r>
              <a:rPr lang="en-GB" dirty="0"/>
              <a:t>Contribute to the national ambition of reducing the rates of maternal and neonatal deaths, stillbirths and brain injuries that occur during or soon after birth by 20% by 2020</a:t>
            </a:r>
          </a:p>
          <a:p>
            <a:pPr marL="0" indent="0">
              <a:buNone/>
            </a:pPr>
            <a:endParaRPr lang="en-GB" sz="1000" dirty="0"/>
          </a:p>
          <a:p>
            <a:pPr marL="0" indent="0">
              <a:buNone/>
            </a:pPr>
            <a:r>
              <a:rPr lang="en-GB" dirty="0"/>
              <a:t>To improve the safety and outcomes of maternal and neonatal care by reducing unwarranted variation and provide a high quality healthcare experience for all women, babies and families across maternity and neonatal care settings in England</a:t>
            </a:r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321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7490D9-4C8E-479C-B789-89D62B3A6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0" y="37626"/>
            <a:ext cx="9030960" cy="678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587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97313"/>
            <a:ext cx="7886700" cy="474287"/>
          </a:xfrm>
        </p:spPr>
        <p:txBody>
          <a:bodyPr/>
          <a:lstStyle/>
          <a:p>
            <a:r>
              <a:rPr lang="en-US" dirty="0"/>
              <a:t>Two approaches, working together</a:t>
            </a:r>
            <a:endParaRPr lang="en-GB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3598F61-E3C8-40D0-918B-9A920709DAD8}"/>
              </a:ext>
            </a:extLst>
          </p:cNvPr>
          <p:cNvSpPr/>
          <p:nvPr/>
        </p:nvSpPr>
        <p:spPr>
          <a:xfrm>
            <a:off x="648713" y="1691236"/>
            <a:ext cx="3770888" cy="9224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Trust Improvement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ACB7C43-72D9-4989-ABD9-CFF822DFC682}"/>
              </a:ext>
            </a:extLst>
          </p:cNvPr>
          <p:cNvSpPr/>
          <p:nvPr/>
        </p:nvSpPr>
        <p:spPr>
          <a:xfrm>
            <a:off x="4724400" y="1691235"/>
            <a:ext cx="3770888" cy="9224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Learning Systems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A21EE6A-9AB9-4FCB-BC41-1F80196D2468}"/>
              </a:ext>
            </a:extLst>
          </p:cNvPr>
          <p:cNvSpPr/>
          <p:nvPr/>
        </p:nvSpPr>
        <p:spPr>
          <a:xfrm>
            <a:off x="648713" y="2863232"/>
            <a:ext cx="3770888" cy="181396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Trusts identify areas of focus which meet their needs (in line with National Driver Diagram)</a:t>
            </a:r>
          </a:p>
          <a:p>
            <a:pPr algn="ctr"/>
            <a:endParaRPr lang="en-GB" sz="2000" dirty="0"/>
          </a:p>
          <a:p>
            <a:endParaRPr lang="en-GB" sz="20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1AA0AD0-A453-4820-867D-AAE81D8F7BC0}"/>
              </a:ext>
            </a:extLst>
          </p:cNvPr>
          <p:cNvSpPr/>
          <p:nvPr/>
        </p:nvSpPr>
        <p:spPr>
          <a:xfrm>
            <a:off x="4724399" y="2863231"/>
            <a:ext cx="3770888" cy="181396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System improvement across North East and North Cumbria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Evolve over time 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0AC7B2DD-9FE7-46E9-832B-D2413D4DACAC}"/>
              </a:ext>
            </a:extLst>
          </p:cNvPr>
          <p:cNvSpPr/>
          <p:nvPr/>
        </p:nvSpPr>
        <p:spPr>
          <a:xfrm>
            <a:off x="2254982" y="2613730"/>
            <a:ext cx="558350" cy="2495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F52FC8EA-4561-4EE9-B159-661E4D9B876B}"/>
              </a:ext>
            </a:extLst>
          </p:cNvPr>
          <p:cNvSpPr/>
          <p:nvPr/>
        </p:nvSpPr>
        <p:spPr>
          <a:xfrm>
            <a:off x="6330668" y="2613730"/>
            <a:ext cx="558350" cy="2495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315378-6929-41CD-A8CC-B1B347A5F463}"/>
              </a:ext>
            </a:extLst>
          </p:cNvPr>
          <p:cNvSpPr/>
          <p:nvPr/>
        </p:nvSpPr>
        <p:spPr>
          <a:xfrm>
            <a:off x="648713" y="5000876"/>
            <a:ext cx="7846574" cy="534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Building on the great work currently going on in the region</a:t>
            </a:r>
          </a:p>
        </p:txBody>
      </p:sp>
    </p:spTree>
    <p:extLst>
      <p:ext uri="{BB962C8B-B14F-4D97-AF65-F5344CB8AC3E}">
        <p14:creationId xmlns:p14="http://schemas.microsoft.com/office/powerpoint/2010/main" val="1388497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8A80F-ACEC-41D1-A1DD-7EF693E7F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Trust Improvement: Who is involved?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0EEE53D-C8B6-45F3-80D8-A2CE5927B3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142121"/>
              </p:ext>
            </p:extLst>
          </p:nvPr>
        </p:nvGraphicFramePr>
        <p:xfrm>
          <a:off x="354806" y="1865928"/>
          <a:ext cx="8434387" cy="2438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2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1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5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Wave 1 (from Apr 17)</a:t>
                      </a:r>
                    </a:p>
                  </a:txBody>
                  <a:tcPr marL="91430" marR="91430"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Wave 2 (from Apr 18)</a:t>
                      </a:r>
                    </a:p>
                  </a:txBody>
                  <a:tcPr marL="91430" marR="91430"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Wave 3 (from Apr 19)</a:t>
                      </a:r>
                    </a:p>
                  </a:txBody>
                  <a:tcPr marL="91430" marR="91430" marT="45701" marB="4570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66">
                <a:tc>
                  <a:txBody>
                    <a:bodyPr/>
                    <a:lstStyle/>
                    <a:p>
                      <a:r>
                        <a:rPr lang="en-GB" sz="1400" b="0" dirty="0"/>
                        <a:t>North Tees &amp; Hartlepool NHSFT</a:t>
                      </a:r>
                    </a:p>
                  </a:txBody>
                  <a:tcPr marL="91430" marR="91430" marT="45701" marB="45701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County Durham and Darlington NHSFT</a:t>
                      </a:r>
                    </a:p>
                  </a:txBody>
                  <a:tcPr marL="91430" marR="91430" marT="45701" marB="45701"/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North Cumbria University Hospitals NHS Trust</a:t>
                      </a:r>
                    </a:p>
                  </a:txBody>
                  <a:tcPr marL="91430" marR="91430" marT="45701" marB="4570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0" marR="91430" marT="45701" marB="45701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South </a:t>
                      </a:r>
                      <a:r>
                        <a:rPr lang="en-GB" sz="1400"/>
                        <a:t>Tees NHS FT</a:t>
                      </a:r>
                      <a:endParaRPr lang="en-GB" sz="1400" dirty="0"/>
                    </a:p>
                  </a:txBody>
                  <a:tcPr marL="91430" marR="91430" marT="45701" marB="45701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South Tyneside and Sunderland NHSFT</a:t>
                      </a:r>
                    </a:p>
                  </a:txBody>
                  <a:tcPr marL="91430" marR="91430" marT="45701" marB="4570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66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0" marR="91430" marT="45701" marB="45701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Gateshead Health NHS FT</a:t>
                      </a:r>
                    </a:p>
                  </a:txBody>
                  <a:tcPr marL="91430" marR="91430" marT="45701" marB="45701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The Newcastle Upon Tyne Hospitals NHS FT</a:t>
                      </a:r>
                    </a:p>
                  </a:txBody>
                  <a:tcPr marL="91430" marR="91430" marT="45701" marB="4570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66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0" marR="91430" marT="45701" marB="45701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Northumbria Healthcare NHS FT</a:t>
                      </a:r>
                    </a:p>
                  </a:txBody>
                  <a:tcPr marL="91430" marR="91430" marT="45701" marB="45701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91430" marR="91430" marT="45701" marB="4570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Arrow: Down 4">
            <a:extLst>
              <a:ext uri="{FF2B5EF4-FFF2-40B4-BE49-F238E27FC236}">
                <a16:creationId xmlns:a16="http://schemas.microsoft.com/office/drawing/2014/main" id="{A2DAA614-046C-4DA4-ADB9-0B1765FEF0D6}"/>
              </a:ext>
            </a:extLst>
          </p:cNvPr>
          <p:cNvSpPr/>
          <p:nvPr/>
        </p:nvSpPr>
        <p:spPr>
          <a:xfrm rot="10800000">
            <a:off x="1619250" y="4412124"/>
            <a:ext cx="649288" cy="36830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CB9E9C24-D574-4EC2-86C3-1DA398FEFF63}"/>
              </a:ext>
            </a:extLst>
          </p:cNvPr>
          <p:cNvSpPr/>
          <p:nvPr/>
        </p:nvSpPr>
        <p:spPr>
          <a:xfrm rot="10800000">
            <a:off x="4361656" y="4404032"/>
            <a:ext cx="647700" cy="36830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EAE5D17C-6769-4565-969B-729DC8E53381}"/>
              </a:ext>
            </a:extLst>
          </p:cNvPr>
          <p:cNvSpPr/>
          <p:nvPr/>
        </p:nvSpPr>
        <p:spPr>
          <a:xfrm rot="10800000">
            <a:off x="7092280" y="4404033"/>
            <a:ext cx="647700" cy="36830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EF05B88-41E8-402C-A517-9E30639A89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267718"/>
              </p:ext>
            </p:extLst>
          </p:nvPr>
        </p:nvGraphicFramePr>
        <p:xfrm>
          <a:off x="354807" y="5141936"/>
          <a:ext cx="8402853" cy="504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90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28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09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4825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44 organisations</a:t>
                      </a:r>
                    </a:p>
                  </a:txBody>
                  <a:tcPr marL="91448" marR="91448" marT="45868" marB="458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43 organisations</a:t>
                      </a:r>
                    </a:p>
                  </a:txBody>
                  <a:tcPr marL="91448" marR="91448" marT="45868" marB="458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46 organisations</a:t>
                      </a:r>
                    </a:p>
                  </a:txBody>
                  <a:tcPr marL="91448" marR="91448" marT="45868" marB="4586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E1178988-CA5E-4B27-AEB3-FE217D05629B}"/>
              </a:ext>
            </a:extLst>
          </p:cNvPr>
          <p:cNvSpPr/>
          <p:nvPr/>
        </p:nvSpPr>
        <p:spPr>
          <a:xfrm>
            <a:off x="659573" y="5923370"/>
            <a:ext cx="7846574" cy="534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/>
              <a:t>Everyone is involved in the Learning Systems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CBDF287-1721-48A0-98E2-08B9ADEE35E4}"/>
              </a:ext>
            </a:extLst>
          </p:cNvPr>
          <p:cNvSpPr/>
          <p:nvPr/>
        </p:nvSpPr>
        <p:spPr>
          <a:xfrm>
            <a:off x="2371383" y="3084790"/>
            <a:ext cx="4369700" cy="8641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Usually share </a:t>
            </a:r>
            <a:r>
              <a:rPr lang="en-GB" sz="1600" b="1"/>
              <a:t>Trust Improvements:</a:t>
            </a:r>
            <a:endParaRPr lang="en-GB" sz="1600" b="1" dirty="0"/>
          </a:p>
          <a:p>
            <a:pPr marL="285750" indent="-285750">
              <a:buFontTx/>
              <a:buChar char="-"/>
            </a:pPr>
            <a:r>
              <a:rPr lang="en-GB" sz="1600" dirty="0"/>
              <a:t>Only just over two months since the last event</a:t>
            </a:r>
          </a:p>
          <a:p>
            <a:pPr marL="285750" indent="-285750">
              <a:buFontTx/>
              <a:buChar char="-"/>
            </a:pPr>
            <a:r>
              <a:rPr lang="en-GB" sz="1600" dirty="0"/>
              <a:t>Lots to cover regarding system-level projects</a:t>
            </a:r>
          </a:p>
        </p:txBody>
      </p:sp>
    </p:spTree>
    <p:extLst>
      <p:ext uri="{BB962C8B-B14F-4D97-AF65-F5344CB8AC3E}">
        <p14:creationId xmlns:p14="http://schemas.microsoft.com/office/powerpoint/2010/main" val="79465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7490D9-4C8E-479C-B789-89D62B3A6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80" y="37626"/>
            <a:ext cx="9030960" cy="678274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1B6B660-30AE-4C85-800B-052DAEFABA4E}"/>
              </a:ext>
            </a:extLst>
          </p:cNvPr>
          <p:cNvSpPr/>
          <p:nvPr/>
        </p:nvSpPr>
        <p:spPr>
          <a:xfrm>
            <a:off x="3625232" y="2573267"/>
            <a:ext cx="2468071" cy="4855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PReCePT</a:t>
            </a:r>
            <a:endParaRPr lang="en-GB" dirty="0"/>
          </a:p>
          <a:p>
            <a:pPr algn="ctr"/>
            <a:r>
              <a:rPr lang="en-GB" sz="1000" dirty="0"/>
              <a:t>Prevention of Cerebral Palsy in </a:t>
            </a:r>
            <a:r>
              <a:rPr lang="en-GB" sz="1000" dirty="0" err="1"/>
              <a:t>PreTerm</a:t>
            </a:r>
            <a:r>
              <a:rPr lang="en-GB" sz="1000" dirty="0"/>
              <a:t> Labour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304A73-EEDB-4599-B401-B32D2983C27C}"/>
              </a:ext>
            </a:extLst>
          </p:cNvPr>
          <p:cNvSpPr/>
          <p:nvPr/>
        </p:nvSpPr>
        <p:spPr>
          <a:xfrm>
            <a:off x="2362873" y="6359060"/>
            <a:ext cx="2468071" cy="4855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CTG</a:t>
            </a:r>
          </a:p>
          <a:p>
            <a:pPr algn="ctr"/>
            <a:r>
              <a:rPr lang="en-GB" dirty="0"/>
              <a:t>Cardiotocography</a:t>
            </a:r>
            <a:endParaRPr lang="en-GB" sz="1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1B7E10-D32D-41E7-BB04-4D1E788E5367}"/>
              </a:ext>
            </a:extLst>
          </p:cNvPr>
          <p:cNvSpPr/>
          <p:nvPr/>
        </p:nvSpPr>
        <p:spPr>
          <a:xfrm>
            <a:off x="5009094" y="6363140"/>
            <a:ext cx="2468071" cy="4855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Transitional Care </a:t>
            </a:r>
          </a:p>
        </p:txBody>
      </p:sp>
    </p:spTree>
    <p:extLst>
      <p:ext uri="{BB962C8B-B14F-4D97-AF65-F5344CB8AC3E}">
        <p14:creationId xmlns:p14="http://schemas.microsoft.com/office/powerpoint/2010/main" val="996834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465A6C"/>
      </a:dk1>
      <a:lt1>
        <a:srgbClr val="FFFFFF"/>
      </a:lt1>
      <a:dk2>
        <a:srgbClr val="44546A"/>
      </a:dk2>
      <a:lt2>
        <a:srgbClr val="EEF2F3"/>
      </a:lt2>
      <a:accent1>
        <a:srgbClr val="013F84"/>
      </a:accent1>
      <a:accent2>
        <a:srgbClr val="029D96"/>
      </a:accent2>
      <a:accent3>
        <a:srgbClr val="0068B4"/>
      </a:accent3>
      <a:accent4>
        <a:srgbClr val="00A7D6"/>
      </a:accent4>
      <a:accent5>
        <a:srgbClr val="462B7E"/>
      </a:accent5>
      <a:accent6>
        <a:srgbClr val="34BCEE"/>
      </a:accent6>
      <a:hlink>
        <a:srgbClr val="0068B4"/>
      </a:hlink>
      <a:folHlink>
        <a:srgbClr val="029D96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465A6C"/>
      </a:dk1>
      <a:lt1>
        <a:srgbClr val="FFFFFF"/>
      </a:lt1>
      <a:dk2>
        <a:srgbClr val="44546A"/>
      </a:dk2>
      <a:lt2>
        <a:srgbClr val="EEF2F3"/>
      </a:lt2>
      <a:accent1>
        <a:srgbClr val="013F84"/>
      </a:accent1>
      <a:accent2>
        <a:srgbClr val="029D96"/>
      </a:accent2>
      <a:accent3>
        <a:srgbClr val="0068B4"/>
      </a:accent3>
      <a:accent4>
        <a:srgbClr val="00A7D6"/>
      </a:accent4>
      <a:accent5>
        <a:srgbClr val="462B7E"/>
      </a:accent5>
      <a:accent6>
        <a:srgbClr val="34BCEE"/>
      </a:accent6>
      <a:hlink>
        <a:srgbClr val="0068B4"/>
      </a:hlink>
      <a:folHlink>
        <a:srgbClr val="029D96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953</Words>
  <Application>Microsoft Office PowerPoint</Application>
  <PresentationFormat>On-screen Show (4:3)</PresentationFormat>
  <Paragraphs>195</Paragraphs>
  <Slides>41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Office Theme</vt:lpstr>
      <vt:lpstr>1_Office Theme</vt:lpstr>
      <vt:lpstr>North East North Cumbria Health Safety Collaborative Learning System: Transitional Care   2 December 2019  #MatNeoNENC   #PReCePTNENC   </vt:lpstr>
      <vt:lpstr>Welcome and introduction  Julia Wood   </vt:lpstr>
      <vt:lpstr>PowerPoint Presentation</vt:lpstr>
      <vt:lpstr>Maternity and Neonatal Safety Improvement Programme (previously Maternal and Neonatal Health Safety Collaborative)</vt:lpstr>
      <vt:lpstr>Maternity and Neonatal Safety Improvement Programme (previously Maternal and Neonatal Health Safety Collaborative)</vt:lpstr>
      <vt:lpstr>PowerPoint Presentation</vt:lpstr>
      <vt:lpstr>Two approaches, working together</vt:lpstr>
      <vt:lpstr>Trust Improvement: Who is involved?</vt:lpstr>
      <vt:lpstr>PowerPoint Presentation</vt:lpstr>
      <vt:lpstr>Date for your diary</vt:lpstr>
      <vt:lpstr>Transitional Care   the way forward   Sundeep Harigopal Clinical Lead– Northern Neonatal Network Consultant Neonatologist – RVI     </vt:lpstr>
      <vt:lpstr>What is NTC </vt:lpstr>
      <vt:lpstr>Recent systematic review </vt:lpstr>
      <vt:lpstr>Normal Newborn Care </vt:lpstr>
      <vt:lpstr>PowerPoint Presentation</vt:lpstr>
      <vt:lpstr>Why </vt:lpstr>
      <vt:lpstr>Benefits of the baby and family </vt:lpstr>
      <vt:lpstr>Benefits for the service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</vt:lpstr>
      <vt:lpstr>Where </vt:lpstr>
      <vt:lpstr>Which babies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 </vt:lpstr>
      <vt:lpstr>Staffing </vt:lpstr>
      <vt:lpstr>Local data </vt:lpstr>
      <vt:lpstr>Where to we go next </vt:lpstr>
      <vt:lpstr>PowerPoint Presentation</vt:lpstr>
      <vt:lpstr>Transitional Care Trust Updates  Facilitated by Martyn Boyd, Manager, Northern Neonatal Network   </vt:lpstr>
      <vt:lpstr>Next Steps  Dr Sundeep Harigopal and Martyn Boyd   </vt:lpstr>
      <vt:lpstr> Lunch Break  #MatNeoNENC   #PReCePTNENC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Craig Sanderson</dc:creator>
  <cp:lastModifiedBy>Emma Reynolds</cp:lastModifiedBy>
  <cp:revision>75</cp:revision>
  <dcterms:created xsi:type="dcterms:W3CDTF">2017-05-19T09:42:56Z</dcterms:created>
  <dcterms:modified xsi:type="dcterms:W3CDTF">2019-11-29T16:14:37Z</dcterms:modified>
</cp:coreProperties>
</file>