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66" r:id="rId4"/>
  </p:sldMasterIdLst>
  <p:notesMasterIdLst>
    <p:notesMasterId r:id="rId75"/>
  </p:notesMasterIdLst>
  <p:sldIdLst>
    <p:sldId id="289" r:id="rId5"/>
    <p:sldId id="256" r:id="rId6"/>
    <p:sldId id="281" r:id="rId7"/>
    <p:sldId id="282" r:id="rId8"/>
    <p:sldId id="258" r:id="rId9"/>
    <p:sldId id="276" r:id="rId10"/>
    <p:sldId id="264" r:id="rId11"/>
    <p:sldId id="265" r:id="rId12"/>
    <p:sldId id="279" r:id="rId13"/>
    <p:sldId id="280" r:id="rId14"/>
    <p:sldId id="311" r:id="rId15"/>
    <p:sldId id="342" r:id="rId16"/>
    <p:sldId id="307" r:id="rId17"/>
    <p:sldId id="313" r:id="rId18"/>
    <p:sldId id="314" r:id="rId19"/>
    <p:sldId id="315" r:id="rId20"/>
    <p:sldId id="316" r:id="rId21"/>
    <p:sldId id="317" r:id="rId22"/>
    <p:sldId id="318" r:id="rId23"/>
    <p:sldId id="272" r:id="rId24"/>
    <p:sldId id="319" r:id="rId25"/>
    <p:sldId id="320" r:id="rId26"/>
    <p:sldId id="321" r:id="rId27"/>
    <p:sldId id="322" r:id="rId28"/>
    <p:sldId id="323" r:id="rId29"/>
    <p:sldId id="324" r:id="rId30"/>
    <p:sldId id="260" r:id="rId31"/>
    <p:sldId id="261" r:id="rId32"/>
    <p:sldId id="291" r:id="rId33"/>
    <p:sldId id="278" r:id="rId34"/>
    <p:sldId id="325" r:id="rId35"/>
    <p:sldId id="326" r:id="rId36"/>
    <p:sldId id="259" r:id="rId37"/>
    <p:sldId id="257" r:id="rId38"/>
    <p:sldId id="327" r:id="rId39"/>
    <p:sldId id="292" r:id="rId40"/>
    <p:sldId id="262" r:id="rId41"/>
    <p:sldId id="263" r:id="rId42"/>
    <p:sldId id="283" r:id="rId43"/>
    <p:sldId id="284" r:id="rId44"/>
    <p:sldId id="308" r:id="rId45"/>
    <p:sldId id="266" r:id="rId46"/>
    <p:sldId id="310"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285" r:id="rId62"/>
    <p:sldId id="286" r:id="rId63"/>
    <p:sldId id="287" r:id="rId64"/>
    <p:sldId id="267" r:id="rId65"/>
    <p:sldId id="268" r:id="rId66"/>
    <p:sldId id="269" r:id="rId67"/>
    <p:sldId id="270" r:id="rId68"/>
    <p:sldId id="288" r:id="rId69"/>
    <p:sldId id="273" r:id="rId70"/>
    <p:sldId id="274" r:id="rId71"/>
    <p:sldId id="271" r:id="rId72"/>
    <p:sldId id="275" r:id="rId73"/>
    <p:sldId id="309" r:id="rId7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8"/>
    <a:srgbClr val="39C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74"/>
  </p:normalViewPr>
  <p:slideViewPr>
    <p:cSldViewPr snapToGrid="0" snapToObjects="1">
      <p:cViewPr varScale="1">
        <p:scale>
          <a:sx n="83" d="100"/>
          <a:sy n="83" d="100"/>
        </p:scale>
        <p:origin x="13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edwinchandraharan\Downloads\Outcomes%20after%20CTG%20%20%20Mastercla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en-GB" sz="2000" b="1">
                <a:solidFill>
                  <a:srgbClr val="002060"/>
                </a:solidFill>
              </a:rPr>
              <a:t>Improvements</a:t>
            </a:r>
            <a:r>
              <a:rPr lang="en-GB" sz="2000" b="1" baseline="0">
                <a:solidFill>
                  <a:srgbClr val="002060"/>
                </a:solidFill>
              </a:rPr>
              <a:t> in Intrapartum Caesarean Sections, FBS Rates &amp; HIE Rates</a:t>
            </a:r>
          </a:p>
          <a:p>
            <a:pPr>
              <a:defRPr sz="2000" b="1">
                <a:solidFill>
                  <a:srgbClr val="002060"/>
                </a:solidFill>
              </a:defRPr>
            </a:pPr>
            <a:r>
              <a:rPr lang="en-GB" sz="2000" b="1" baseline="0">
                <a:solidFill>
                  <a:srgbClr val="002060"/>
                </a:solidFill>
              </a:rPr>
              <a:t>after Physiology-based CTG Masterclasses </a:t>
            </a:r>
            <a:endParaRPr lang="en-GB" sz="2000" b="1">
              <a:solidFill>
                <a:srgbClr val="002060"/>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3.5816075083273002E-2"/>
          <c:y val="0.104534514182634"/>
          <c:w val="0.95037429340554003"/>
          <c:h val="0.71617322060208899"/>
        </c:manualLayout>
      </c:layout>
      <c:barChart>
        <c:barDir val="col"/>
        <c:grouping val="clustered"/>
        <c:varyColors val="0"/>
        <c:ser>
          <c:idx val="0"/>
          <c:order val="0"/>
          <c:tx>
            <c:strRef>
              <c:f>Sheet1!$B$1</c:f>
              <c:strCache>
                <c:ptCount val="1"/>
                <c:pt idx="0">
                  <c:v> % Reduction in FBS</c:v>
                </c:pt>
              </c:strCache>
            </c:strRef>
          </c:tx>
          <c:spPr>
            <a:solidFill>
              <a:srgbClr val="FF0000"/>
            </a:solidFill>
            <a:ln>
              <a:noFill/>
            </a:ln>
            <a:effectLst/>
          </c:spPr>
          <c:invertIfNegative val="0"/>
          <c:cat>
            <c:strRef>
              <c:f>Sheet1!$A$2:$A$8</c:f>
              <c:strCache>
                <c:ptCount val="7"/>
                <c:pt idx="0">
                  <c:v>St George's</c:v>
                </c:pt>
                <c:pt idx="1">
                  <c:v>Poole</c:v>
                </c:pt>
                <c:pt idx="2">
                  <c:v>Oman</c:v>
                </c:pt>
                <c:pt idx="3">
                  <c:v>South Warwickshire</c:v>
                </c:pt>
                <c:pt idx="4">
                  <c:v>Newport</c:v>
                </c:pt>
                <c:pt idx="5">
                  <c:v>Peterborough</c:v>
                </c:pt>
                <c:pt idx="6">
                  <c:v>Limerick</c:v>
                </c:pt>
              </c:strCache>
            </c:strRef>
          </c:cat>
          <c:val>
            <c:numRef>
              <c:f>Sheet1!$B$2:$B$8</c:f>
              <c:numCache>
                <c:formatCode>General</c:formatCode>
                <c:ptCount val="7"/>
                <c:pt idx="0">
                  <c:v>100</c:v>
                </c:pt>
                <c:pt idx="1">
                  <c:v>100</c:v>
                </c:pt>
                <c:pt idx="2">
                  <c:v>100</c:v>
                </c:pt>
                <c:pt idx="3">
                  <c:v>100</c:v>
                </c:pt>
                <c:pt idx="4">
                  <c:v>100</c:v>
                </c:pt>
                <c:pt idx="5">
                  <c:v>98</c:v>
                </c:pt>
                <c:pt idx="6">
                  <c:v>100</c:v>
                </c:pt>
              </c:numCache>
            </c:numRef>
          </c:val>
          <c:extLst>
            <c:ext xmlns:c16="http://schemas.microsoft.com/office/drawing/2014/chart" uri="{C3380CC4-5D6E-409C-BE32-E72D297353CC}">
              <c16:uniqueId val="{00000000-0261-4C8D-AFB1-C8C33DAD2490}"/>
            </c:ext>
          </c:extLst>
        </c:ser>
        <c:ser>
          <c:idx val="1"/>
          <c:order val="1"/>
          <c:tx>
            <c:strRef>
              <c:f>Sheet1!$C$1</c:f>
              <c:strCache>
                <c:ptCount val="1"/>
                <c:pt idx="0">
                  <c:v>% Reduction in Intrapartum C Sections</c:v>
                </c:pt>
              </c:strCache>
            </c:strRef>
          </c:tx>
          <c:spPr>
            <a:solidFill>
              <a:schemeClr val="accent2"/>
            </a:solidFill>
            <a:ln>
              <a:noFill/>
            </a:ln>
            <a:effectLst/>
          </c:spPr>
          <c:invertIfNegative val="0"/>
          <c:cat>
            <c:strRef>
              <c:f>Sheet1!$A$2:$A$8</c:f>
              <c:strCache>
                <c:ptCount val="7"/>
                <c:pt idx="0">
                  <c:v>St George's</c:v>
                </c:pt>
                <c:pt idx="1">
                  <c:v>Poole</c:v>
                </c:pt>
                <c:pt idx="2">
                  <c:v>Oman</c:v>
                </c:pt>
                <c:pt idx="3">
                  <c:v>South Warwickshire</c:v>
                </c:pt>
                <c:pt idx="4">
                  <c:v>Newport</c:v>
                </c:pt>
                <c:pt idx="5">
                  <c:v>Peterborough</c:v>
                </c:pt>
                <c:pt idx="6">
                  <c:v>Limerick</c:v>
                </c:pt>
              </c:strCache>
            </c:strRef>
          </c:cat>
          <c:val>
            <c:numRef>
              <c:f>Sheet1!$C$2:$C$8</c:f>
              <c:numCache>
                <c:formatCode>General</c:formatCode>
                <c:ptCount val="7"/>
                <c:pt idx="0">
                  <c:v>30</c:v>
                </c:pt>
                <c:pt idx="1">
                  <c:v>10</c:v>
                </c:pt>
                <c:pt idx="2">
                  <c:v>50</c:v>
                </c:pt>
                <c:pt idx="3">
                  <c:v>60</c:v>
                </c:pt>
                <c:pt idx="4">
                  <c:v>50</c:v>
                </c:pt>
                <c:pt idx="5">
                  <c:v>61</c:v>
                </c:pt>
                <c:pt idx="6">
                  <c:v>30</c:v>
                </c:pt>
              </c:numCache>
            </c:numRef>
          </c:val>
          <c:extLst>
            <c:ext xmlns:c16="http://schemas.microsoft.com/office/drawing/2014/chart" uri="{C3380CC4-5D6E-409C-BE32-E72D297353CC}">
              <c16:uniqueId val="{00000001-0261-4C8D-AFB1-C8C33DAD2490}"/>
            </c:ext>
          </c:extLst>
        </c:ser>
        <c:ser>
          <c:idx val="2"/>
          <c:order val="2"/>
          <c:tx>
            <c:strRef>
              <c:f>Sheet1!$D$1</c:f>
              <c:strCache>
                <c:ptCount val="1"/>
                <c:pt idx="0">
                  <c:v>% Reduction in HIE 2&amp;3</c:v>
                </c:pt>
              </c:strCache>
            </c:strRef>
          </c:tx>
          <c:spPr>
            <a:solidFill>
              <a:srgbClr val="0070C0"/>
            </a:solidFill>
            <a:ln>
              <a:noFill/>
            </a:ln>
            <a:effectLst/>
          </c:spPr>
          <c:invertIfNegative val="0"/>
          <c:cat>
            <c:strRef>
              <c:f>Sheet1!$A$2:$A$8</c:f>
              <c:strCache>
                <c:ptCount val="7"/>
                <c:pt idx="0">
                  <c:v>St George's</c:v>
                </c:pt>
                <c:pt idx="1">
                  <c:v>Poole</c:v>
                </c:pt>
                <c:pt idx="2">
                  <c:v>Oman</c:v>
                </c:pt>
                <c:pt idx="3">
                  <c:v>South Warwickshire</c:v>
                </c:pt>
                <c:pt idx="4">
                  <c:v>Newport</c:v>
                </c:pt>
                <c:pt idx="5">
                  <c:v>Peterborough</c:v>
                </c:pt>
                <c:pt idx="6">
                  <c:v>Limerick</c:v>
                </c:pt>
              </c:strCache>
            </c:strRef>
          </c:cat>
          <c:val>
            <c:numRef>
              <c:f>Sheet1!$D$2:$D$8</c:f>
              <c:numCache>
                <c:formatCode>General</c:formatCode>
                <c:ptCount val="7"/>
                <c:pt idx="0">
                  <c:v>50</c:v>
                </c:pt>
                <c:pt idx="1">
                  <c:v>50</c:v>
                </c:pt>
                <c:pt idx="2">
                  <c:v>60</c:v>
                </c:pt>
                <c:pt idx="3">
                  <c:v>90</c:v>
                </c:pt>
                <c:pt idx="4">
                  <c:v>60</c:v>
                </c:pt>
                <c:pt idx="5">
                  <c:v>50</c:v>
                </c:pt>
                <c:pt idx="6">
                  <c:v>70</c:v>
                </c:pt>
              </c:numCache>
            </c:numRef>
          </c:val>
          <c:extLst>
            <c:ext xmlns:c16="http://schemas.microsoft.com/office/drawing/2014/chart" uri="{C3380CC4-5D6E-409C-BE32-E72D297353CC}">
              <c16:uniqueId val="{00000002-0261-4C8D-AFB1-C8C33DAD2490}"/>
            </c:ext>
          </c:extLst>
        </c:ser>
        <c:dLbls>
          <c:showLegendKey val="0"/>
          <c:showVal val="0"/>
          <c:showCatName val="0"/>
          <c:showSerName val="0"/>
          <c:showPercent val="0"/>
          <c:showBubbleSize val="0"/>
        </c:dLbls>
        <c:gapWidth val="219"/>
        <c:overlap val="-27"/>
        <c:axId val="-2090269864"/>
        <c:axId val="-2090266232"/>
      </c:barChart>
      <c:catAx>
        <c:axId val="-209026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90266232"/>
        <c:crosses val="autoZero"/>
        <c:auto val="1"/>
        <c:lblAlgn val="ctr"/>
        <c:lblOffset val="100"/>
        <c:noMultiLvlLbl val="0"/>
      </c:catAx>
      <c:valAx>
        <c:axId val="-2090266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269864"/>
        <c:crosses val="autoZero"/>
        <c:crossBetween val="between"/>
      </c:valAx>
      <c:spPr>
        <a:noFill/>
        <a:ln>
          <a:noFill/>
        </a:ln>
        <a:effectLst/>
      </c:spPr>
    </c:plotArea>
    <c:legend>
      <c:legendPos val="b"/>
      <c:layout>
        <c:manualLayout>
          <c:xMode val="edge"/>
          <c:yMode val="edge"/>
          <c:x val="9.2916281802681799E-2"/>
          <c:y val="0.91654326906935302"/>
          <c:w val="0.81272172515017604"/>
          <c:h val="6.966369768021629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A0CB3-9544-4AB6-BFC4-DDF644B96CDF}" type="datetimeFigureOut">
              <a:rPr lang="en-GB" smtClean="0"/>
              <a:t>13/12/2019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C8CA6-4104-4DAA-A39F-8ABF44C0F5E6}" type="slidenum">
              <a:rPr lang="en-GB" smtClean="0"/>
              <a:t>‹#›</a:t>
            </a:fld>
            <a:endParaRPr lang="en-GB"/>
          </a:p>
        </p:txBody>
      </p:sp>
    </p:spTree>
    <p:extLst>
      <p:ext uri="{BB962C8B-B14F-4D97-AF65-F5344CB8AC3E}">
        <p14:creationId xmlns:p14="http://schemas.microsoft.com/office/powerpoint/2010/main" val="129991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840C8CA6-4104-4DAA-A39F-8ABF44C0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71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Neonatal Research</a:t>
            </a:r>
            <a:r>
              <a:rPr lang="en-US" baseline="0" dirty="0"/>
              <a:t> Database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00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Matches anecdotal </a:t>
            </a:r>
            <a:r>
              <a:rPr lang="mr-IN" dirty="0"/>
              <a:t>–</a:t>
            </a:r>
            <a:r>
              <a:rPr lang="en-US" dirty="0"/>
              <a:t> report Oxford experience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08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Say something about my knowledge being hopeless – legal reviews, but generally supportive of theory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46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840C8CA6-4104-4DAA-A39F-8ABF44C0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85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840C8CA6-4104-4DAA-A39F-8ABF44C0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72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840C8CA6-4104-4DAA-A39F-8ABF44C0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9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715" rtl="0" eaLnBrk="1" fontAlgn="auto" latinLnBrk="0" hangingPunct="1">
              <a:lnSpc>
                <a:spcPct val="100000"/>
              </a:lnSpc>
              <a:spcBef>
                <a:spcPts val="0"/>
              </a:spcBef>
              <a:spcAft>
                <a:spcPts val="0"/>
              </a:spcAft>
              <a:buClrTx/>
              <a:buSzTx/>
              <a:buFontTx/>
              <a:buNone/>
              <a:tabLst/>
              <a:defRPr/>
            </a:pPr>
            <a:fld id="{840C8CA6-4104-4DAA-A39F-8ABF44C0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15"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5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something about the real enthusiasm that appeared to be in the room</a:t>
            </a:r>
          </a:p>
          <a:p>
            <a:r>
              <a:rPr lang="en-US" dirty="0"/>
              <a:t>Note that I’ve not</a:t>
            </a:r>
            <a:r>
              <a:rPr lang="en-US" baseline="0" dirty="0"/>
              <a:t> been on the course, but it’s s</a:t>
            </a:r>
            <a:r>
              <a:rPr lang="en-US" dirty="0"/>
              <a:t>omething that I’ve heard from colleagues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30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formal literature</a:t>
            </a:r>
            <a:r>
              <a:rPr lang="en-US" baseline="0" dirty="0"/>
              <a:t> review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18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going thro’ for those who haven’t been on the course</a:t>
            </a:r>
          </a:p>
          <a:p>
            <a:r>
              <a:rPr lang="en-US" dirty="0"/>
              <a:t>Provide an idea of what it’s all about </a:t>
            </a:r>
            <a:r>
              <a:rPr lang="mr-IN" dirty="0"/>
              <a:t>–</a:t>
            </a:r>
            <a:r>
              <a:rPr lang="en-US" dirty="0"/>
              <a:t> as well as where differs from NICE</a:t>
            </a:r>
          </a:p>
          <a:p>
            <a:r>
              <a:rPr lang="en-US" dirty="0"/>
              <a:t>Need to say that I’m not an expert, and this</a:t>
            </a:r>
            <a:r>
              <a:rPr lang="en-US" baseline="0" dirty="0"/>
              <a:t> is s rough overview to give an idea. It’s not an educational course</a:t>
            </a:r>
          </a:p>
          <a:p>
            <a:r>
              <a:rPr lang="en-US" baseline="0" dirty="0"/>
              <a:t>Mention </a:t>
            </a:r>
            <a:r>
              <a:rPr lang="en-US" baseline="0" dirty="0" err="1"/>
              <a:t>Vedrana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63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Guided by principles of evolving hypoxia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44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animal</a:t>
            </a:r>
            <a:r>
              <a:rPr lang="en-US" baseline="0" dirty="0"/>
              <a:t> studies </a:t>
            </a:r>
            <a:r>
              <a:rPr lang="mr-IN" baseline="0" dirty="0"/>
              <a:t>–</a:t>
            </a:r>
            <a:r>
              <a:rPr lang="en-US" baseline="0" dirty="0"/>
              <a:t> and concept of redistribution by </a:t>
            </a:r>
            <a:r>
              <a:rPr lang="en-US" baseline="0" dirty="0" err="1"/>
              <a:t>catecholamines</a:t>
            </a:r>
            <a:r>
              <a:rPr lang="en-US" baseline="0" dirty="0"/>
              <a:t> to protect vital organs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44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Reinforces the concept of pathophysiology</a:t>
            </a:r>
            <a:r>
              <a:rPr lang="en-US" baseline="0" dirty="0"/>
              <a:t> based upon progressive redistribution subsequent on catecholamine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2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moderate reduction in cerebral blood flow over a period of time, the fetus shunts blood from the anterior to the posterior circulation. </a:t>
            </a:r>
          </a:p>
          <a:p>
            <a:r>
              <a:rPr lang="en-US" dirty="0"/>
              <a:t>This protects the brainstem, cerebellum and basal ganglia</a:t>
            </a:r>
          </a:p>
          <a:p>
            <a:r>
              <a:rPr lang="en-US" dirty="0"/>
              <a:t>At expense</a:t>
            </a:r>
            <a:r>
              <a:rPr lang="en-US" baseline="0" dirty="0"/>
              <a:t> of cortex and ‘watershed’ areas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92B5B-B63E-8544-ACEE-2F531D919B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166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8580" y="3657787"/>
            <a:ext cx="4333819"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27210" y="5258703"/>
            <a:ext cx="2615184" cy="677355"/>
          </a:xfrm>
        </p:spPr>
        <p:txBody>
          <a:bodyPr lIns="0" tIns="0" rIns="0" bIns="0">
            <a:normAutofit/>
          </a:bodyPr>
          <a:lstStyle>
            <a:lvl1pPr marL="0" indent="0" algn="r">
              <a:buNone/>
              <a:defRPr sz="1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5838007" y="6356352"/>
            <a:ext cx="30861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3" y="199039"/>
            <a:ext cx="2235200" cy="20002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67037" y="199036"/>
            <a:ext cx="1076325" cy="469900"/>
          </a:xfrm>
          <a:prstGeom prst="rect">
            <a:avLst/>
          </a:prstGeom>
        </p:spPr>
      </p:pic>
    </p:spTree>
    <p:extLst>
      <p:ext uri="{BB962C8B-B14F-4D97-AF65-F5344CB8AC3E}">
        <p14:creationId xmlns:p14="http://schemas.microsoft.com/office/powerpoint/2010/main" val="144962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E818-3446-4F4F-AFDB-0045FB5329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9C9E24-FA13-4F78-80C5-368BDF8DE3BD}"/>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4" name="Footer Placeholder 3">
            <a:extLst>
              <a:ext uri="{FF2B5EF4-FFF2-40B4-BE49-F238E27FC236}">
                <a16:creationId xmlns:a16="http://schemas.microsoft.com/office/drawing/2014/main" id="{98F72A9E-5BCB-4E00-96EC-9617C18CC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0B49B2-E552-40D5-BF67-58D971E11B34}"/>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61266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BB1B3-D8FE-4602-A349-A26187759102}"/>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3" name="Footer Placeholder 2">
            <a:extLst>
              <a:ext uri="{FF2B5EF4-FFF2-40B4-BE49-F238E27FC236}">
                <a16:creationId xmlns:a16="http://schemas.microsoft.com/office/drawing/2014/main" id="{E9515B4C-73BD-4F9F-807B-BC3DC45365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77BBB6-6D7D-46BB-8DA6-DC89B6E8E797}"/>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334161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C5F2-2CF7-44B3-9443-2F383DBBCA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471817-A1B7-4B72-B0ED-2EAD19ABA83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9911D-D78C-460C-BFD7-46603C943B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96314D-D68E-486B-876D-E8FE86394FD3}"/>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6" name="Footer Placeholder 5">
            <a:extLst>
              <a:ext uri="{FF2B5EF4-FFF2-40B4-BE49-F238E27FC236}">
                <a16:creationId xmlns:a16="http://schemas.microsoft.com/office/drawing/2014/main" id="{968DDCD0-C86D-4945-90C2-E9CCE80510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28365B-64D3-4F99-AF70-D6DA54F12EBB}"/>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265896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3982-CC03-479D-BE47-9406A9E62A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06AEFE-4E77-46B0-A62C-F2A900FCB87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288D8FF-6162-4677-B014-2115BFCA9D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2EDD22-AB9B-4E17-845D-63B3C8BB03CF}"/>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6" name="Footer Placeholder 5">
            <a:extLst>
              <a:ext uri="{FF2B5EF4-FFF2-40B4-BE49-F238E27FC236}">
                <a16:creationId xmlns:a16="http://schemas.microsoft.com/office/drawing/2014/main" id="{AADA87B2-62A7-4F49-BDA3-3F8F572AB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485D6A-788B-4DD0-A400-7977EEF12A2D}"/>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242442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EA3F-0661-45AC-8B5F-C6E2949E44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FEE283-5272-46CD-8770-918603C85E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3B913-860F-4BCB-BF1E-0B4D0CF2E94A}"/>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83247B49-7D4D-4EEF-910F-3895806AF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9B774-D58B-4FB4-A7D6-D6B5DC225B47}"/>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2528960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EBB59-AC7C-4B1F-AED3-22257829276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983ADC-8C65-4530-8FC6-FC6E0AFDB3E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D1D7F-B5A4-42AD-9A85-21EB431ACD1C}"/>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136731A4-5DF9-4834-8850-5533F965EA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2A9F7A-F4C9-4F6E-987D-9B5A76C5E8FC}"/>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213165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AB3CE7-74E6-4171-AE0D-13611D19223B}"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62060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AB3CE7-74E6-4171-AE0D-13611D19223B}"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233914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B3CE7-74E6-4171-AE0D-13611D19223B}"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36641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AB3CE7-74E6-4171-AE0D-13611D19223B}"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174526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2357816"/>
            <a:ext cx="78867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1457" y="152710"/>
            <a:ext cx="762000" cy="3365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2" y="152711"/>
            <a:ext cx="1517650" cy="139700"/>
          </a:xfrm>
          <a:prstGeom prst="rect">
            <a:avLst/>
          </a:prstGeom>
        </p:spPr>
      </p:pic>
    </p:spTree>
    <p:extLst>
      <p:ext uri="{BB962C8B-B14F-4D97-AF65-F5344CB8AC3E}">
        <p14:creationId xmlns:p14="http://schemas.microsoft.com/office/powerpoint/2010/main" val="9837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AB3CE7-74E6-4171-AE0D-13611D19223B}" type="datetimeFigureOut">
              <a:rPr lang="en-GB" smtClean="0"/>
              <a:t>13/12/2019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180285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AB3CE7-74E6-4171-AE0D-13611D19223B}" type="datetimeFigureOut">
              <a:rPr lang="en-GB" smtClean="0"/>
              <a:t>13/12/2019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317670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B3CE7-74E6-4171-AE0D-13611D19223B}" type="datetimeFigureOut">
              <a:rPr lang="en-GB" smtClean="0"/>
              <a:t>13/12/2019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218123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B3CE7-74E6-4171-AE0D-13611D19223B}"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255584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B3CE7-74E6-4171-AE0D-13611D19223B}" type="datetimeFigureOut">
              <a:rPr lang="en-GB" smtClean="0"/>
              <a:t>13/12/2019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3073743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AB3CE7-74E6-4171-AE0D-13611D19223B}"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1592541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AB3CE7-74E6-4171-AE0D-13611D19223B}" type="datetimeFigureOut">
              <a:rPr lang="en-GB" smtClean="0"/>
              <a:t>13/12/2019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BCC87-7787-44B8-9B0E-8EE950145D10}" type="slidenum">
              <a:rPr lang="en-GB" smtClean="0"/>
              <a:t>‹#›</a:t>
            </a:fld>
            <a:endParaRPr lang="en-GB"/>
          </a:p>
        </p:txBody>
      </p:sp>
    </p:spTree>
    <p:extLst>
      <p:ext uri="{BB962C8B-B14F-4D97-AF65-F5344CB8AC3E}">
        <p14:creationId xmlns:p14="http://schemas.microsoft.com/office/powerpoint/2010/main" val="409100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8583" y="3657792"/>
            <a:ext cx="4333819" cy="1508843"/>
          </a:xfrm>
        </p:spPr>
        <p:txBody>
          <a:bodyPr lIns="0" tIns="0" rIns="0" bIns="0" anchor="t">
            <a:no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27210" y="5258707"/>
            <a:ext cx="2615184" cy="677355"/>
          </a:xfrm>
        </p:spPr>
        <p:txBody>
          <a:bodyPr lIns="0" tIns="0" rIns="0" bIns="0">
            <a:normAutofit/>
          </a:bodyPr>
          <a:lstStyle>
            <a:lvl1pPr marL="0" indent="0" algn="r">
              <a:buNone/>
              <a:defRPr sz="1200">
                <a:solidFill>
                  <a:schemeClr val="bg1"/>
                </a:solidFill>
              </a:defRPr>
            </a:lvl1pPr>
            <a:lvl2pPr marL="342849" indent="0" algn="ctr">
              <a:buNone/>
              <a:defRPr sz="1500"/>
            </a:lvl2pPr>
            <a:lvl3pPr marL="685699" indent="0" algn="ctr">
              <a:buNone/>
              <a:defRPr sz="1300"/>
            </a:lvl3pPr>
            <a:lvl4pPr marL="1028548" indent="0" algn="ctr">
              <a:buNone/>
              <a:defRPr sz="1200"/>
            </a:lvl4pPr>
            <a:lvl5pPr marL="1371396" indent="0" algn="ctr">
              <a:buNone/>
              <a:defRPr sz="1200"/>
            </a:lvl5pPr>
            <a:lvl6pPr marL="1714245" indent="0" algn="ctr">
              <a:buNone/>
              <a:defRPr sz="1200"/>
            </a:lvl6pPr>
            <a:lvl7pPr marL="2057093" indent="0" algn="ctr">
              <a:buNone/>
              <a:defRPr sz="1200"/>
            </a:lvl7pPr>
            <a:lvl8pPr marL="2399943" indent="0" algn="ctr">
              <a:buNone/>
              <a:defRPr sz="1200"/>
            </a:lvl8pPr>
            <a:lvl9pPr marL="2742793"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5838008" y="6356356"/>
            <a:ext cx="3086100" cy="365125"/>
          </a:xfrm>
          <a:prstGeom prst="rect">
            <a:avLst/>
          </a:prstGeom>
        </p:spPr>
        <p:txBody>
          <a:bodyPr lIns="0" tIns="0" rIns="0" bIns="0" anchor="t"/>
          <a:lstStyle>
            <a:lvl1pPr algn="r">
              <a:defRPr sz="1200">
                <a:solidFill>
                  <a:schemeClr val="bg1"/>
                </a:solidFill>
                <a:latin typeface="Arial" charset="0"/>
                <a:ea typeface="Arial" charset="0"/>
                <a:cs typeface="Arial" charset="0"/>
              </a:defRPr>
            </a:lvl1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3" y="199044"/>
            <a:ext cx="2235200" cy="20002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67037" y="199037"/>
            <a:ext cx="1076325" cy="469900"/>
          </a:xfrm>
          <a:prstGeom prst="rect">
            <a:avLst/>
          </a:prstGeom>
        </p:spPr>
      </p:pic>
    </p:spTree>
    <p:extLst>
      <p:ext uri="{BB962C8B-B14F-4D97-AF65-F5344CB8AC3E}">
        <p14:creationId xmlns:p14="http://schemas.microsoft.com/office/powerpoint/2010/main" val="294861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2357821"/>
            <a:ext cx="7886700" cy="3825273"/>
          </a:xfrm>
        </p:spPr>
        <p:txBody>
          <a:bodyPr/>
          <a:lstStyle>
            <a:lvl1pPr>
              <a:defRPr sz="1800"/>
            </a:lvl1pPr>
            <a:lvl2pPr>
              <a:defRPr sz="1600"/>
            </a:lvl2pPr>
            <a:lvl3pPr>
              <a:defRPr sz="1400"/>
            </a:lvl3pPr>
            <a:lvl4pPr>
              <a:defRPr sz="11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1457" y="152710"/>
            <a:ext cx="762000" cy="3365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4" y="152711"/>
            <a:ext cx="1517650" cy="139700"/>
          </a:xfrm>
          <a:prstGeom prst="rect">
            <a:avLst/>
          </a:prstGeom>
        </p:spPr>
      </p:pic>
    </p:spTree>
    <p:extLst>
      <p:ext uri="{BB962C8B-B14F-4D97-AF65-F5344CB8AC3E}">
        <p14:creationId xmlns:p14="http://schemas.microsoft.com/office/powerpoint/2010/main" val="156211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08D3-AA5E-4459-8AAE-EB1F50EF922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CC10334-6A7C-48F3-857A-818D469E27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A06ED5-723A-4B78-8528-D8FA112F7FFE}"/>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B832B64C-7690-464E-B0A1-CD60EA65F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7EEE0-5F83-4856-8344-D9242D5AB4E1}"/>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154837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3C50-291A-4398-BF32-47D0E936E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B6ACB2-E5B2-47A3-8273-7F85CD5F6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7EF34-4BC8-4E51-A527-8417A10C4332}"/>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8783448F-4F38-4F74-A8B5-1F8764DC13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444E7-FF85-4E9A-8389-2B6EC6053FD9}"/>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262221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14BB-BB7C-458E-8152-AB95F4D4D29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B2A4BC-36FD-47B7-89A8-5FF9FA8000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5FFE9-A95B-483C-863A-E00B9E0B62A4}"/>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E7AE7E01-0FA6-497A-BAEF-8356463A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3E4FEB-677D-4646-A366-9770A3457EA3}"/>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125319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6319-31C3-4293-8A70-1819736AF4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528E14-838A-441A-9D61-406F7AAA2C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B25A8D-E137-4069-9F12-242B254BA5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FE6043-0366-427C-98F3-4B84417838E7}"/>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6" name="Footer Placeholder 5">
            <a:extLst>
              <a:ext uri="{FF2B5EF4-FFF2-40B4-BE49-F238E27FC236}">
                <a16:creationId xmlns:a16="http://schemas.microsoft.com/office/drawing/2014/main" id="{6303C315-DF02-42CD-95E8-1780CADB8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B2E89-29B0-4D61-A233-91F353C43C62}"/>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387372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CCB-18DD-4CA4-AF6D-A17D45FCEED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D9348-6494-4028-B0F2-3226734C71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3F277-AE18-456A-8F95-F197841925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47F7B6-DD45-42C3-9842-298313D7AD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BB49B-65E5-4C2C-A33E-1824CBB0435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A500AC-E6B4-4D41-A6C7-A386A033945D}"/>
              </a:ext>
            </a:extLst>
          </p:cNvPr>
          <p:cNvSpPr>
            <a:spLocks noGrp="1"/>
          </p:cNvSpPr>
          <p:nvPr>
            <p:ph type="dt" sz="half" idx="10"/>
          </p:nvPr>
        </p:nvSpPr>
        <p:spPr/>
        <p:txBody>
          <a:bodyPr/>
          <a:lstStyle/>
          <a:p>
            <a:fld id="{29A9B88A-03C4-481C-89FB-576C6094C669}" type="datetimeFigureOut">
              <a:rPr lang="en-GB" smtClean="0"/>
              <a:t>13/12/2019</a:t>
            </a:fld>
            <a:endParaRPr lang="en-GB"/>
          </a:p>
        </p:txBody>
      </p:sp>
      <p:sp>
        <p:nvSpPr>
          <p:cNvPr id="8" name="Footer Placeholder 7">
            <a:extLst>
              <a:ext uri="{FF2B5EF4-FFF2-40B4-BE49-F238E27FC236}">
                <a16:creationId xmlns:a16="http://schemas.microsoft.com/office/drawing/2014/main" id="{F3BC9918-2D05-4BAC-ADAD-E97BD0B0AC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D77395-A088-4337-A9EB-6E3346BC0F8E}"/>
              </a:ext>
            </a:extLst>
          </p:cNvPr>
          <p:cNvSpPr>
            <a:spLocks noGrp="1"/>
          </p:cNvSpPr>
          <p:nvPr>
            <p:ph type="sldNum" sz="quarter" idx="12"/>
          </p:nvPr>
        </p:nvSpPr>
        <p:spPr/>
        <p:txBody>
          <a:bodyPr/>
          <a:lstStyle/>
          <a:p>
            <a:fld id="{F3028584-C78D-4B6F-B142-815CCBF00DCF}" type="slidenum">
              <a:rPr lang="en-GB" smtClean="0"/>
              <a:t>‹#›</a:t>
            </a:fld>
            <a:endParaRPr lang="en-GB"/>
          </a:p>
        </p:txBody>
      </p:sp>
    </p:spTree>
    <p:extLst>
      <p:ext uri="{BB962C8B-B14F-4D97-AF65-F5344CB8AC3E}">
        <p14:creationId xmlns:p14="http://schemas.microsoft.com/office/powerpoint/2010/main" val="1839460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7313"/>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2357813"/>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058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337" indent="-171446" algn="l" defTabSz="685783"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228" indent="-171446" algn="l" defTabSz="685783"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200120"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4pPr>
      <a:lvl5pPr marL="1543012" indent="-171446" algn="l" defTabSz="685783" rtl="0" eaLnBrk="1" latinLnBrk="0" hangingPunct="1">
        <a:lnSpc>
          <a:spcPct val="90000"/>
        </a:lnSpc>
        <a:spcBef>
          <a:spcPts val="375"/>
        </a:spcBef>
        <a:buClr>
          <a:srgbClr val="39C1C3"/>
        </a:buClr>
        <a:buFont typeface="Arial"/>
        <a:buChar char="•"/>
        <a:defRPr sz="1350" kern="1200">
          <a:solidFill>
            <a:srgbClr val="005AA8"/>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7318"/>
            <a:ext cx="78867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2357817"/>
            <a:ext cx="7886700" cy="4351339"/>
          </a:xfrm>
          <a:prstGeom prst="rect">
            <a:avLst/>
          </a:prstGeom>
        </p:spPr>
        <p:txBody>
          <a:bodyPr vert="horz" lIns="91428" tIns="45715" rIns="91428"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645030"/>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685699"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p:titleStyle>
    <p:bodyStyle>
      <a:lvl1pPr marL="171425" indent="-171425" algn="l" defTabSz="685699" rtl="0" eaLnBrk="1" latinLnBrk="0" hangingPunct="1">
        <a:lnSpc>
          <a:spcPct val="90000"/>
        </a:lnSpc>
        <a:spcBef>
          <a:spcPts val="750"/>
        </a:spcBef>
        <a:buClr>
          <a:srgbClr val="39C1C3"/>
        </a:buClr>
        <a:buFont typeface="Arial"/>
        <a:buChar char="•"/>
        <a:defRPr sz="2100" kern="1200">
          <a:solidFill>
            <a:srgbClr val="005AA8"/>
          </a:solidFill>
          <a:latin typeface="Arial" charset="0"/>
          <a:ea typeface="Arial" charset="0"/>
          <a:cs typeface="Arial" charset="0"/>
        </a:defRPr>
      </a:lvl1pPr>
      <a:lvl2pPr marL="514273" indent="-171425" algn="l" defTabSz="685699" rtl="0" eaLnBrk="1" latinLnBrk="0" hangingPunct="1">
        <a:lnSpc>
          <a:spcPct val="90000"/>
        </a:lnSpc>
        <a:spcBef>
          <a:spcPts val="375"/>
        </a:spcBef>
        <a:buClr>
          <a:srgbClr val="39C1C3"/>
        </a:buClr>
        <a:buFont typeface="Arial"/>
        <a:buChar char="•"/>
        <a:defRPr sz="1800" kern="1200">
          <a:solidFill>
            <a:srgbClr val="005AA8"/>
          </a:solidFill>
          <a:latin typeface="Arial" charset="0"/>
          <a:ea typeface="Arial" charset="0"/>
          <a:cs typeface="Arial" charset="0"/>
        </a:defRPr>
      </a:lvl2pPr>
      <a:lvl3pPr marL="857122" indent="-171425" algn="l" defTabSz="685699" rtl="0" eaLnBrk="1" latinLnBrk="0" hangingPunct="1">
        <a:lnSpc>
          <a:spcPct val="90000"/>
        </a:lnSpc>
        <a:spcBef>
          <a:spcPts val="375"/>
        </a:spcBef>
        <a:buClr>
          <a:srgbClr val="39C1C3"/>
        </a:buClr>
        <a:buFont typeface="Arial"/>
        <a:buChar char="•"/>
        <a:defRPr sz="1500" kern="1200">
          <a:solidFill>
            <a:srgbClr val="005AA8"/>
          </a:solidFill>
          <a:latin typeface="Arial" charset="0"/>
          <a:ea typeface="Arial" charset="0"/>
          <a:cs typeface="Arial" charset="0"/>
        </a:defRPr>
      </a:lvl3pPr>
      <a:lvl4pPr marL="1199972" indent="-171425" algn="l" defTabSz="685699" rtl="0" eaLnBrk="1" latinLnBrk="0" hangingPunct="1">
        <a:lnSpc>
          <a:spcPct val="90000"/>
        </a:lnSpc>
        <a:spcBef>
          <a:spcPts val="375"/>
        </a:spcBef>
        <a:buClr>
          <a:srgbClr val="39C1C3"/>
        </a:buClr>
        <a:buFont typeface="Arial"/>
        <a:buChar char="•"/>
        <a:defRPr sz="1300" kern="1200">
          <a:solidFill>
            <a:srgbClr val="005AA8"/>
          </a:solidFill>
          <a:latin typeface="Arial" charset="0"/>
          <a:ea typeface="Arial" charset="0"/>
          <a:cs typeface="Arial" charset="0"/>
        </a:defRPr>
      </a:lvl4pPr>
      <a:lvl5pPr marL="1542821" indent="-171425" algn="l" defTabSz="685699" rtl="0" eaLnBrk="1" latinLnBrk="0" hangingPunct="1">
        <a:lnSpc>
          <a:spcPct val="90000"/>
        </a:lnSpc>
        <a:spcBef>
          <a:spcPts val="375"/>
        </a:spcBef>
        <a:buClr>
          <a:srgbClr val="39C1C3"/>
        </a:buClr>
        <a:buFont typeface="Arial"/>
        <a:buChar char="•"/>
        <a:defRPr sz="1300" kern="1200">
          <a:solidFill>
            <a:srgbClr val="005AA8"/>
          </a:solidFill>
          <a:latin typeface="Arial" charset="0"/>
          <a:ea typeface="Arial" charset="0"/>
          <a:cs typeface="Arial" charset="0"/>
        </a:defRPr>
      </a:lvl5pPr>
      <a:lvl6pPr marL="1885669" indent="-171425" algn="l" defTabSz="685699"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8520" indent="-171425" algn="l" defTabSz="685699"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1368" indent="-171425" algn="l" defTabSz="685699"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4217" indent="-171425" algn="l" defTabSz="685699"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699" rtl="0" eaLnBrk="1" latinLnBrk="0" hangingPunct="1">
        <a:defRPr sz="1300" kern="1200">
          <a:solidFill>
            <a:schemeClr val="tx1"/>
          </a:solidFill>
          <a:latin typeface="+mn-lt"/>
          <a:ea typeface="+mn-ea"/>
          <a:cs typeface="+mn-cs"/>
        </a:defRPr>
      </a:lvl1pPr>
      <a:lvl2pPr marL="342849" algn="l" defTabSz="685699" rtl="0" eaLnBrk="1" latinLnBrk="0" hangingPunct="1">
        <a:defRPr sz="1300" kern="1200">
          <a:solidFill>
            <a:schemeClr val="tx1"/>
          </a:solidFill>
          <a:latin typeface="+mn-lt"/>
          <a:ea typeface="+mn-ea"/>
          <a:cs typeface="+mn-cs"/>
        </a:defRPr>
      </a:lvl2pPr>
      <a:lvl3pPr marL="685699" algn="l" defTabSz="685699" rtl="0" eaLnBrk="1" latinLnBrk="0" hangingPunct="1">
        <a:defRPr sz="1300" kern="1200">
          <a:solidFill>
            <a:schemeClr val="tx1"/>
          </a:solidFill>
          <a:latin typeface="+mn-lt"/>
          <a:ea typeface="+mn-ea"/>
          <a:cs typeface="+mn-cs"/>
        </a:defRPr>
      </a:lvl3pPr>
      <a:lvl4pPr marL="1028548" algn="l" defTabSz="685699" rtl="0" eaLnBrk="1" latinLnBrk="0" hangingPunct="1">
        <a:defRPr sz="1300" kern="1200">
          <a:solidFill>
            <a:schemeClr val="tx1"/>
          </a:solidFill>
          <a:latin typeface="+mn-lt"/>
          <a:ea typeface="+mn-ea"/>
          <a:cs typeface="+mn-cs"/>
        </a:defRPr>
      </a:lvl4pPr>
      <a:lvl5pPr marL="1371396" algn="l" defTabSz="685699" rtl="0" eaLnBrk="1" latinLnBrk="0" hangingPunct="1">
        <a:defRPr sz="1300" kern="1200">
          <a:solidFill>
            <a:schemeClr val="tx1"/>
          </a:solidFill>
          <a:latin typeface="+mn-lt"/>
          <a:ea typeface="+mn-ea"/>
          <a:cs typeface="+mn-cs"/>
        </a:defRPr>
      </a:lvl5pPr>
      <a:lvl6pPr marL="1714245" algn="l" defTabSz="685699" rtl="0" eaLnBrk="1" latinLnBrk="0" hangingPunct="1">
        <a:defRPr sz="1300" kern="1200">
          <a:solidFill>
            <a:schemeClr val="tx1"/>
          </a:solidFill>
          <a:latin typeface="+mn-lt"/>
          <a:ea typeface="+mn-ea"/>
          <a:cs typeface="+mn-cs"/>
        </a:defRPr>
      </a:lvl6pPr>
      <a:lvl7pPr marL="2057093" algn="l" defTabSz="685699" rtl="0" eaLnBrk="1" latinLnBrk="0" hangingPunct="1">
        <a:defRPr sz="1300" kern="1200">
          <a:solidFill>
            <a:schemeClr val="tx1"/>
          </a:solidFill>
          <a:latin typeface="+mn-lt"/>
          <a:ea typeface="+mn-ea"/>
          <a:cs typeface="+mn-cs"/>
        </a:defRPr>
      </a:lvl7pPr>
      <a:lvl8pPr marL="2399943" algn="l" defTabSz="685699" rtl="0" eaLnBrk="1" latinLnBrk="0" hangingPunct="1">
        <a:defRPr sz="1300" kern="1200">
          <a:solidFill>
            <a:schemeClr val="tx1"/>
          </a:solidFill>
          <a:latin typeface="+mn-lt"/>
          <a:ea typeface="+mn-ea"/>
          <a:cs typeface="+mn-cs"/>
        </a:defRPr>
      </a:lvl8pPr>
      <a:lvl9pPr marL="2742793" algn="l" defTabSz="68569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26D3D-442E-4DD5-8DDA-F883BC71B1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E94F80-9533-4FF4-8589-1F1BBB3B8C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92B2E-1930-4FF1-BBB7-F13F953D5C8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A9B88A-03C4-481C-89FB-576C6094C669}" type="datetimeFigureOut">
              <a:rPr lang="en-GB" smtClean="0"/>
              <a:t>13/12/2019</a:t>
            </a:fld>
            <a:endParaRPr lang="en-GB"/>
          </a:p>
        </p:txBody>
      </p:sp>
      <p:sp>
        <p:nvSpPr>
          <p:cNvPr id="5" name="Footer Placeholder 4">
            <a:extLst>
              <a:ext uri="{FF2B5EF4-FFF2-40B4-BE49-F238E27FC236}">
                <a16:creationId xmlns:a16="http://schemas.microsoft.com/office/drawing/2014/main" id="{1AF587F6-B294-4EB1-82E2-AC505A6731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E249C1-CC6E-46C3-A2C9-4EEBCAF79F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8584-C78D-4B6F-B142-815CCBF00DCF}" type="slidenum">
              <a:rPr lang="en-GB" smtClean="0"/>
              <a:t>‹#›</a:t>
            </a:fld>
            <a:endParaRPr lang="en-GB"/>
          </a:p>
        </p:txBody>
      </p:sp>
    </p:spTree>
    <p:extLst>
      <p:ext uri="{BB962C8B-B14F-4D97-AF65-F5344CB8AC3E}">
        <p14:creationId xmlns:p14="http://schemas.microsoft.com/office/powerpoint/2010/main" val="184009800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B3CE7-74E6-4171-AE0D-13611D19223B}" type="datetimeFigureOut">
              <a:rPr lang="en-GB" smtClean="0"/>
              <a:t>13/12/2019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CC87-7787-44B8-9B0E-8EE950145D10}" type="slidenum">
              <a:rPr lang="en-GB" smtClean="0"/>
              <a:t>‹#›</a:t>
            </a:fld>
            <a:endParaRPr lang="en-GB"/>
          </a:p>
        </p:txBody>
      </p:sp>
    </p:spTree>
    <p:extLst>
      <p:ext uri="{BB962C8B-B14F-4D97-AF65-F5344CB8AC3E}">
        <p14:creationId xmlns:p14="http://schemas.microsoft.com/office/powerpoint/2010/main" val="24525277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a:xfrm>
            <a:off x="1992487" y="2135073"/>
            <a:ext cx="6949915" cy="1508843"/>
          </a:xfrm>
        </p:spPr>
        <p:txBody>
          <a:bodyPr>
            <a:noAutofit/>
          </a:bodyPr>
          <a:lstStyle/>
          <a:p>
            <a:r>
              <a:rPr lang="en-GB" sz="4000" dirty="0">
                <a:latin typeface="Arial" panose="020B0604020202020204" pitchFamily="34" charset="0"/>
                <a:cs typeface="Arial" panose="020B0604020202020204" pitchFamily="34" charset="0"/>
              </a:rPr>
              <a:t>North East North Cumbria Health Safety Collaborative Learning System</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2 December 2019</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dirty="0"/>
              <a:t>#</a:t>
            </a:r>
            <a:r>
              <a:rPr lang="en-GB" dirty="0" err="1"/>
              <a:t>MatNeoNENC</a:t>
            </a:r>
            <a:r>
              <a:rPr lang="en-GB" dirty="0"/>
              <a:t>   #</a:t>
            </a:r>
            <a:r>
              <a:rPr lang="en-GB" dirty="0" err="1"/>
              <a:t>PReCePTNENC</a:t>
            </a:r>
            <a:br>
              <a:rPr lang="en-GB" dirty="0"/>
            </a:b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grpSp>
        <p:nvGrpSpPr>
          <p:cNvPr id="9" name="Group 8"/>
          <p:cNvGrpSpPr/>
          <p:nvPr/>
        </p:nvGrpSpPr>
        <p:grpSpPr>
          <a:xfrm>
            <a:off x="245754" y="5166633"/>
            <a:ext cx="1746733" cy="1583927"/>
            <a:chOff x="257680" y="3698146"/>
            <a:chExt cx="1246299" cy="1180043"/>
          </a:xfrm>
        </p:grpSpPr>
        <p:sp>
          <p:nvSpPr>
            <p:cNvPr id="10"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1" name="Rectangle 10"/>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226391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4A85-55C7-4B29-BB48-6D6CFD99CF90}"/>
              </a:ext>
            </a:extLst>
          </p:cNvPr>
          <p:cNvSpPr>
            <a:spLocks noGrp="1"/>
          </p:cNvSpPr>
          <p:nvPr>
            <p:ph type="title"/>
          </p:nvPr>
        </p:nvSpPr>
        <p:spPr/>
        <p:txBody>
          <a:bodyPr/>
          <a:lstStyle/>
          <a:p>
            <a:r>
              <a:rPr lang="en-GB" dirty="0"/>
              <a:t>Date for your diary</a:t>
            </a:r>
          </a:p>
        </p:txBody>
      </p:sp>
      <p:sp>
        <p:nvSpPr>
          <p:cNvPr id="3" name="Content Placeholder 2">
            <a:extLst>
              <a:ext uri="{FF2B5EF4-FFF2-40B4-BE49-F238E27FC236}">
                <a16:creationId xmlns:a16="http://schemas.microsoft.com/office/drawing/2014/main" id="{FFA15762-A374-435C-A8E0-8B1BFA4670DF}"/>
              </a:ext>
            </a:extLst>
          </p:cNvPr>
          <p:cNvSpPr>
            <a:spLocks noGrp="1"/>
          </p:cNvSpPr>
          <p:nvPr>
            <p:ph idx="1"/>
          </p:nvPr>
        </p:nvSpPr>
        <p:spPr>
          <a:xfrm>
            <a:off x="2141860" y="3126560"/>
            <a:ext cx="2211654" cy="3825273"/>
          </a:xfrm>
        </p:spPr>
        <p:txBody>
          <a:bodyPr/>
          <a:lstStyle/>
          <a:p>
            <a:pPr marL="0" indent="0">
              <a:buNone/>
            </a:pPr>
            <a:endParaRPr lang="en-GB" dirty="0"/>
          </a:p>
          <a:p>
            <a:r>
              <a:rPr lang="en-GB" dirty="0"/>
              <a:t>3</a:t>
            </a:r>
            <a:r>
              <a:rPr lang="en-GB" baseline="30000" dirty="0"/>
              <a:t>rd</a:t>
            </a:r>
            <a:r>
              <a:rPr lang="en-GB" dirty="0"/>
              <a:t> March</a:t>
            </a:r>
          </a:p>
        </p:txBody>
      </p:sp>
      <p:pic>
        <p:nvPicPr>
          <p:cNvPr id="5" name="Picture 4" descr="A close up of a device&#10;&#10;Description automatically generated">
            <a:extLst>
              <a:ext uri="{FF2B5EF4-FFF2-40B4-BE49-F238E27FC236}">
                <a16:creationId xmlns:a16="http://schemas.microsoft.com/office/drawing/2014/main" id="{7F7400B0-70C6-4439-ABB5-188C291FE61D}"/>
              </a:ext>
            </a:extLst>
          </p:cNvPr>
          <p:cNvPicPr>
            <a:picLocks noChangeAspect="1"/>
          </p:cNvPicPr>
          <p:nvPr/>
        </p:nvPicPr>
        <p:blipFill>
          <a:blip r:embed="rId2"/>
          <a:stretch>
            <a:fillRect/>
          </a:stretch>
        </p:blipFill>
        <p:spPr>
          <a:xfrm>
            <a:off x="4439809" y="2054098"/>
            <a:ext cx="3048042" cy="3413350"/>
          </a:xfrm>
          <a:prstGeom prst="rect">
            <a:avLst/>
          </a:prstGeom>
        </p:spPr>
      </p:pic>
    </p:spTree>
    <p:extLst>
      <p:ext uri="{BB962C8B-B14F-4D97-AF65-F5344CB8AC3E}">
        <p14:creationId xmlns:p14="http://schemas.microsoft.com/office/powerpoint/2010/main" val="160132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a:xfrm>
            <a:off x="193788" y="3138242"/>
            <a:ext cx="8756424" cy="1508843"/>
          </a:xfrm>
        </p:spPr>
        <p:txBody>
          <a:bodyPr>
            <a:normAutofit fontScale="90000"/>
          </a:bodyPr>
          <a:lstStyle/>
          <a:p>
            <a:r>
              <a:rPr lang="en-GB" sz="3100" dirty="0">
                <a:latin typeface="Arial" panose="020B0604020202020204" pitchFamily="34" charset="0"/>
                <a:cs typeface="Arial" panose="020B0604020202020204" pitchFamily="34" charset="0"/>
              </a:rPr>
              <a:t>Patient Safety Programmes in Obstetrics</a:t>
            </a: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Mr Kim Hinshaw</a:t>
            </a:r>
            <a:br>
              <a:rPr lang="en-GB" sz="31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Director of Research, Consultant Obstetrician &amp; Gynaecologist</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South Tyneside &amp; Sunderland NHS Foundation Trust</a:t>
            </a:r>
            <a:br>
              <a:rPr lang="en-GB" sz="31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AC32C6C1-F555-42E0-84B8-39EDF26B65DF}"/>
              </a:ext>
            </a:extLst>
          </p:cNvPr>
          <p:cNvSpPr>
            <a:spLocks noGrp="1"/>
          </p:cNvSpPr>
          <p:nvPr>
            <p:ph type="subTitle" idx="1"/>
          </p:nvPr>
        </p:nvSpPr>
        <p:spPr/>
        <p:txBody>
          <a:bodyPr>
            <a:normAutofit/>
          </a:bodyPr>
          <a:lstStyle/>
          <a:p>
            <a:endParaRPr lang="en-GB" sz="2400" dirty="0"/>
          </a:p>
          <a:p>
            <a:endParaRPr lang="en-GB" sz="2400" dirty="0">
              <a:latin typeface="Arial" panose="020B0604020202020204" pitchFamily="34" charset="0"/>
              <a:cs typeface="Arial" panose="020B0604020202020204" pitchFamily="34" charset="0"/>
            </a:endParaRPr>
          </a:p>
        </p:txBody>
      </p:sp>
      <p:grpSp>
        <p:nvGrpSpPr>
          <p:cNvPr id="10" name="Group 9"/>
          <p:cNvGrpSpPr/>
          <p:nvPr/>
        </p:nvGrpSpPr>
        <p:grpSpPr>
          <a:xfrm>
            <a:off x="245753" y="5144099"/>
            <a:ext cx="1746733" cy="1583927"/>
            <a:chOff x="257680" y="3698146"/>
            <a:chExt cx="1246299" cy="1180043"/>
          </a:xfrm>
        </p:grpSpPr>
        <p:sp>
          <p:nvSpPr>
            <p:cNvPr id="11"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2" name="Rectangle 11"/>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97155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5EFF-7F74-47B7-AA85-73DB3EC2F5B3}"/>
              </a:ext>
            </a:extLst>
          </p:cNvPr>
          <p:cNvSpPr>
            <a:spLocks noGrp="1"/>
          </p:cNvSpPr>
          <p:nvPr>
            <p:ph type="ctrTitle"/>
          </p:nvPr>
        </p:nvSpPr>
        <p:spPr/>
        <p:txBody>
          <a:bodyPr/>
          <a:lstStyle/>
          <a:p>
            <a:r>
              <a:rPr lang="en-GB" dirty="0"/>
              <a:t>See Kim Hinshaw’s slides in the available pdf</a:t>
            </a:r>
          </a:p>
        </p:txBody>
      </p:sp>
    </p:spTree>
    <p:extLst>
      <p:ext uri="{BB962C8B-B14F-4D97-AF65-F5344CB8AC3E}">
        <p14:creationId xmlns:p14="http://schemas.microsoft.com/office/powerpoint/2010/main" val="360955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a:xfrm>
            <a:off x="3923931" y="3657792"/>
            <a:ext cx="5018472" cy="1508843"/>
          </a:xfrm>
        </p:spPr>
        <p:txBody>
          <a:bodyPr>
            <a:normAutofit fontScale="90000"/>
          </a:bodyPr>
          <a:lstStyle/>
          <a:p>
            <a:r>
              <a:rPr lang="en-GB" sz="3100" dirty="0" err="1">
                <a:latin typeface="Arial" panose="020B0604020202020204" pitchFamily="34" charset="0"/>
                <a:cs typeface="Arial" panose="020B0604020202020204" pitchFamily="34" charset="0"/>
              </a:rPr>
              <a:t>CTG</a:t>
            </a:r>
            <a:r>
              <a:rPr lang="en-GB" sz="3100" dirty="0">
                <a:latin typeface="Arial" panose="020B0604020202020204" pitchFamily="34" charset="0"/>
                <a:cs typeface="Arial" panose="020B0604020202020204" pitchFamily="34" charset="0"/>
              </a:rPr>
              <a:t> – What  We Know</a:t>
            </a: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Dr Stephen Sturgiss</a:t>
            </a:r>
            <a:br>
              <a:rPr lang="en-GB" sz="31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AC32C6C1-F555-42E0-84B8-39EDF26B65DF}"/>
              </a:ext>
            </a:extLst>
          </p:cNvPr>
          <p:cNvSpPr>
            <a:spLocks noGrp="1"/>
          </p:cNvSpPr>
          <p:nvPr>
            <p:ph type="subTitle" idx="1"/>
          </p:nvPr>
        </p:nvSpPr>
        <p:spPr/>
        <p:txBody>
          <a:bodyPr>
            <a:normAutofit/>
          </a:bodyPr>
          <a:lstStyle/>
          <a:p>
            <a:endParaRPr lang="en-GB" sz="2400" dirty="0"/>
          </a:p>
          <a:p>
            <a:endParaRPr lang="en-GB" sz="2400" dirty="0">
              <a:latin typeface="Arial" panose="020B0604020202020204" pitchFamily="34" charset="0"/>
              <a:cs typeface="Arial" panose="020B0604020202020204" pitchFamily="34" charset="0"/>
            </a:endParaRPr>
          </a:p>
        </p:txBody>
      </p:sp>
      <p:grpSp>
        <p:nvGrpSpPr>
          <p:cNvPr id="10" name="Group 9"/>
          <p:cNvGrpSpPr/>
          <p:nvPr/>
        </p:nvGrpSpPr>
        <p:grpSpPr>
          <a:xfrm>
            <a:off x="245753" y="5144099"/>
            <a:ext cx="1746733" cy="1583927"/>
            <a:chOff x="257680" y="3698146"/>
            <a:chExt cx="1246299" cy="1180043"/>
          </a:xfrm>
        </p:grpSpPr>
        <p:sp>
          <p:nvSpPr>
            <p:cNvPr id="11"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2" name="Rectangle 11"/>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382177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70C0"/>
                </a:solidFill>
              </a:rPr>
              <a:t>Physiological CTG interpretation: what do we know</a:t>
            </a:r>
          </a:p>
        </p:txBody>
      </p:sp>
      <p:sp>
        <p:nvSpPr>
          <p:cNvPr id="3" name="Content Placeholder 2"/>
          <p:cNvSpPr>
            <a:spLocks noGrp="1"/>
          </p:cNvSpPr>
          <p:nvPr>
            <p:ph idx="1"/>
          </p:nvPr>
        </p:nvSpPr>
        <p:spPr/>
        <p:txBody>
          <a:bodyPr>
            <a:normAutofit/>
          </a:bodyPr>
          <a:lstStyle/>
          <a:p>
            <a:pPr>
              <a:lnSpc>
                <a:spcPct val="100000"/>
              </a:lnSpc>
              <a:spcBef>
                <a:spcPts val="900"/>
              </a:spcBef>
              <a:spcAft>
                <a:spcPts val="450"/>
              </a:spcAft>
            </a:pPr>
            <a:r>
              <a:rPr lang="en-US" dirty="0"/>
              <a:t>Where did we get to at the end of the last meeting</a:t>
            </a:r>
          </a:p>
          <a:p>
            <a:pPr lvl="1">
              <a:lnSpc>
                <a:spcPct val="100000"/>
              </a:lnSpc>
              <a:spcBef>
                <a:spcPts val="900"/>
              </a:spcBef>
              <a:spcAft>
                <a:spcPts val="450"/>
              </a:spcAft>
            </a:pPr>
            <a:r>
              <a:rPr lang="en-US" dirty="0"/>
              <a:t>Enthusiasm to propose region-wide adoption of physiological interpretation</a:t>
            </a:r>
          </a:p>
          <a:p>
            <a:pPr lvl="1">
              <a:lnSpc>
                <a:spcPct val="100000"/>
              </a:lnSpc>
              <a:spcBef>
                <a:spcPts val="900"/>
              </a:spcBef>
              <a:spcAft>
                <a:spcPts val="450"/>
              </a:spcAft>
            </a:pPr>
            <a:r>
              <a:rPr lang="en-US" dirty="0"/>
              <a:t>Acknowledgement that such a decision needs wide-ranging agreement</a:t>
            </a:r>
          </a:p>
          <a:p>
            <a:pPr lvl="1">
              <a:lnSpc>
                <a:spcPct val="100000"/>
              </a:lnSpc>
              <a:spcBef>
                <a:spcPts val="900"/>
              </a:spcBef>
              <a:spcAft>
                <a:spcPts val="450"/>
              </a:spcAft>
            </a:pPr>
            <a:r>
              <a:rPr lang="en-US" dirty="0"/>
              <a:t>Critical to that decision will be a bringing together of evidence</a:t>
            </a:r>
          </a:p>
          <a:p>
            <a:pPr lvl="1">
              <a:lnSpc>
                <a:spcPct val="100000"/>
              </a:lnSpc>
              <a:spcBef>
                <a:spcPts val="900"/>
              </a:spcBef>
              <a:spcAft>
                <a:spcPts val="450"/>
              </a:spcAft>
            </a:pPr>
            <a:r>
              <a:rPr lang="en-US" dirty="0"/>
              <a:t>Facilitate decision-making within each provider unit, or at a bespoke meeting</a:t>
            </a:r>
          </a:p>
          <a:p>
            <a:pPr lvl="1">
              <a:lnSpc>
                <a:spcPct val="100000"/>
              </a:lnSpc>
              <a:spcBef>
                <a:spcPts val="900"/>
              </a:spcBef>
              <a:spcAft>
                <a:spcPts val="450"/>
              </a:spcAft>
            </a:pPr>
            <a:r>
              <a:rPr lang="en-US" dirty="0"/>
              <a:t>Also assess training and competency assessments</a:t>
            </a:r>
          </a:p>
        </p:txBody>
      </p:sp>
    </p:spTree>
    <p:extLst>
      <p:ext uri="{BB962C8B-B14F-4D97-AF65-F5344CB8AC3E}">
        <p14:creationId xmlns:p14="http://schemas.microsoft.com/office/powerpoint/2010/main" val="263677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70C0"/>
                </a:solidFill>
              </a:rPr>
              <a:t>Physiological CTG interpretation: what we know</a:t>
            </a:r>
            <a:endParaRPr lang="en-US" sz="3000" dirty="0"/>
          </a:p>
        </p:txBody>
      </p:sp>
      <p:sp>
        <p:nvSpPr>
          <p:cNvPr id="3" name="Content Placeholder 2"/>
          <p:cNvSpPr>
            <a:spLocks noGrp="1"/>
          </p:cNvSpPr>
          <p:nvPr>
            <p:ph idx="1"/>
          </p:nvPr>
        </p:nvSpPr>
        <p:spPr/>
        <p:txBody>
          <a:bodyPr>
            <a:normAutofit/>
          </a:bodyPr>
          <a:lstStyle/>
          <a:p>
            <a:pPr>
              <a:lnSpc>
                <a:spcPct val="100000"/>
              </a:lnSpc>
              <a:spcBef>
                <a:spcPts val="450"/>
              </a:spcBef>
            </a:pPr>
            <a:r>
              <a:rPr lang="en-US" dirty="0"/>
              <a:t>What have we done since the last meeting</a:t>
            </a:r>
          </a:p>
          <a:p>
            <a:pPr lvl="1">
              <a:lnSpc>
                <a:spcPct val="100000"/>
              </a:lnSpc>
              <a:spcBef>
                <a:spcPts val="450"/>
              </a:spcBef>
            </a:pPr>
            <a:r>
              <a:rPr lang="en-US" dirty="0"/>
              <a:t>Contacted clinical experts &amp; leaders (directly or indirectly)</a:t>
            </a:r>
          </a:p>
          <a:p>
            <a:pPr lvl="1">
              <a:lnSpc>
                <a:spcPct val="100000"/>
              </a:lnSpc>
              <a:spcBef>
                <a:spcPts val="450"/>
              </a:spcBef>
            </a:pPr>
            <a:r>
              <a:rPr lang="en-US" dirty="0"/>
              <a:t>Available literature</a:t>
            </a:r>
          </a:p>
          <a:p>
            <a:pPr lvl="1">
              <a:lnSpc>
                <a:spcPct val="100000"/>
              </a:lnSpc>
              <a:spcBef>
                <a:spcPts val="450"/>
              </a:spcBef>
            </a:pPr>
            <a:r>
              <a:rPr lang="en-US" dirty="0"/>
              <a:t>Tele-conferences with:</a:t>
            </a:r>
          </a:p>
          <a:p>
            <a:pPr lvl="2">
              <a:lnSpc>
                <a:spcPct val="100000"/>
              </a:lnSpc>
              <a:spcBef>
                <a:spcPts val="450"/>
              </a:spcBef>
            </a:pPr>
            <a:r>
              <a:rPr lang="en-US" sz="1650" dirty="0"/>
              <a:t>East of England</a:t>
            </a:r>
          </a:p>
          <a:p>
            <a:pPr lvl="2">
              <a:lnSpc>
                <a:spcPct val="100000"/>
              </a:lnSpc>
              <a:spcBef>
                <a:spcPts val="450"/>
              </a:spcBef>
            </a:pPr>
            <a:r>
              <a:rPr lang="en-US" sz="1650" dirty="0"/>
              <a:t>Oxford</a:t>
            </a:r>
          </a:p>
          <a:p>
            <a:pPr lvl="2">
              <a:lnSpc>
                <a:spcPct val="100000"/>
              </a:lnSpc>
              <a:spcBef>
                <a:spcPts val="450"/>
              </a:spcBef>
            </a:pPr>
            <a:r>
              <a:rPr lang="en-US" sz="1650" dirty="0"/>
              <a:t>Northern </a:t>
            </a:r>
          </a:p>
        </p:txBody>
      </p:sp>
    </p:spTree>
    <p:extLst>
      <p:ext uri="{BB962C8B-B14F-4D97-AF65-F5344CB8AC3E}">
        <p14:creationId xmlns:p14="http://schemas.microsoft.com/office/powerpoint/2010/main" val="32871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a:solidFill>
                  <a:srgbClr val="0070C0"/>
                </a:solidFill>
              </a:rPr>
              <a:t>Physiological CTG interpretation</a:t>
            </a:r>
            <a:br>
              <a:rPr lang="en-US" sz="2400" i="1" dirty="0">
                <a:solidFill>
                  <a:srgbClr val="0070C0"/>
                </a:solidFill>
              </a:rPr>
            </a:br>
            <a:r>
              <a:rPr lang="en-US" sz="2700" dirty="0">
                <a:solidFill>
                  <a:srgbClr val="0070C0"/>
                </a:solidFill>
              </a:rPr>
              <a:t>CTG features </a:t>
            </a:r>
            <a:r>
              <a:rPr lang="mr-IN" sz="2700" dirty="0">
                <a:solidFill>
                  <a:srgbClr val="0070C0"/>
                </a:solidFill>
              </a:rPr>
              <a:t>–</a:t>
            </a:r>
            <a:r>
              <a:rPr lang="en-US" sz="2700" dirty="0">
                <a:solidFill>
                  <a:srgbClr val="0070C0"/>
                </a:solidFill>
              </a:rPr>
              <a:t> baseline heart rate</a:t>
            </a:r>
          </a:p>
        </p:txBody>
      </p:sp>
      <p:sp>
        <p:nvSpPr>
          <p:cNvPr id="3" name="TextBox 2"/>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pic>
        <p:nvPicPr>
          <p:cNvPr id="4" name="Picture 3"/>
          <p:cNvPicPr>
            <a:picLocks noChangeAspect="1"/>
          </p:cNvPicPr>
          <p:nvPr/>
        </p:nvPicPr>
        <p:blipFill>
          <a:blip r:embed="rId3"/>
          <a:stretch>
            <a:fillRect/>
          </a:stretch>
        </p:blipFill>
        <p:spPr>
          <a:xfrm>
            <a:off x="4868458" y="2231293"/>
            <a:ext cx="2750779" cy="2805864"/>
          </a:xfrm>
          <a:prstGeom prst="rect">
            <a:avLst/>
          </a:prstGeom>
        </p:spPr>
      </p:pic>
      <p:sp>
        <p:nvSpPr>
          <p:cNvPr id="6" name="Content Placeholder 2"/>
          <p:cNvSpPr txBox="1">
            <a:spLocks/>
          </p:cNvSpPr>
          <p:nvPr/>
        </p:nvSpPr>
        <p:spPr>
          <a:xfrm>
            <a:off x="628650" y="2226469"/>
            <a:ext cx="38862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450"/>
              </a:spcBef>
            </a:pPr>
            <a:r>
              <a:rPr lang="en-US" sz="1800" dirty="0">
                <a:solidFill>
                  <a:prstClr val="black"/>
                </a:solidFill>
                <a:latin typeface="Calibri"/>
              </a:rPr>
              <a:t>Normal baseline</a:t>
            </a:r>
          </a:p>
          <a:p>
            <a:pPr marL="514350" lvl="1" indent="-171450" defTabSz="685800">
              <a:lnSpc>
                <a:spcPct val="100000"/>
              </a:lnSpc>
              <a:spcBef>
                <a:spcPts val="450"/>
              </a:spcBef>
            </a:pPr>
            <a:r>
              <a:rPr lang="en-US" sz="1500" dirty="0">
                <a:solidFill>
                  <a:prstClr val="black"/>
                </a:solidFill>
                <a:latin typeface="Calibri"/>
              </a:rPr>
              <a:t>Value between 110-160 bpm</a:t>
            </a:r>
          </a:p>
          <a:p>
            <a:pPr marL="171450" indent="-171450" defTabSz="685800">
              <a:lnSpc>
                <a:spcPct val="100000"/>
              </a:lnSpc>
              <a:spcBef>
                <a:spcPts val="450"/>
              </a:spcBef>
            </a:pPr>
            <a:r>
              <a:rPr lang="en-US" sz="1800" dirty="0">
                <a:solidFill>
                  <a:prstClr val="black"/>
                </a:solidFill>
                <a:latin typeface="Calibri"/>
              </a:rPr>
              <a:t>Tachycardia</a:t>
            </a:r>
          </a:p>
          <a:p>
            <a:pPr marL="514350" lvl="1" indent="-171450" defTabSz="685800">
              <a:lnSpc>
                <a:spcPct val="100000"/>
              </a:lnSpc>
              <a:spcBef>
                <a:spcPts val="450"/>
              </a:spcBef>
            </a:pPr>
            <a:r>
              <a:rPr lang="en-US" sz="1500" dirty="0">
                <a:solidFill>
                  <a:prstClr val="black"/>
                </a:solidFill>
                <a:latin typeface="Calibri"/>
              </a:rPr>
              <a:t>Baseline &gt; 160 bpm for 10+ mins</a:t>
            </a:r>
          </a:p>
          <a:p>
            <a:pPr marL="171450" indent="-171450" defTabSz="685800">
              <a:lnSpc>
                <a:spcPct val="100000"/>
              </a:lnSpc>
              <a:spcBef>
                <a:spcPts val="450"/>
              </a:spcBef>
            </a:pPr>
            <a:r>
              <a:rPr lang="en-US" sz="1800" dirty="0">
                <a:solidFill>
                  <a:prstClr val="black"/>
                </a:solidFill>
                <a:latin typeface="Calibri"/>
              </a:rPr>
              <a:t>Bradycardia</a:t>
            </a:r>
          </a:p>
          <a:p>
            <a:pPr marL="514350" lvl="1" indent="-171450" defTabSz="685800">
              <a:lnSpc>
                <a:spcPct val="100000"/>
              </a:lnSpc>
              <a:spcBef>
                <a:spcPts val="450"/>
              </a:spcBef>
            </a:pPr>
            <a:r>
              <a:rPr lang="en-US" sz="1500" dirty="0">
                <a:solidFill>
                  <a:prstClr val="black"/>
                </a:solidFill>
                <a:latin typeface="Calibri"/>
              </a:rPr>
              <a:t>Baseline &lt; 110 bpm for 10+ mins</a:t>
            </a:r>
          </a:p>
          <a:p>
            <a:pPr marL="514350" lvl="1" indent="-171450" defTabSz="685800">
              <a:lnSpc>
                <a:spcPct val="100000"/>
              </a:lnSpc>
              <a:spcBef>
                <a:spcPts val="450"/>
              </a:spcBef>
            </a:pPr>
            <a:r>
              <a:rPr lang="en-US" sz="1500" dirty="0">
                <a:solidFill>
                  <a:prstClr val="black"/>
                </a:solidFill>
                <a:latin typeface="Calibri"/>
              </a:rPr>
              <a:t>Values of </a:t>
            </a:r>
            <a:r>
              <a:rPr lang="en-US" sz="1500" dirty="0" err="1">
                <a:solidFill>
                  <a:prstClr val="black"/>
                </a:solidFill>
                <a:latin typeface="Calibri"/>
              </a:rPr>
              <a:t>of</a:t>
            </a:r>
            <a:r>
              <a:rPr lang="en-US" sz="1500" dirty="0">
                <a:solidFill>
                  <a:prstClr val="black"/>
                </a:solidFill>
                <a:latin typeface="Calibri"/>
              </a:rPr>
              <a:t> 90-110 can occur in a normal fetus, especially in a postdate pregnancy</a:t>
            </a:r>
          </a:p>
        </p:txBody>
      </p:sp>
    </p:spTree>
    <p:extLst>
      <p:ext uri="{BB962C8B-B14F-4D97-AF65-F5344CB8AC3E}">
        <p14:creationId xmlns:p14="http://schemas.microsoft.com/office/powerpoint/2010/main" val="382716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2692-9530-4AFE-B713-2B8CFA86385F}"/>
              </a:ext>
            </a:extLst>
          </p:cNvPr>
          <p:cNvSpPr>
            <a:spLocks noGrp="1"/>
          </p:cNvSpPr>
          <p:nvPr>
            <p:ph type="title"/>
          </p:nvPr>
        </p:nvSpPr>
        <p:spPr/>
        <p:txBody>
          <a:bodyPr>
            <a:normAutofit/>
          </a:bodyPr>
          <a:lstStyle/>
          <a:p>
            <a:r>
              <a:rPr lang="en-GB" sz="2400" i="1" dirty="0">
                <a:solidFill>
                  <a:srgbClr val="0070C0"/>
                </a:solidFill>
              </a:rPr>
              <a:t>Physiological CTG interpretation</a:t>
            </a:r>
            <a:br>
              <a:rPr lang="en-GB" sz="2400" i="1" dirty="0">
                <a:solidFill>
                  <a:srgbClr val="0070C0"/>
                </a:solidFill>
              </a:rPr>
            </a:br>
            <a:r>
              <a:rPr lang="en-GB" sz="2700" dirty="0">
                <a:solidFill>
                  <a:srgbClr val="0070C0"/>
                </a:solidFill>
              </a:rPr>
              <a:t>CTG features - Baseline variability (BLV)</a:t>
            </a:r>
          </a:p>
        </p:txBody>
      </p:sp>
      <p:pic>
        <p:nvPicPr>
          <p:cNvPr id="4" name="Picture 3">
            <a:extLst>
              <a:ext uri="{FF2B5EF4-FFF2-40B4-BE49-F238E27FC236}">
                <a16:creationId xmlns:a16="http://schemas.microsoft.com/office/drawing/2014/main" id="{BD359769-366A-402F-988D-A1BB3FF17753}"/>
              </a:ext>
            </a:extLst>
          </p:cNvPr>
          <p:cNvPicPr>
            <a:picLocks noChangeAspect="1"/>
          </p:cNvPicPr>
          <p:nvPr/>
        </p:nvPicPr>
        <p:blipFill>
          <a:blip r:embed="rId2"/>
          <a:stretch>
            <a:fillRect/>
          </a:stretch>
        </p:blipFill>
        <p:spPr>
          <a:xfrm>
            <a:off x="402053" y="2394410"/>
            <a:ext cx="1191245" cy="1493724"/>
          </a:xfrm>
          <a:prstGeom prst="rect">
            <a:avLst/>
          </a:prstGeom>
        </p:spPr>
      </p:pic>
      <p:sp>
        <p:nvSpPr>
          <p:cNvPr id="5" name="TextBox 4">
            <a:extLst>
              <a:ext uri="{FF2B5EF4-FFF2-40B4-BE49-F238E27FC236}">
                <a16:creationId xmlns:a16="http://schemas.microsoft.com/office/drawing/2014/main" id="{3C3C000C-4FE8-40F3-A617-075A124A4B08}"/>
              </a:ext>
            </a:extLst>
          </p:cNvPr>
          <p:cNvSpPr txBox="1"/>
          <p:nvPr/>
        </p:nvSpPr>
        <p:spPr>
          <a:xfrm>
            <a:off x="449508" y="4094698"/>
            <a:ext cx="1187984" cy="1131079"/>
          </a:xfrm>
          <a:prstGeom prst="rect">
            <a:avLst/>
          </a:prstGeom>
          <a:noFill/>
        </p:spPr>
        <p:txBody>
          <a:bodyPr wrap="square" rtlCol="0">
            <a:spAutoFit/>
          </a:bodyPr>
          <a:lstStyle/>
          <a:p>
            <a:pPr algn="ctr"/>
            <a:r>
              <a:rPr lang="en-GB" b="1" dirty="0">
                <a:solidFill>
                  <a:prstClr val="black"/>
                </a:solidFill>
                <a:latin typeface="Calibri"/>
              </a:rPr>
              <a:t>Normal: </a:t>
            </a:r>
          </a:p>
          <a:p>
            <a:pPr algn="ctr"/>
            <a:endParaRPr lang="en-GB" dirty="0">
              <a:solidFill>
                <a:prstClr val="black"/>
              </a:solidFill>
              <a:latin typeface="Calibri"/>
            </a:endParaRPr>
          </a:p>
          <a:p>
            <a:pPr algn="ctr"/>
            <a:r>
              <a:rPr lang="en-GB" dirty="0">
                <a:solidFill>
                  <a:prstClr val="black"/>
                </a:solidFill>
                <a:latin typeface="Calibri"/>
              </a:rPr>
              <a:t>Bandwidth amplitude 5-25 bpm</a:t>
            </a:r>
          </a:p>
        </p:txBody>
      </p:sp>
      <p:pic>
        <p:nvPicPr>
          <p:cNvPr id="6" name="Picture 5">
            <a:extLst>
              <a:ext uri="{FF2B5EF4-FFF2-40B4-BE49-F238E27FC236}">
                <a16:creationId xmlns:a16="http://schemas.microsoft.com/office/drawing/2014/main" id="{9BB4CC13-5998-46A7-9306-8E61498EB2EA}"/>
              </a:ext>
            </a:extLst>
          </p:cNvPr>
          <p:cNvPicPr>
            <a:picLocks noChangeAspect="1"/>
          </p:cNvPicPr>
          <p:nvPr/>
        </p:nvPicPr>
        <p:blipFill>
          <a:blip r:embed="rId3"/>
          <a:stretch>
            <a:fillRect/>
          </a:stretch>
        </p:blipFill>
        <p:spPr>
          <a:xfrm>
            <a:off x="3798136" y="2394409"/>
            <a:ext cx="1380629" cy="1493724"/>
          </a:xfrm>
          <a:prstGeom prst="rect">
            <a:avLst/>
          </a:prstGeom>
        </p:spPr>
      </p:pic>
      <p:pic>
        <p:nvPicPr>
          <p:cNvPr id="7" name="Picture 6">
            <a:extLst>
              <a:ext uri="{FF2B5EF4-FFF2-40B4-BE49-F238E27FC236}">
                <a16:creationId xmlns:a16="http://schemas.microsoft.com/office/drawing/2014/main" id="{1032F620-9C12-4D59-A655-D5BBF1FB5F84}"/>
              </a:ext>
            </a:extLst>
          </p:cNvPr>
          <p:cNvPicPr>
            <a:picLocks noChangeAspect="1"/>
          </p:cNvPicPr>
          <p:nvPr/>
        </p:nvPicPr>
        <p:blipFill>
          <a:blip r:embed="rId4"/>
          <a:stretch>
            <a:fillRect/>
          </a:stretch>
        </p:blipFill>
        <p:spPr>
          <a:xfrm>
            <a:off x="1962064" y="2405749"/>
            <a:ext cx="1487194" cy="1496454"/>
          </a:xfrm>
          <a:prstGeom prst="rect">
            <a:avLst/>
          </a:prstGeom>
        </p:spPr>
      </p:pic>
      <p:sp>
        <p:nvSpPr>
          <p:cNvPr id="8" name="TextBox 7">
            <a:extLst>
              <a:ext uri="{FF2B5EF4-FFF2-40B4-BE49-F238E27FC236}">
                <a16:creationId xmlns:a16="http://schemas.microsoft.com/office/drawing/2014/main" id="{F248A6BE-3BFF-4201-995B-9F2D9CCD3C3D}"/>
              </a:ext>
            </a:extLst>
          </p:cNvPr>
          <p:cNvSpPr txBox="1"/>
          <p:nvPr/>
        </p:nvSpPr>
        <p:spPr>
          <a:xfrm>
            <a:off x="3798135" y="4099668"/>
            <a:ext cx="1380630" cy="1131079"/>
          </a:xfrm>
          <a:prstGeom prst="rect">
            <a:avLst/>
          </a:prstGeom>
          <a:noFill/>
        </p:spPr>
        <p:txBody>
          <a:bodyPr wrap="square" rtlCol="0">
            <a:spAutoFit/>
          </a:bodyPr>
          <a:lstStyle/>
          <a:p>
            <a:pPr algn="ctr"/>
            <a:r>
              <a:rPr lang="en-GB" b="1" dirty="0">
                <a:solidFill>
                  <a:prstClr val="black"/>
                </a:solidFill>
                <a:latin typeface="Calibri"/>
              </a:rPr>
              <a:t>Increased BLV</a:t>
            </a:r>
          </a:p>
          <a:p>
            <a:pPr algn="ctr"/>
            <a:r>
              <a:rPr lang="en-GB" b="1" dirty="0">
                <a:solidFill>
                  <a:prstClr val="black"/>
                </a:solidFill>
                <a:latin typeface="Calibri"/>
              </a:rPr>
              <a:t>(</a:t>
            </a:r>
            <a:r>
              <a:rPr lang="en-GB" b="1" dirty="0" err="1">
                <a:solidFill>
                  <a:prstClr val="black"/>
                </a:solidFill>
                <a:latin typeface="Calibri"/>
              </a:rPr>
              <a:t>saltatory</a:t>
            </a:r>
            <a:r>
              <a:rPr lang="en-GB" b="1" dirty="0">
                <a:solidFill>
                  <a:prstClr val="black"/>
                </a:solidFill>
                <a:latin typeface="Calibri"/>
              </a:rPr>
              <a:t>):</a:t>
            </a:r>
          </a:p>
          <a:p>
            <a:pPr algn="ctr"/>
            <a:endParaRPr lang="en-GB" dirty="0">
              <a:solidFill>
                <a:prstClr val="black"/>
              </a:solidFill>
              <a:latin typeface="Calibri"/>
            </a:endParaRPr>
          </a:p>
          <a:p>
            <a:pPr algn="ctr"/>
            <a:r>
              <a:rPr lang="en-GB" dirty="0">
                <a:solidFill>
                  <a:prstClr val="black"/>
                </a:solidFill>
                <a:latin typeface="Calibri"/>
              </a:rPr>
              <a:t>25+ for 30+ </a:t>
            </a:r>
            <a:r>
              <a:rPr lang="en-GB" dirty="0" err="1">
                <a:solidFill>
                  <a:prstClr val="black"/>
                </a:solidFill>
                <a:latin typeface="Calibri"/>
              </a:rPr>
              <a:t>mins</a:t>
            </a:r>
            <a:endParaRPr lang="en-GB" dirty="0">
              <a:solidFill>
                <a:prstClr val="black"/>
              </a:solidFill>
              <a:latin typeface="Calibri"/>
            </a:endParaRPr>
          </a:p>
          <a:p>
            <a:pPr marL="214313" indent="-214313" algn="ctr">
              <a:buFont typeface="Wingdings" charset="0"/>
              <a:buChar char="Ø"/>
            </a:pPr>
            <a:endParaRPr lang="en-GB" dirty="0">
              <a:solidFill>
                <a:prstClr val="black"/>
              </a:solidFill>
              <a:latin typeface="Calibri"/>
            </a:endParaRPr>
          </a:p>
        </p:txBody>
      </p:sp>
      <p:sp>
        <p:nvSpPr>
          <p:cNvPr id="9" name="TextBox 8">
            <a:extLst>
              <a:ext uri="{FF2B5EF4-FFF2-40B4-BE49-F238E27FC236}">
                <a16:creationId xmlns:a16="http://schemas.microsoft.com/office/drawing/2014/main" id="{B6698CB7-CF25-4291-B3A7-76B4E024BC1A}"/>
              </a:ext>
            </a:extLst>
          </p:cNvPr>
          <p:cNvSpPr txBox="1"/>
          <p:nvPr/>
        </p:nvSpPr>
        <p:spPr>
          <a:xfrm>
            <a:off x="2033487" y="4113553"/>
            <a:ext cx="1487656" cy="1546577"/>
          </a:xfrm>
          <a:prstGeom prst="rect">
            <a:avLst/>
          </a:prstGeom>
          <a:noFill/>
        </p:spPr>
        <p:txBody>
          <a:bodyPr wrap="square" rtlCol="0">
            <a:spAutoFit/>
          </a:bodyPr>
          <a:lstStyle/>
          <a:p>
            <a:pPr algn="ctr"/>
            <a:r>
              <a:rPr lang="en-GB" b="1" dirty="0">
                <a:solidFill>
                  <a:prstClr val="black"/>
                </a:solidFill>
                <a:latin typeface="Calibri"/>
              </a:rPr>
              <a:t>Reduced BLV: </a:t>
            </a:r>
          </a:p>
          <a:p>
            <a:pPr algn="ctr"/>
            <a:endParaRPr lang="en-GB" dirty="0">
              <a:solidFill>
                <a:prstClr val="black"/>
              </a:solidFill>
              <a:latin typeface="Calibri"/>
            </a:endParaRPr>
          </a:p>
          <a:p>
            <a:pPr algn="ctr"/>
            <a:r>
              <a:rPr lang="en-GB" dirty="0">
                <a:solidFill>
                  <a:prstClr val="black"/>
                </a:solidFill>
                <a:latin typeface="Calibri"/>
              </a:rPr>
              <a:t>&lt; 5 for 50+ </a:t>
            </a:r>
            <a:r>
              <a:rPr lang="en-GB" dirty="0" err="1">
                <a:solidFill>
                  <a:prstClr val="black"/>
                </a:solidFill>
                <a:latin typeface="Calibri"/>
              </a:rPr>
              <a:t>mins</a:t>
            </a:r>
            <a:endParaRPr lang="en-GB" dirty="0">
              <a:solidFill>
                <a:prstClr val="black"/>
              </a:solidFill>
              <a:latin typeface="Calibri"/>
            </a:endParaRPr>
          </a:p>
          <a:p>
            <a:pPr algn="ctr"/>
            <a:r>
              <a:rPr lang="en-GB" dirty="0">
                <a:solidFill>
                  <a:prstClr val="black"/>
                </a:solidFill>
                <a:latin typeface="Calibri"/>
              </a:rPr>
              <a:t>or</a:t>
            </a:r>
          </a:p>
          <a:p>
            <a:pPr algn="ctr"/>
            <a:r>
              <a:rPr lang="en-GB" dirty="0">
                <a:solidFill>
                  <a:prstClr val="black"/>
                </a:solidFill>
                <a:latin typeface="Calibri"/>
              </a:rPr>
              <a:t>3+ </a:t>
            </a:r>
            <a:r>
              <a:rPr lang="en-GB" dirty="0" err="1">
                <a:solidFill>
                  <a:prstClr val="black"/>
                </a:solidFill>
                <a:latin typeface="Calibri"/>
              </a:rPr>
              <a:t>mins</a:t>
            </a:r>
            <a:r>
              <a:rPr lang="en-GB" dirty="0">
                <a:solidFill>
                  <a:prstClr val="black"/>
                </a:solidFill>
                <a:latin typeface="Calibri"/>
              </a:rPr>
              <a:t> during </a:t>
            </a:r>
            <a:r>
              <a:rPr lang="en-GB" dirty="0" err="1">
                <a:solidFill>
                  <a:prstClr val="black"/>
                </a:solidFill>
                <a:latin typeface="Calibri"/>
              </a:rPr>
              <a:t>decels</a:t>
            </a:r>
            <a:endParaRPr lang="en-GB" dirty="0">
              <a:solidFill>
                <a:prstClr val="black"/>
              </a:solidFill>
              <a:latin typeface="Calibri"/>
            </a:endParaRPr>
          </a:p>
          <a:p>
            <a:pPr algn="ctr"/>
            <a:endParaRPr lang="en-GB" dirty="0">
              <a:solidFill>
                <a:prstClr val="black"/>
              </a:solidFill>
              <a:latin typeface="Calibri"/>
            </a:endParaRPr>
          </a:p>
        </p:txBody>
      </p:sp>
      <p:pic>
        <p:nvPicPr>
          <p:cNvPr id="10" name="Picture 9">
            <a:extLst>
              <a:ext uri="{FF2B5EF4-FFF2-40B4-BE49-F238E27FC236}">
                <a16:creationId xmlns:a16="http://schemas.microsoft.com/office/drawing/2014/main" id="{17E338B3-0180-4B27-9396-970EC871B058}"/>
              </a:ext>
            </a:extLst>
          </p:cNvPr>
          <p:cNvPicPr>
            <a:picLocks noChangeAspect="1"/>
          </p:cNvPicPr>
          <p:nvPr/>
        </p:nvPicPr>
        <p:blipFill>
          <a:blip r:embed="rId5"/>
          <a:stretch>
            <a:fillRect/>
          </a:stretch>
        </p:blipFill>
        <p:spPr>
          <a:xfrm>
            <a:off x="5490335" y="2405747"/>
            <a:ext cx="1433408" cy="1493724"/>
          </a:xfrm>
          <a:prstGeom prst="rect">
            <a:avLst/>
          </a:prstGeom>
        </p:spPr>
      </p:pic>
      <p:pic>
        <p:nvPicPr>
          <p:cNvPr id="11" name="Picture 10">
            <a:extLst>
              <a:ext uri="{FF2B5EF4-FFF2-40B4-BE49-F238E27FC236}">
                <a16:creationId xmlns:a16="http://schemas.microsoft.com/office/drawing/2014/main" id="{F11B74DE-881A-4C5E-BAF3-BC9DE41AB024}"/>
              </a:ext>
            </a:extLst>
          </p:cNvPr>
          <p:cNvPicPr>
            <a:picLocks noChangeAspect="1"/>
          </p:cNvPicPr>
          <p:nvPr/>
        </p:nvPicPr>
        <p:blipFill>
          <a:blip r:embed="rId6"/>
          <a:stretch>
            <a:fillRect/>
          </a:stretch>
        </p:blipFill>
        <p:spPr>
          <a:xfrm>
            <a:off x="7247050" y="2405747"/>
            <a:ext cx="1433408" cy="1515419"/>
          </a:xfrm>
          <a:prstGeom prst="rect">
            <a:avLst/>
          </a:prstGeom>
        </p:spPr>
      </p:pic>
      <p:sp>
        <p:nvSpPr>
          <p:cNvPr id="12" name="TextBox 11">
            <a:extLst>
              <a:ext uri="{FF2B5EF4-FFF2-40B4-BE49-F238E27FC236}">
                <a16:creationId xmlns:a16="http://schemas.microsoft.com/office/drawing/2014/main" id="{F248A6BE-3BFF-4201-995B-9F2D9CCD3C3D}"/>
              </a:ext>
            </a:extLst>
          </p:cNvPr>
          <p:cNvSpPr txBox="1"/>
          <p:nvPr/>
        </p:nvSpPr>
        <p:spPr>
          <a:xfrm>
            <a:off x="5553113" y="4127080"/>
            <a:ext cx="1380630" cy="1546577"/>
          </a:xfrm>
          <a:prstGeom prst="rect">
            <a:avLst/>
          </a:prstGeom>
          <a:noFill/>
        </p:spPr>
        <p:txBody>
          <a:bodyPr wrap="square" rtlCol="0">
            <a:spAutoFit/>
          </a:bodyPr>
          <a:lstStyle/>
          <a:p>
            <a:pPr algn="ctr"/>
            <a:r>
              <a:rPr lang="en-GB" b="1" dirty="0">
                <a:solidFill>
                  <a:prstClr val="black"/>
                </a:solidFill>
                <a:latin typeface="Calibri"/>
              </a:rPr>
              <a:t>Sinusoidal:</a:t>
            </a:r>
          </a:p>
          <a:p>
            <a:pPr algn="ctr"/>
            <a:endParaRPr lang="en-GB" dirty="0">
              <a:solidFill>
                <a:prstClr val="black"/>
              </a:solidFill>
              <a:latin typeface="Calibri"/>
            </a:endParaRPr>
          </a:p>
          <a:p>
            <a:pPr algn="ctr"/>
            <a:r>
              <a:rPr lang="en-GB" dirty="0">
                <a:solidFill>
                  <a:prstClr val="black"/>
                </a:solidFill>
                <a:latin typeface="Calibri"/>
              </a:rPr>
              <a:t>Regular, smooth, undulating signal at 5-15 </a:t>
            </a:r>
            <a:r>
              <a:rPr lang="en-GB" dirty="0" err="1">
                <a:solidFill>
                  <a:prstClr val="black"/>
                </a:solidFill>
                <a:latin typeface="Calibri"/>
              </a:rPr>
              <a:t>bpm</a:t>
            </a:r>
            <a:r>
              <a:rPr lang="en-GB" dirty="0">
                <a:solidFill>
                  <a:prstClr val="black"/>
                </a:solidFill>
                <a:latin typeface="Calibri"/>
              </a:rPr>
              <a:t> + no </a:t>
            </a:r>
            <a:r>
              <a:rPr lang="en-GB" dirty="0" err="1">
                <a:solidFill>
                  <a:prstClr val="black"/>
                </a:solidFill>
                <a:latin typeface="Calibri"/>
              </a:rPr>
              <a:t>accels</a:t>
            </a:r>
            <a:endParaRPr lang="en-GB" dirty="0">
              <a:solidFill>
                <a:prstClr val="black"/>
              </a:solidFill>
              <a:latin typeface="Calibri"/>
            </a:endParaRPr>
          </a:p>
          <a:p>
            <a:pPr marL="214313" indent="-214313" algn="ctr">
              <a:buFont typeface="Wingdings" charset="0"/>
              <a:buChar char="Ø"/>
            </a:pPr>
            <a:endParaRPr lang="en-GB" dirty="0">
              <a:solidFill>
                <a:prstClr val="black"/>
              </a:solidFill>
              <a:latin typeface="Calibri"/>
            </a:endParaRPr>
          </a:p>
        </p:txBody>
      </p:sp>
      <p:sp>
        <p:nvSpPr>
          <p:cNvPr id="13" name="TextBox 12">
            <a:extLst>
              <a:ext uri="{FF2B5EF4-FFF2-40B4-BE49-F238E27FC236}">
                <a16:creationId xmlns:a16="http://schemas.microsoft.com/office/drawing/2014/main" id="{F248A6BE-3BFF-4201-995B-9F2D9CCD3C3D}"/>
              </a:ext>
            </a:extLst>
          </p:cNvPr>
          <p:cNvSpPr txBox="1"/>
          <p:nvPr/>
        </p:nvSpPr>
        <p:spPr>
          <a:xfrm>
            <a:off x="7266425" y="4113597"/>
            <a:ext cx="1380630" cy="1754326"/>
          </a:xfrm>
          <a:prstGeom prst="rect">
            <a:avLst/>
          </a:prstGeom>
          <a:noFill/>
        </p:spPr>
        <p:txBody>
          <a:bodyPr wrap="square" rtlCol="0">
            <a:spAutoFit/>
          </a:bodyPr>
          <a:lstStyle/>
          <a:p>
            <a:pPr algn="ctr"/>
            <a:r>
              <a:rPr lang="en-GB" b="1" dirty="0">
                <a:solidFill>
                  <a:prstClr val="black"/>
                </a:solidFill>
                <a:latin typeface="Calibri"/>
              </a:rPr>
              <a:t>Pseudo-sinusoidal:</a:t>
            </a:r>
          </a:p>
          <a:p>
            <a:pPr algn="ctr"/>
            <a:endParaRPr lang="en-GB" dirty="0">
              <a:solidFill>
                <a:prstClr val="black"/>
              </a:solidFill>
              <a:latin typeface="Calibri"/>
            </a:endParaRPr>
          </a:p>
          <a:p>
            <a:pPr algn="ctr"/>
            <a:r>
              <a:rPr lang="en-GB" dirty="0">
                <a:solidFill>
                  <a:prstClr val="black"/>
                </a:solidFill>
                <a:latin typeface="Calibri"/>
              </a:rPr>
              <a:t>Resembles sinusoidal + more ‘jagged’ pattern</a:t>
            </a:r>
          </a:p>
          <a:p>
            <a:pPr marL="214313" indent="-214313" algn="ctr">
              <a:buFont typeface="Wingdings" charset="0"/>
              <a:buChar char="Ø"/>
            </a:pPr>
            <a:endParaRPr lang="en-GB" dirty="0">
              <a:solidFill>
                <a:prstClr val="black"/>
              </a:solidFill>
              <a:latin typeface="Calibri"/>
            </a:endParaRPr>
          </a:p>
        </p:txBody>
      </p:sp>
      <p:sp>
        <p:nvSpPr>
          <p:cNvPr id="14" name="TextBox 13"/>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Tree>
    <p:extLst>
      <p:ext uri="{BB962C8B-B14F-4D97-AF65-F5344CB8AC3E}">
        <p14:creationId xmlns:p14="http://schemas.microsoft.com/office/powerpoint/2010/main" val="267075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4653-67DD-420A-9144-06D4D3DC089B}"/>
              </a:ext>
            </a:extLst>
          </p:cNvPr>
          <p:cNvSpPr>
            <a:spLocks noGrp="1"/>
          </p:cNvSpPr>
          <p:nvPr>
            <p:ph type="title"/>
          </p:nvPr>
        </p:nvSpPr>
        <p:spPr/>
        <p:txBody>
          <a:bodyPr>
            <a:normAutofit/>
          </a:bodyPr>
          <a:lstStyle/>
          <a:p>
            <a:r>
              <a:rPr lang="en-GB" sz="2400" i="1" dirty="0">
                <a:solidFill>
                  <a:srgbClr val="0070C0"/>
                </a:solidFill>
              </a:rPr>
              <a:t>Physiological CTG interpretation</a:t>
            </a:r>
            <a:br>
              <a:rPr lang="en-GB" sz="2400" i="1" dirty="0">
                <a:solidFill>
                  <a:srgbClr val="0070C0"/>
                </a:solidFill>
              </a:rPr>
            </a:br>
            <a:r>
              <a:rPr lang="en-GB" sz="2700" dirty="0">
                <a:solidFill>
                  <a:srgbClr val="0070C0"/>
                </a:solidFill>
              </a:rPr>
              <a:t>CTG features </a:t>
            </a:r>
            <a:r>
              <a:rPr lang="mr-IN" sz="2700" dirty="0">
                <a:solidFill>
                  <a:srgbClr val="0070C0"/>
                </a:solidFill>
              </a:rPr>
              <a:t>–</a:t>
            </a:r>
            <a:r>
              <a:rPr lang="en-GB" sz="2700" dirty="0">
                <a:solidFill>
                  <a:srgbClr val="0070C0"/>
                </a:solidFill>
              </a:rPr>
              <a:t> Decelerations (15+ </a:t>
            </a:r>
            <a:r>
              <a:rPr lang="en-GB" sz="2700" dirty="0" err="1">
                <a:solidFill>
                  <a:srgbClr val="0070C0"/>
                </a:solidFill>
              </a:rPr>
              <a:t>bpm</a:t>
            </a:r>
            <a:r>
              <a:rPr lang="en-GB" sz="2700" dirty="0">
                <a:solidFill>
                  <a:srgbClr val="0070C0"/>
                </a:solidFill>
              </a:rPr>
              <a:t> for 15+ </a:t>
            </a:r>
            <a:r>
              <a:rPr lang="en-GB" sz="2700" dirty="0" err="1">
                <a:solidFill>
                  <a:srgbClr val="0070C0"/>
                </a:solidFill>
              </a:rPr>
              <a:t>secs</a:t>
            </a:r>
            <a:r>
              <a:rPr lang="en-GB" sz="2700" dirty="0">
                <a:solidFill>
                  <a:srgbClr val="0070C0"/>
                </a:solidFill>
              </a:rPr>
              <a:t>)</a:t>
            </a:r>
          </a:p>
        </p:txBody>
      </p:sp>
      <p:pic>
        <p:nvPicPr>
          <p:cNvPr id="3" name="Picture 2">
            <a:extLst>
              <a:ext uri="{FF2B5EF4-FFF2-40B4-BE49-F238E27FC236}">
                <a16:creationId xmlns:a16="http://schemas.microsoft.com/office/drawing/2014/main" id="{9EDD787B-6EE4-4578-A912-E4DAE4BB73B9}"/>
              </a:ext>
            </a:extLst>
          </p:cNvPr>
          <p:cNvPicPr>
            <a:picLocks noChangeAspect="1"/>
          </p:cNvPicPr>
          <p:nvPr/>
        </p:nvPicPr>
        <p:blipFill>
          <a:blip r:embed="rId2"/>
          <a:stretch>
            <a:fillRect/>
          </a:stretch>
        </p:blipFill>
        <p:spPr>
          <a:xfrm>
            <a:off x="258548" y="2125266"/>
            <a:ext cx="1679589" cy="1707054"/>
          </a:xfrm>
          <a:prstGeom prst="rect">
            <a:avLst/>
          </a:prstGeom>
        </p:spPr>
      </p:pic>
      <p:pic>
        <p:nvPicPr>
          <p:cNvPr id="4" name="Picture 3">
            <a:extLst>
              <a:ext uri="{FF2B5EF4-FFF2-40B4-BE49-F238E27FC236}">
                <a16:creationId xmlns:a16="http://schemas.microsoft.com/office/drawing/2014/main" id="{B55C5406-7048-4FFA-8EE0-71F5E603464B}"/>
              </a:ext>
            </a:extLst>
          </p:cNvPr>
          <p:cNvPicPr>
            <a:picLocks noChangeAspect="1"/>
          </p:cNvPicPr>
          <p:nvPr/>
        </p:nvPicPr>
        <p:blipFill>
          <a:blip r:embed="rId3"/>
          <a:stretch>
            <a:fillRect/>
          </a:stretch>
        </p:blipFill>
        <p:spPr>
          <a:xfrm>
            <a:off x="2456445" y="2118503"/>
            <a:ext cx="1611872" cy="1708102"/>
          </a:xfrm>
          <a:prstGeom prst="rect">
            <a:avLst/>
          </a:prstGeom>
        </p:spPr>
      </p:pic>
      <p:pic>
        <p:nvPicPr>
          <p:cNvPr id="5" name="Picture 4">
            <a:extLst>
              <a:ext uri="{FF2B5EF4-FFF2-40B4-BE49-F238E27FC236}">
                <a16:creationId xmlns:a16="http://schemas.microsoft.com/office/drawing/2014/main" id="{94FC496D-0A58-4E6D-A3D4-94E4B60CDBDD}"/>
              </a:ext>
            </a:extLst>
          </p:cNvPr>
          <p:cNvPicPr>
            <a:picLocks noChangeAspect="1"/>
          </p:cNvPicPr>
          <p:nvPr/>
        </p:nvPicPr>
        <p:blipFill>
          <a:blip r:embed="rId4"/>
          <a:stretch>
            <a:fillRect/>
          </a:stretch>
        </p:blipFill>
        <p:spPr>
          <a:xfrm>
            <a:off x="4596127" y="2124675"/>
            <a:ext cx="1728425" cy="1756372"/>
          </a:xfrm>
          <a:prstGeom prst="rect">
            <a:avLst/>
          </a:prstGeom>
        </p:spPr>
      </p:pic>
      <p:pic>
        <p:nvPicPr>
          <p:cNvPr id="6" name="Picture 5">
            <a:extLst>
              <a:ext uri="{FF2B5EF4-FFF2-40B4-BE49-F238E27FC236}">
                <a16:creationId xmlns:a16="http://schemas.microsoft.com/office/drawing/2014/main" id="{6956BB9A-A658-42BC-A124-4FEE8EB8CC3D}"/>
              </a:ext>
            </a:extLst>
          </p:cNvPr>
          <p:cNvPicPr>
            <a:picLocks noChangeAspect="1"/>
          </p:cNvPicPr>
          <p:nvPr/>
        </p:nvPicPr>
        <p:blipFill>
          <a:blip r:embed="rId5"/>
          <a:stretch>
            <a:fillRect/>
          </a:stretch>
        </p:blipFill>
        <p:spPr>
          <a:xfrm>
            <a:off x="6788231" y="2123181"/>
            <a:ext cx="1667208" cy="1750154"/>
          </a:xfrm>
          <a:prstGeom prst="rect">
            <a:avLst/>
          </a:prstGeom>
        </p:spPr>
      </p:pic>
      <p:sp>
        <p:nvSpPr>
          <p:cNvPr id="7" name="TextBox 6">
            <a:extLst>
              <a:ext uri="{FF2B5EF4-FFF2-40B4-BE49-F238E27FC236}">
                <a16:creationId xmlns:a16="http://schemas.microsoft.com/office/drawing/2014/main" id="{4E3B29D0-601C-4448-B2E8-0F7D91E387DC}"/>
              </a:ext>
            </a:extLst>
          </p:cNvPr>
          <p:cNvSpPr txBox="1"/>
          <p:nvPr/>
        </p:nvSpPr>
        <p:spPr>
          <a:xfrm>
            <a:off x="152866" y="3938179"/>
            <a:ext cx="1857903" cy="830997"/>
          </a:xfrm>
          <a:prstGeom prst="rect">
            <a:avLst/>
          </a:prstGeom>
          <a:noFill/>
        </p:spPr>
        <p:txBody>
          <a:bodyPr wrap="square" rtlCol="0">
            <a:spAutoFit/>
          </a:bodyPr>
          <a:lstStyle/>
          <a:p>
            <a:pPr algn="ctr"/>
            <a:r>
              <a:rPr lang="en-GB" sz="1200" b="1" dirty="0">
                <a:solidFill>
                  <a:prstClr val="black"/>
                </a:solidFill>
                <a:latin typeface="Calibri"/>
              </a:rPr>
              <a:t>Early decelerations:</a:t>
            </a:r>
          </a:p>
          <a:p>
            <a:pPr algn="ctr"/>
            <a:r>
              <a:rPr lang="en-GB" sz="1200" dirty="0">
                <a:solidFill>
                  <a:prstClr val="black"/>
                </a:solidFill>
                <a:latin typeface="Calibri"/>
              </a:rPr>
              <a:t>Gradual (</a:t>
            </a:r>
            <a:r>
              <a:rPr lang="en-GB" sz="1200" dirty="0" err="1">
                <a:solidFill>
                  <a:prstClr val="black"/>
                </a:solidFill>
                <a:latin typeface="Calibri"/>
              </a:rPr>
              <a:t>ie</a:t>
            </a:r>
            <a:r>
              <a:rPr lang="en-GB" sz="1200" dirty="0">
                <a:solidFill>
                  <a:prstClr val="black"/>
                </a:solidFill>
                <a:latin typeface="Calibri"/>
              </a:rPr>
              <a:t> onset to nadir &gt; 30 </a:t>
            </a:r>
            <a:r>
              <a:rPr lang="en-GB" sz="1200" dirty="0" err="1">
                <a:solidFill>
                  <a:prstClr val="black"/>
                </a:solidFill>
                <a:latin typeface="Calibri"/>
              </a:rPr>
              <a:t>secs</a:t>
            </a:r>
            <a:r>
              <a:rPr lang="en-GB" sz="1200" dirty="0">
                <a:solidFill>
                  <a:prstClr val="black"/>
                </a:solidFill>
                <a:latin typeface="Calibri"/>
              </a:rPr>
              <a:t>) + coincide with contractions</a:t>
            </a:r>
          </a:p>
        </p:txBody>
      </p:sp>
      <p:sp>
        <p:nvSpPr>
          <p:cNvPr id="8" name="TextBox 7">
            <a:extLst>
              <a:ext uri="{FF2B5EF4-FFF2-40B4-BE49-F238E27FC236}">
                <a16:creationId xmlns:a16="http://schemas.microsoft.com/office/drawing/2014/main" id="{748EEC05-E620-4289-BB89-680855745CCD}"/>
              </a:ext>
            </a:extLst>
          </p:cNvPr>
          <p:cNvSpPr txBox="1"/>
          <p:nvPr/>
        </p:nvSpPr>
        <p:spPr>
          <a:xfrm>
            <a:off x="2404864" y="3949427"/>
            <a:ext cx="1729111" cy="830997"/>
          </a:xfrm>
          <a:prstGeom prst="rect">
            <a:avLst/>
          </a:prstGeom>
          <a:noFill/>
        </p:spPr>
        <p:txBody>
          <a:bodyPr wrap="square" rtlCol="0">
            <a:spAutoFit/>
          </a:bodyPr>
          <a:lstStyle/>
          <a:p>
            <a:pPr algn="ctr"/>
            <a:r>
              <a:rPr lang="en-GB" sz="1200" b="1" dirty="0">
                <a:solidFill>
                  <a:prstClr val="black"/>
                </a:solidFill>
                <a:latin typeface="Calibri"/>
              </a:rPr>
              <a:t>Variable decelerations:</a:t>
            </a:r>
          </a:p>
          <a:p>
            <a:pPr algn="ctr"/>
            <a:r>
              <a:rPr lang="en-GB" sz="1200" dirty="0">
                <a:solidFill>
                  <a:prstClr val="black"/>
                </a:solidFill>
                <a:latin typeface="Calibri"/>
              </a:rPr>
              <a:t>V-shaped, with rapid drop (&lt; 30 </a:t>
            </a:r>
            <a:r>
              <a:rPr lang="en-GB" sz="1200" dirty="0" err="1">
                <a:solidFill>
                  <a:prstClr val="black"/>
                </a:solidFill>
                <a:latin typeface="Calibri"/>
              </a:rPr>
              <a:t>secs</a:t>
            </a:r>
            <a:r>
              <a:rPr lang="en-GB" sz="1200" dirty="0">
                <a:solidFill>
                  <a:prstClr val="black"/>
                </a:solidFill>
                <a:latin typeface="Calibri"/>
              </a:rPr>
              <a:t> to nadir) + rapid recovery</a:t>
            </a:r>
          </a:p>
        </p:txBody>
      </p:sp>
      <p:sp>
        <p:nvSpPr>
          <p:cNvPr id="9" name="TextBox 8">
            <a:extLst>
              <a:ext uri="{FF2B5EF4-FFF2-40B4-BE49-F238E27FC236}">
                <a16:creationId xmlns:a16="http://schemas.microsoft.com/office/drawing/2014/main" id="{26FE9BB4-4E82-427A-8BC0-D710755F2CC4}"/>
              </a:ext>
            </a:extLst>
          </p:cNvPr>
          <p:cNvSpPr txBox="1"/>
          <p:nvPr/>
        </p:nvSpPr>
        <p:spPr>
          <a:xfrm>
            <a:off x="4647426" y="3963363"/>
            <a:ext cx="1680092" cy="830997"/>
          </a:xfrm>
          <a:prstGeom prst="rect">
            <a:avLst/>
          </a:prstGeom>
          <a:noFill/>
        </p:spPr>
        <p:txBody>
          <a:bodyPr wrap="square" rtlCol="0">
            <a:spAutoFit/>
          </a:bodyPr>
          <a:lstStyle/>
          <a:p>
            <a:pPr algn="ctr"/>
            <a:r>
              <a:rPr lang="en-GB" sz="1200" b="1" dirty="0">
                <a:solidFill>
                  <a:prstClr val="black"/>
                </a:solidFill>
                <a:latin typeface="Calibri"/>
              </a:rPr>
              <a:t>Late decelerations</a:t>
            </a:r>
          </a:p>
          <a:p>
            <a:pPr algn="ctr"/>
            <a:r>
              <a:rPr lang="en-GB" sz="1200" dirty="0">
                <a:solidFill>
                  <a:prstClr val="black"/>
                </a:solidFill>
                <a:latin typeface="Calibri"/>
              </a:rPr>
              <a:t>Gradual onset + return, + increased or reduced variability within </a:t>
            </a:r>
            <a:r>
              <a:rPr lang="en-GB" sz="1200" dirty="0" err="1">
                <a:solidFill>
                  <a:prstClr val="black"/>
                </a:solidFill>
                <a:latin typeface="Calibri"/>
              </a:rPr>
              <a:t>decel</a:t>
            </a:r>
            <a:endParaRPr lang="en-GB" sz="1200" dirty="0">
              <a:solidFill>
                <a:prstClr val="black"/>
              </a:solidFill>
              <a:latin typeface="Calibri"/>
            </a:endParaRPr>
          </a:p>
        </p:txBody>
      </p:sp>
      <p:sp>
        <p:nvSpPr>
          <p:cNvPr id="10" name="TextBox 9">
            <a:extLst>
              <a:ext uri="{FF2B5EF4-FFF2-40B4-BE49-F238E27FC236}">
                <a16:creationId xmlns:a16="http://schemas.microsoft.com/office/drawing/2014/main" id="{7E8D467E-D99C-4189-B63A-B471A50C90D2}"/>
              </a:ext>
            </a:extLst>
          </p:cNvPr>
          <p:cNvSpPr txBox="1"/>
          <p:nvPr/>
        </p:nvSpPr>
        <p:spPr>
          <a:xfrm>
            <a:off x="6732680" y="3950158"/>
            <a:ext cx="1862766" cy="461665"/>
          </a:xfrm>
          <a:prstGeom prst="rect">
            <a:avLst/>
          </a:prstGeom>
          <a:noFill/>
        </p:spPr>
        <p:txBody>
          <a:bodyPr wrap="square" rtlCol="0">
            <a:spAutoFit/>
          </a:bodyPr>
          <a:lstStyle/>
          <a:p>
            <a:pPr algn="ctr"/>
            <a:r>
              <a:rPr lang="en-GB" sz="1200" b="1" dirty="0">
                <a:solidFill>
                  <a:prstClr val="black"/>
                </a:solidFill>
                <a:latin typeface="Calibri"/>
              </a:rPr>
              <a:t>Prolonged deceleration</a:t>
            </a:r>
          </a:p>
          <a:p>
            <a:pPr algn="ctr"/>
            <a:r>
              <a:rPr lang="en-GB" sz="1200" dirty="0" err="1">
                <a:solidFill>
                  <a:prstClr val="black"/>
                </a:solidFill>
                <a:latin typeface="Calibri"/>
              </a:rPr>
              <a:t>Decels</a:t>
            </a:r>
            <a:r>
              <a:rPr lang="en-GB" sz="1200" dirty="0">
                <a:solidFill>
                  <a:prstClr val="black"/>
                </a:solidFill>
                <a:latin typeface="Calibri"/>
              </a:rPr>
              <a:t> for 3+ </a:t>
            </a:r>
            <a:r>
              <a:rPr lang="en-GB" sz="1200" dirty="0" err="1">
                <a:solidFill>
                  <a:prstClr val="black"/>
                </a:solidFill>
                <a:latin typeface="Calibri"/>
              </a:rPr>
              <a:t>mins</a:t>
            </a:r>
            <a:endParaRPr lang="en-GB" sz="1200" dirty="0">
              <a:solidFill>
                <a:prstClr val="black"/>
              </a:solidFill>
              <a:latin typeface="Calibri"/>
            </a:endParaRPr>
          </a:p>
        </p:txBody>
      </p:sp>
      <p:sp>
        <p:nvSpPr>
          <p:cNvPr id="11" name="TextBox 10"/>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
        <p:nvSpPr>
          <p:cNvPr id="12" name="TextBox 11"/>
          <p:cNvSpPr txBox="1"/>
          <p:nvPr/>
        </p:nvSpPr>
        <p:spPr>
          <a:xfrm>
            <a:off x="306590" y="4885388"/>
            <a:ext cx="1655581" cy="276999"/>
          </a:xfrm>
          <a:prstGeom prst="rect">
            <a:avLst/>
          </a:prstGeom>
          <a:noFill/>
        </p:spPr>
        <p:txBody>
          <a:bodyPr wrap="none" rtlCol="0">
            <a:spAutoFit/>
          </a:bodyPr>
          <a:lstStyle/>
          <a:p>
            <a:r>
              <a:rPr lang="en-US" sz="1200" dirty="0">
                <a:solidFill>
                  <a:prstClr val="black"/>
                </a:solidFill>
                <a:latin typeface="Calibri"/>
              </a:rPr>
              <a:t>Do not indicate hypoxia</a:t>
            </a:r>
          </a:p>
        </p:txBody>
      </p:sp>
      <p:sp>
        <p:nvSpPr>
          <p:cNvPr id="13" name="TextBox 12"/>
          <p:cNvSpPr txBox="1"/>
          <p:nvPr/>
        </p:nvSpPr>
        <p:spPr>
          <a:xfrm>
            <a:off x="2297382" y="4893813"/>
            <a:ext cx="1961180" cy="1200329"/>
          </a:xfrm>
          <a:prstGeom prst="rect">
            <a:avLst/>
          </a:prstGeom>
          <a:noFill/>
        </p:spPr>
        <p:txBody>
          <a:bodyPr wrap="square" rtlCol="0">
            <a:spAutoFit/>
          </a:bodyPr>
          <a:lstStyle/>
          <a:p>
            <a:pPr algn="ctr"/>
            <a:r>
              <a:rPr lang="en-GB" sz="1200" dirty="0">
                <a:solidFill>
                  <a:prstClr val="black"/>
                </a:solidFill>
                <a:latin typeface="Calibri"/>
              </a:rPr>
              <a:t>Rarely indicate hypoxia, unless evolve to U-shape + (‘60’s criteria), or reduced / increased variability during </a:t>
            </a:r>
            <a:r>
              <a:rPr lang="en-GB" sz="1200" dirty="0" err="1">
                <a:solidFill>
                  <a:prstClr val="black"/>
                </a:solidFill>
                <a:latin typeface="Calibri"/>
              </a:rPr>
              <a:t>decel</a:t>
            </a:r>
            <a:endParaRPr lang="en-GB" sz="1200" dirty="0">
              <a:solidFill>
                <a:prstClr val="black"/>
              </a:solidFill>
              <a:latin typeface="Calibri"/>
            </a:endParaRPr>
          </a:p>
          <a:p>
            <a:pPr algn="ctr"/>
            <a:endParaRPr lang="en-US" sz="1200" dirty="0">
              <a:solidFill>
                <a:prstClr val="black"/>
              </a:solidFill>
              <a:latin typeface="Calibri"/>
            </a:endParaRPr>
          </a:p>
        </p:txBody>
      </p:sp>
      <p:sp>
        <p:nvSpPr>
          <p:cNvPr id="14" name="TextBox 13"/>
          <p:cNvSpPr txBox="1"/>
          <p:nvPr/>
        </p:nvSpPr>
        <p:spPr>
          <a:xfrm>
            <a:off x="4612324" y="4893428"/>
            <a:ext cx="1775999" cy="276999"/>
          </a:xfrm>
          <a:prstGeom prst="rect">
            <a:avLst/>
          </a:prstGeom>
          <a:noFill/>
        </p:spPr>
        <p:txBody>
          <a:bodyPr wrap="none" rtlCol="0">
            <a:spAutoFit/>
          </a:bodyPr>
          <a:lstStyle/>
          <a:p>
            <a:r>
              <a:rPr lang="en-US" sz="1200" dirty="0">
                <a:solidFill>
                  <a:prstClr val="black"/>
                </a:solidFill>
                <a:latin typeface="Calibri"/>
              </a:rPr>
              <a:t>Indicative of </a:t>
            </a:r>
            <a:r>
              <a:rPr lang="en-US" sz="1200" dirty="0" err="1">
                <a:solidFill>
                  <a:prstClr val="black"/>
                </a:solidFill>
                <a:latin typeface="Calibri"/>
              </a:rPr>
              <a:t>hypoxiaemia</a:t>
            </a:r>
            <a:endParaRPr lang="en-US" sz="1200" dirty="0">
              <a:solidFill>
                <a:prstClr val="black"/>
              </a:solidFill>
              <a:latin typeface="Calibri"/>
            </a:endParaRPr>
          </a:p>
        </p:txBody>
      </p:sp>
      <p:sp>
        <p:nvSpPr>
          <p:cNvPr id="15" name="TextBox 14"/>
          <p:cNvSpPr txBox="1"/>
          <p:nvPr/>
        </p:nvSpPr>
        <p:spPr>
          <a:xfrm>
            <a:off x="6647589" y="4896377"/>
            <a:ext cx="2042225" cy="276999"/>
          </a:xfrm>
          <a:prstGeom prst="rect">
            <a:avLst/>
          </a:prstGeom>
          <a:noFill/>
        </p:spPr>
        <p:txBody>
          <a:bodyPr wrap="square" rtlCol="0">
            <a:spAutoFit/>
          </a:bodyPr>
          <a:lstStyle/>
          <a:p>
            <a:r>
              <a:rPr lang="en-US" sz="1200" dirty="0">
                <a:solidFill>
                  <a:prstClr val="black"/>
                </a:solidFill>
                <a:latin typeface="Calibri"/>
              </a:rPr>
              <a:t>Likely to indicate </a:t>
            </a:r>
            <a:r>
              <a:rPr lang="en-US" sz="1200" dirty="0" err="1">
                <a:solidFill>
                  <a:prstClr val="black"/>
                </a:solidFill>
                <a:latin typeface="Calibri"/>
              </a:rPr>
              <a:t>hypoxiaemia</a:t>
            </a:r>
            <a:endParaRPr lang="en-US" sz="1200" dirty="0">
              <a:solidFill>
                <a:prstClr val="black"/>
              </a:solidFill>
              <a:latin typeface="Calibri"/>
            </a:endParaRPr>
          </a:p>
        </p:txBody>
      </p:sp>
    </p:spTree>
    <p:extLst>
      <p:ext uri="{BB962C8B-B14F-4D97-AF65-F5344CB8AC3E}">
        <p14:creationId xmlns:p14="http://schemas.microsoft.com/office/powerpoint/2010/main" val="81875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4E96-B55F-4C30-B318-067A52BD2CFC}"/>
              </a:ext>
            </a:extLst>
          </p:cNvPr>
          <p:cNvSpPr>
            <a:spLocks noGrp="1"/>
          </p:cNvSpPr>
          <p:nvPr>
            <p:ph type="title"/>
          </p:nvPr>
        </p:nvSpPr>
        <p:spPr/>
        <p:txBody>
          <a:bodyPr>
            <a:normAutofit/>
          </a:bodyPr>
          <a:lstStyle/>
          <a:p>
            <a:r>
              <a:rPr lang="en-GB" sz="2100" i="1" dirty="0">
                <a:solidFill>
                  <a:srgbClr val="0070C0"/>
                </a:solidFill>
              </a:rPr>
              <a:t>Physiology of hypoxia in labour</a:t>
            </a:r>
            <a:br>
              <a:rPr lang="en-GB" sz="2400" dirty="0">
                <a:solidFill>
                  <a:srgbClr val="0070C0"/>
                </a:solidFill>
              </a:rPr>
            </a:br>
            <a:r>
              <a:rPr lang="en-GB" sz="2400" dirty="0">
                <a:solidFill>
                  <a:srgbClr val="0070C0"/>
                </a:solidFill>
              </a:rPr>
              <a:t>Acute hypoxia</a:t>
            </a:r>
          </a:p>
        </p:txBody>
      </p:sp>
      <p:pic>
        <p:nvPicPr>
          <p:cNvPr id="3" name="Picture 2">
            <a:extLst>
              <a:ext uri="{FF2B5EF4-FFF2-40B4-BE49-F238E27FC236}">
                <a16:creationId xmlns:a16="http://schemas.microsoft.com/office/drawing/2014/main" id="{62254FDC-64DB-491C-8281-8077E7187D9C}"/>
              </a:ext>
            </a:extLst>
          </p:cNvPr>
          <p:cNvPicPr>
            <a:picLocks noChangeAspect="1"/>
          </p:cNvPicPr>
          <p:nvPr/>
        </p:nvPicPr>
        <p:blipFill rotWithShape="1">
          <a:blip r:embed="rId3"/>
          <a:srcRect l="300" r="29160"/>
          <a:stretch/>
        </p:blipFill>
        <p:spPr>
          <a:xfrm>
            <a:off x="5510842" y="2491212"/>
            <a:ext cx="3004508" cy="2176616"/>
          </a:xfrm>
          <a:prstGeom prst="rect">
            <a:avLst/>
          </a:prstGeom>
        </p:spPr>
      </p:pic>
      <p:sp>
        <p:nvSpPr>
          <p:cNvPr id="5" name="TextBox 4">
            <a:extLst>
              <a:ext uri="{FF2B5EF4-FFF2-40B4-BE49-F238E27FC236}">
                <a16:creationId xmlns:a16="http://schemas.microsoft.com/office/drawing/2014/main" id="{1229893F-85D9-402E-BE20-DD69D6EF89C9}"/>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
        <p:nvSpPr>
          <p:cNvPr id="6" name="Content Placeholder 3">
            <a:extLst>
              <a:ext uri="{FF2B5EF4-FFF2-40B4-BE49-F238E27FC236}">
                <a16:creationId xmlns:a16="http://schemas.microsoft.com/office/drawing/2014/main" id="{6A7304D4-C874-4F05-9B25-C4D35040772E}"/>
              </a:ext>
            </a:extLst>
          </p:cNvPr>
          <p:cNvSpPr txBox="1">
            <a:spLocks/>
          </p:cNvSpPr>
          <p:nvPr/>
        </p:nvSpPr>
        <p:spPr>
          <a:xfrm>
            <a:off x="628650" y="2491211"/>
            <a:ext cx="4882193" cy="276344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20000"/>
              </a:lnSpc>
              <a:spcBef>
                <a:spcPts val="450"/>
              </a:spcBef>
            </a:pPr>
            <a:r>
              <a:rPr lang="en-US" sz="1800" dirty="0">
                <a:solidFill>
                  <a:prstClr val="black"/>
                </a:solidFill>
                <a:latin typeface="Calibri"/>
              </a:rPr>
              <a:t>Prolonged </a:t>
            </a:r>
            <a:r>
              <a:rPr lang="en-US" sz="1800" dirty="0" err="1">
                <a:solidFill>
                  <a:prstClr val="black"/>
                </a:solidFill>
                <a:latin typeface="Calibri"/>
              </a:rPr>
              <a:t>decel</a:t>
            </a:r>
            <a:r>
              <a:rPr lang="en-US" sz="1800" dirty="0">
                <a:solidFill>
                  <a:prstClr val="black"/>
                </a:solidFill>
                <a:latin typeface="Calibri"/>
              </a:rPr>
              <a:t> 5+ min (or 3+ min if reduced BLV)</a:t>
            </a:r>
          </a:p>
          <a:p>
            <a:pPr marL="171450" indent="-171450" defTabSz="685800">
              <a:lnSpc>
                <a:spcPct val="120000"/>
              </a:lnSpc>
              <a:spcBef>
                <a:spcPts val="450"/>
              </a:spcBef>
            </a:pPr>
            <a:r>
              <a:rPr lang="en-US" sz="1800" dirty="0">
                <a:solidFill>
                  <a:prstClr val="black"/>
                </a:solidFill>
                <a:latin typeface="Calibri"/>
              </a:rPr>
              <a:t>Causes</a:t>
            </a:r>
          </a:p>
          <a:p>
            <a:pPr marL="514350" lvl="1" indent="-171450" defTabSz="685800">
              <a:lnSpc>
                <a:spcPct val="120000"/>
              </a:lnSpc>
              <a:spcBef>
                <a:spcPts val="450"/>
              </a:spcBef>
            </a:pPr>
            <a:r>
              <a:rPr lang="en-US" sz="1350" dirty="0">
                <a:solidFill>
                  <a:prstClr val="black"/>
                </a:solidFill>
                <a:latin typeface="Calibri"/>
              </a:rPr>
              <a:t>Accidents </a:t>
            </a:r>
            <a:r>
              <a:rPr lang="mr-IN" sz="1350" dirty="0">
                <a:solidFill>
                  <a:prstClr val="black"/>
                </a:solidFill>
                <a:latin typeface="Calibri"/>
                <a:cs typeface="Mangal" panose="02040503050203030202" pitchFamily="18" charset="0"/>
              </a:rPr>
              <a:t>–</a:t>
            </a:r>
            <a:r>
              <a:rPr lang="en-US" sz="1350" dirty="0">
                <a:solidFill>
                  <a:prstClr val="black"/>
                </a:solidFill>
                <a:latin typeface="Calibri"/>
              </a:rPr>
              <a:t> cord prolapse, abruption, uterine rupture</a:t>
            </a:r>
          </a:p>
          <a:p>
            <a:pPr marL="514350" lvl="1" indent="-171450" defTabSz="685800">
              <a:lnSpc>
                <a:spcPct val="120000"/>
              </a:lnSpc>
              <a:spcBef>
                <a:spcPts val="450"/>
              </a:spcBef>
            </a:pPr>
            <a:r>
              <a:rPr lang="en-US" sz="1350" dirty="0">
                <a:solidFill>
                  <a:prstClr val="black"/>
                </a:solidFill>
                <a:latin typeface="Calibri"/>
              </a:rPr>
              <a:t>Iatrogenic </a:t>
            </a:r>
            <a:r>
              <a:rPr lang="mr-IN" sz="1350" dirty="0">
                <a:solidFill>
                  <a:prstClr val="black"/>
                </a:solidFill>
                <a:latin typeface="Calibri"/>
                <a:cs typeface="Mangal" panose="02040503050203030202" pitchFamily="18" charset="0"/>
              </a:rPr>
              <a:t>–</a:t>
            </a:r>
            <a:r>
              <a:rPr lang="en-US" sz="1350" dirty="0">
                <a:solidFill>
                  <a:prstClr val="black"/>
                </a:solidFill>
                <a:latin typeface="Calibri"/>
              </a:rPr>
              <a:t> maternal hypotension, uterine hyperstimulation</a:t>
            </a:r>
          </a:p>
          <a:p>
            <a:pPr marL="171450" indent="-171450" defTabSz="685800">
              <a:lnSpc>
                <a:spcPct val="120000"/>
              </a:lnSpc>
              <a:spcBef>
                <a:spcPts val="450"/>
              </a:spcBef>
            </a:pPr>
            <a:r>
              <a:rPr lang="en-US" sz="1800" dirty="0">
                <a:solidFill>
                  <a:prstClr val="black"/>
                </a:solidFill>
                <a:latin typeface="Calibri"/>
              </a:rPr>
              <a:t>Management</a:t>
            </a:r>
          </a:p>
          <a:p>
            <a:pPr marL="514350" lvl="1" indent="-171450" defTabSz="685800">
              <a:lnSpc>
                <a:spcPct val="120000"/>
              </a:lnSpc>
              <a:spcBef>
                <a:spcPts val="450"/>
              </a:spcBef>
            </a:pPr>
            <a:r>
              <a:rPr lang="en-US" sz="1350" dirty="0">
                <a:solidFill>
                  <a:prstClr val="black"/>
                </a:solidFill>
                <a:latin typeface="Calibri"/>
              </a:rPr>
              <a:t>3-minute rule (unless preceded by reduced BLV)</a:t>
            </a:r>
          </a:p>
          <a:p>
            <a:pPr marL="857250" lvl="2" indent="-171450" defTabSz="685800">
              <a:lnSpc>
                <a:spcPct val="120000"/>
              </a:lnSpc>
              <a:spcBef>
                <a:spcPts val="450"/>
              </a:spcBef>
            </a:pPr>
            <a:r>
              <a:rPr lang="en-US" sz="1200" dirty="0">
                <a:solidFill>
                  <a:prstClr val="black"/>
                </a:solidFill>
                <a:latin typeface="Calibri"/>
              </a:rPr>
              <a:t>3+ min </a:t>
            </a:r>
            <a:r>
              <a:rPr lang="mr-IN" sz="1200" dirty="0">
                <a:solidFill>
                  <a:prstClr val="black"/>
                </a:solidFill>
                <a:latin typeface="Calibri"/>
                <a:cs typeface="Mangal" panose="02040503050203030202" pitchFamily="18" charset="0"/>
              </a:rPr>
              <a:t>–</a:t>
            </a:r>
            <a:r>
              <a:rPr lang="en-US" sz="1200" dirty="0">
                <a:solidFill>
                  <a:prstClr val="black"/>
                </a:solidFill>
                <a:latin typeface="Calibri"/>
              </a:rPr>
              <a:t> raise emergency alarm</a:t>
            </a:r>
          </a:p>
          <a:p>
            <a:pPr marL="857250" lvl="2" indent="-171450" defTabSz="685800">
              <a:lnSpc>
                <a:spcPct val="120000"/>
              </a:lnSpc>
              <a:spcBef>
                <a:spcPts val="450"/>
              </a:spcBef>
            </a:pPr>
            <a:r>
              <a:rPr lang="en-US" sz="1200" dirty="0">
                <a:solidFill>
                  <a:prstClr val="black"/>
                </a:solidFill>
                <a:latin typeface="Calibri"/>
              </a:rPr>
              <a:t>3-6 diagnosis</a:t>
            </a:r>
          </a:p>
          <a:p>
            <a:pPr marL="857250" lvl="2" indent="-171450" defTabSz="685800">
              <a:lnSpc>
                <a:spcPct val="120000"/>
              </a:lnSpc>
              <a:spcBef>
                <a:spcPts val="450"/>
              </a:spcBef>
            </a:pPr>
            <a:r>
              <a:rPr lang="en-US" sz="1200" dirty="0">
                <a:solidFill>
                  <a:prstClr val="black"/>
                </a:solidFill>
                <a:latin typeface="Calibri"/>
              </a:rPr>
              <a:t>6-9 prepare for delivery</a:t>
            </a:r>
          </a:p>
          <a:p>
            <a:pPr marL="857250" lvl="2" indent="-171450" defTabSz="685800">
              <a:lnSpc>
                <a:spcPct val="120000"/>
              </a:lnSpc>
              <a:spcBef>
                <a:spcPts val="450"/>
              </a:spcBef>
            </a:pPr>
            <a:r>
              <a:rPr lang="en-US" sz="1200" dirty="0">
                <a:solidFill>
                  <a:prstClr val="black"/>
                </a:solidFill>
                <a:latin typeface="Calibri"/>
              </a:rPr>
              <a:t>9-12 aim for delivery by 12-15 mins</a:t>
            </a:r>
          </a:p>
        </p:txBody>
      </p:sp>
    </p:spTree>
    <p:extLst>
      <p:ext uri="{BB962C8B-B14F-4D97-AF65-F5344CB8AC3E}">
        <p14:creationId xmlns:p14="http://schemas.microsoft.com/office/powerpoint/2010/main" val="255333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7680" y="4954986"/>
            <a:ext cx="1676896" cy="1583928"/>
            <a:chOff x="257680" y="3698146"/>
            <a:chExt cx="1196470" cy="1180043"/>
          </a:xfrm>
        </p:grpSpPr>
        <p:sp>
          <p:nvSpPr>
            <p:cNvPr id="5" name="TextBox 4"/>
            <p:cNvSpPr txBox="1"/>
            <p:nvPr/>
          </p:nvSpPr>
          <p:spPr>
            <a:xfrm>
              <a:off x="297815" y="3792749"/>
              <a:ext cx="1116201" cy="495418"/>
            </a:xfrm>
            <a:prstGeom prst="rect">
              <a:avLst/>
            </a:prstGeom>
            <a:noFill/>
          </p:spPr>
          <p:txBody>
            <a:bodyPr wrap="square" lIns="0" tIns="0" rIns="0" bIns="0" rtlCol="0">
              <a:noAutofit/>
            </a:bodyPr>
            <a:lstStyle/>
            <a:p>
              <a:pPr>
                <a:lnSpc>
                  <a:spcPts val="1200"/>
                </a:lnSpc>
              </a:pPr>
              <a:r>
                <a:rPr lang="en-US" sz="1200" b="1" dirty="0">
                  <a:solidFill>
                    <a:schemeClr val="bg1"/>
                  </a:solidFill>
                  <a:latin typeface="Arial" charset="0"/>
                  <a:ea typeface="Arial" charset="0"/>
                  <a:cs typeface="Arial" charset="0"/>
                </a:rPr>
                <a:t>North East and North </a:t>
              </a:r>
              <a:r>
                <a:rPr lang="en-US" sz="1200" b="1" dirty="0" err="1">
                  <a:solidFill>
                    <a:schemeClr val="bg1"/>
                  </a:solidFill>
                  <a:latin typeface="Arial" charset="0"/>
                  <a:ea typeface="Arial" charset="0"/>
                  <a:cs typeface="Arial" charset="0"/>
                </a:rPr>
                <a:t>Cumbria</a:t>
              </a:r>
              <a:endParaRPr lang="en-US" sz="1200" b="1" dirty="0">
                <a:solidFill>
                  <a:schemeClr val="bg1"/>
                </a:solidFill>
                <a:latin typeface="Arial" charset="0"/>
                <a:ea typeface="Arial" charset="0"/>
                <a:cs typeface="Arial" charset="0"/>
              </a:endParaRPr>
            </a:p>
          </p:txBody>
        </p:sp>
        <p:sp>
          <p:nvSpPr>
            <p:cNvPr id="6" name="Rectangle 5"/>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p:txBody>
          <a:bodyPr>
            <a:normAutofit fontScale="90000"/>
          </a:bodyPr>
          <a:lstStyle/>
          <a:p>
            <a:r>
              <a:rPr lang="en-GB" sz="2400" dirty="0">
                <a:latin typeface="Arial" panose="020B0604020202020204" pitchFamily="34" charset="0"/>
                <a:cs typeface="Arial" panose="020B0604020202020204" pitchFamily="34" charset="0"/>
              </a:rPr>
              <a:t>Welcome and introduction</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Julia Wood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70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019C-3263-4B1A-98DF-420F165BD5A7}"/>
              </a:ext>
            </a:extLst>
          </p:cNvPr>
          <p:cNvSpPr>
            <a:spLocks noGrp="1"/>
          </p:cNvSpPr>
          <p:nvPr>
            <p:ph type="title"/>
          </p:nvPr>
        </p:nvSpPr>
        <p:spPr/>
        <p:txBody>
          <a:bodyPr>
            <a:normAutofit/>
          </a:bodyPr>
          <a:lstStyle/>
          <a:p>
            <a:r>
              <a:rPr lang="en-GB" sz="2100" i="1" dirty="0">
                <a:solidFill>
                  <a:srgbClr val="0070C0"/>
                </a:solidFill>
              </a:rPr>
              <a:t>Physiology of hypoxia in labour</a:t>
            </a:r>
            <a:br>
              <a:rPr lang="en-GB" sz="2400" dirty="0">
                <a:solidFill>
                  <a:srgbClr val="0070C0"/>
                </a:solidFill>
              </a:rPr>
            </a:br>
            <a:r>
              <a:rPr lang="en-GB" sz="2400" dirty="0">
                <a:solidFill>
                  <a:srgbClr val="0070C0"/>
                </a:solidFill>
              </a:rPr>
              <a:t>Subacute hypoxia</a:t>
            </a:r>
          </a:p>
        </p:txBody>
      </p:sp>
      <p:pic>
        <p:nvPicPr>
          <p:cNvPr id="3" name="Picture 2">
            <a:extLst>
              <a:ext uri="{FF2B5EF4-FFF2-40B4-BE49-F238E27FC236}">
                <a16:creationId xmlns:a16="http://schemas.microsoft.com/office/drawing/2014/main" id="{3E9AC1A4-06F8-4B55-A304-E1485AF05A8E}"/>
              </a:ext>
            </a:extLst>
          </p:cNvPr>
          <p:cNvPicPr>
            <a:picLocks noChangeAspect="1"/>
          </p:cNvPicPr>
          <p:nvPr/>
        </p:nvPicPr>
        <p:blipFill rotWithShape="1">
          <a:blip r:embed="rId2"/>
          <a:srcRect r="36514"/>
          <a:stretch/>
        </p:blipFill>
        <p:spPr>
          <a:xfrm>
            <a:off x="4972372" y="2390948"/>
            <a:ext cx="3733454" cy="2380865"/>
          </a:xfrm>
          <a:prstGeom prst="rect">
            <a:avLst/>
          </a:prstGeom>
        </p:spPr>
      </p:pic>
      <p:sp>
        <p:nvSpPr>
          <p:cNvPr id="5" name="TextBox 4">
            <a:extLst>
              <a:ext uri="{FF2B5EF4-FFF2-40B4-BE49-F238E27FC236}">
                <a16:creationId xmlns:a16="http://schemas.microsoft.com/office/drawing/2014/main" id="{28845135-5059-45E8-9FC3-FFFDCF60EE09}"/>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
        <p:nvSpPr>
          <p:cNvPr id="6" name="Content Placeholder 2">
            <a:extLst>
              <a:ext uri="{FF2B5EF4-FFF2-40B4-BE49-F238E27FC236}">
                <a16:creationId xmlns:a16="http://schemas.microsoft.com/office/drawing/2014/main" id="{0AAB8886-B13D-45F9-B388-B0C2EFCEB408}"/>
              </a:ext>
            </a:extLst>
          </p:cNvPr>
          <p:cNvSpPr txBox="1">
            <a:spLocks/>
          </p:cNvSpPr>
          <p:nvPr/>
        </p:nvSpPr>
        <p:spPr>
          <a:xfrm>
            <a:off x="628650" y="2390948"/>
            <a:ext cx="4072197" cy="309902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a:rPr>
              <a:t>Fetus spends majority of time in </a:t>
            </a:r>
            <a:r>
              <a:rPr lang="en-US" sz="2100" dirty="0" err="1">
                <a:solidFill>
                  <a:prstClr val="black"/>
                </a:solidFill>
                <a:latin typeface="Calibri"/>
              </a:rPr>
              <a:t>decels</a:t>
            </a:r>
            <a:endParaRPr lang="en-US" sz="2100" dirty="0">
              <a:solidFill>
                <a:prstClr val="black"/>
              </a:solidFill>
              <a:latin typeface="Calibri"/>
            </a:endParaRPr>
          </a:p>
          <a:p>
            <a:pPr marL="514350" lvl="1" indent="-171450" defTabSz="685800">
              <a:spcBef>
                <a:spcPts val="375"/>
              </a:spcBef>
            </a:pPr>
            <a:r>
              <a:rPr lang="en-US" sz="1800" dirty="0">
                <a:solidFill>
                  <a:prstClr val="black"/>
                </a:solidFill>
                <a:latin typeface="Calibri"/>
              </a:rPr>
              <a:t>Invariably caused by hyperstimulation</a:t>
            </a:r>
          </a:p>
          <a:p>
            <a:pPr marL="171450" indent="-171450" defTabSz="685800">
              <a:spcBef>
                <a:spcPts val="750"/>
              </a:spcBef>
            </a:pPr>
            <a:endParaRPr lang="en-US" sz="2100" dirty="0">
              <a:solidFill>
                <a:prstClr val="black"/>
              </a:solidFill>
              <a:latin typeface="Calibri"/>
            </a:endParaRPr>
          </a:p>
          <a:p>
            <a:pPr marL="171450" indent="-171450" defTabSz="685800">
              <a:spcBef>
                <a:spcPts val="750"/>
              </a:spcBef>
            </a:pPr>
            <a:r>
              <a:rPr lang="en-US" sz="2100" dirty="0">
                <a:solidFill>
                  <a:prstClr val="black"/>
                </a:solidFill>
                <a:latin typeface="Calibri"/>
              </a:rPr>
              <a:t>Management in 1</a:t>
            </a:r>
            <a:r>
              <a:rPr lang="en-US" sz="2100" baseline="30000" dirty="0">
                <a:solidFill>
                  <a:prstClr val="black"/>
                </a:solidFill>
                <a:latin typeface="Calibri"/>
              </a:rPr>
              <a:t>st</a:t>
            </a:r>
            <a:r>
              <a:rPr lang="en-US" sz="2100" dirty="0">
                <a:solidFill>
                  <a:prstClr val="black"/>
                </a:solidFill>
                <a:latin typeface="Calibri"/>
              </a:rPr>
              <a:t> stage</a:t>
            </a:r>
          </a:p>
          <a:p>
            <a:pPr marL="514350" lvl="1" indent="-171450" defTabSz="685800">
              <a:spcBef>
                <a:spcPts val="375"/>
              </a:spcBef>
            </a:pPr>
            <a:r>
              <a:rPr lang="en-US" sz="1800" dirty="0">
                <a:solidFill>
                  <a:prstClr val="black"/>
                </a:solidFill>
                <a:latin typeface="Calibri"/>
              </a:rPr>
              <a:t>Stop / reduce uterotonics</a:t>
            </a:r>
          </a:p>
          <a:p>
            <a:pPr marL="514350" lvl="1" indent="-171450" defTabSz="685800">
              <a:spcBef>
                <a:spcPts val="375"/>
              </a:spcBef>
            </a:pPr>
            <a:r>
              <a:rPr lang="en-US" sz="1800" dirty="0">
                <a:solidFill>
                  <a:prstClr val="black"/>
                </a:solidFill>
                <a:latin typeface="Calibri"/>
              </a:rPr>
              <a:t>Avoid supine position</a:t>
            </a:r>
          </a:p>
          <a:p>
            <a:pPr marL="514350" lvl="1" indent="-171450" defTabSz="685800">
              <a:spcBef>
                <a:spcPts val="375"/>
              </a:spcBef>
            </a:pPr>
            <a:r>
              <a:rPr lang="en-US" sz="1800" dirty="0">
                <a:solidFill>
                  <a:prstClr val="black"/>
                </a:solidFill>
                <a:latin typeface="Calibri"/>
              </a:rPr>
              <a:t>Start IV fluids</a:t>
            </a:r>
          </a:p>
          <a:p>
            <a:pPr marL="514350" lvl="1" indent="-171450" defTabSz="685800">
              <a:spcBef>
                <a:spcPts val="375"/>
              </a:spcBef>
            </a:pPr>
            <a:r>
              <a:rPr lang="en-US" sz="1800" dirty="0">
                <a:solidFill>
                  <a:prstClr val="black"/>
                </a:solidFill>
                <a:latin typeface="Calibri"/>
              </a:rPr>
              <a:t>Consider tocolytics</a:t>
            </a:r>
          </a:p>
          <a:p>
            <a:pPr marL="514350" lvl="1" indent="-171450" defTabSz="685800">
              <a:spcBef>
                <a:spcPts val="375"/>
              </a:spcBef>
            </a:pPr>
            <a:r>
              <a:rPr lang="en-US" sz="1800" dirty="0">
                <a:solidFill>
                  <a:prstClr val="black"/>
                </a:solidFill>
                <a:latin typeface="Calibri"/>
              </a:rPr>
              <a:t>Expedite delivery if persists</a:t>
            </a:r>
          </a:p>
          <a:p>
            <a:pPr marL="171450" indent="-171450" defTabSz="685800">
              <a:spcBef>
                <a:spcPts val="750"/>
              </a:spcBef>
            </a:pPr>
            <a:endParaRPr lang="en-US" sz="2100" dirty="0">
              <a:solidFill>
                <a:prstClr val="black"/>
              </a:solidFill>
              <a:latin typeface="Calibri"/>
            </a:endParaRPr>
          </a:p>
          <a:p>
            <a:pPr marL="171450" indent="-171450" defTabSz="685800">
              <a:spcBef>
                <a:spcPts val="750"/>
              </a:spcBef>
            </a:pPr>
            <a:r>
              <a:rPr lang="en-US" sz="2100" dirty="0">
                <a:solidFill>
                  <a:prstClr val="black"/>
                </a:solidFill>
                <a:latin typeface="Calibri"/>
              </a:rPr>
              <a:t>Management in 2</a:t>
            </a:r>
            <a:r>
              <a:rPr lang="en-US" sz="2100" baseline="30000" dirty="0">
                <a:solidFill>
                  <a:prstClr val="black"/>
                </a:solidFill>
                <a:latin typeface="Calibri"/>
              </a:rPr>
              <a:t>nd</a:t>
            </a:r>
            <a:r>
              <a:rPr lang="en-US" sz="2100" dirty="0">
                <a:solidFill>
                  <a:prstClr val="black"/>
                </a:solidFill>
                <a:latin typeface="Calibri"/>
              </a:rPr>
              <a:t> stage</a:t>
            </a:r>
          </a:p>
          <a:p>
            <a:pPr marL="514350" lvl="1" indent="-171450" defTabSz="685800">
              <a:spcBef>
                <a:spcPts val="375"/>
              </a:spcBef>
            </a:pPr>
            <a:r>
              <a:rPr lang="en-US" sz="1800" dirty="0">
                <a:solidFill>
                  <a:prstClr val="black"/>
                </a:solidFill>
                <a:latin typeface="Calibri"/>
              </a:rPr>
              <a:t>Stop pushing</a:t>
            </a:r>
          </a:p>
          <a:p>
            <a:pPr marL="514350" lvl="1" indent="-171450" defTabSz="685800">
              <a:spcBef>
                <a:spcPts val="375"/>
              </a:spcBef>
            </a:pPr>
            <a:r>
              <a:rPr lang="en-US" sz="1800" dirty="0">
                <a:solidFill>
                  <a:prstClr val="black"/>
                </a:solidFill>
                <a:latin typeface="Calibri"/>
              </a:rPr>
              <a:t>Expedite delivery if no recovery in 10 mins</a:t>
            </a:r>
          </a:p>
          <a:p>
            <a:pPr marL="171450" indent="-171450" defTabSz="685800">
              <a:spcBef>
                <a:spcPts val="750"/>
              </a:spcBef>
            </a:pPr>
            <a:endParaRPr lang="en-GB" sz="2100" dirty="0">
              <a:solidFill>
                <a:prstClr val="black"/>
              </a:solidFill>
              <a:latin typeface="Calibri"/>
            </a:endParaRPr>
          </a:p>
        </p:txBody>
      </p:sp>
    </p:spTree>
    <p:extLst>
      <p:ext uri="{BB962C8B-B14F-4D97-AF65-F5344CB8AC3E}">
        <p14:creationId xmlns:p14="http://schemas.microsoft.com/office/powerpoint/2010/main" val="246871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CC5E-3675-4CE5-937A-12A360050423}"/>
              </a:ext>
            </a:extLst>
          </p:cNvPr>
          <p:cNvSpPr>
            <a:spLocks noGrp="1"/>
          </p:cNvSpPr>
          <p:nvPr>
            <p:ph type="title"/>
          </p:nvPr>
        </p:nvSpPr>
        <p:spPr/>
        <p:txBody>
          <a:bodyPr>
            <a:normAutofit/>
          </a:bodyPr>
          <a:lstStyle/>
          <a:p>
            <a:r>
              <a:rPr lang="en-GB" sz="2100" i="1" dirty="0">
                <a:solidFill>
                  <a:srgbClr val="0070C0"/>
                </a:solidFill>
              </a:rPr>
              <a:t>Physiology of hypoxia in labour</a:t>
            </a:r>
            <a:br>
              <a:rPr lang="en-GB" sz="2400" dirty="0">
                <a:solidFill>
                  <a:srgbClr val="0070C0"/>
                </a:solidFill>
              </a:rPr>
            </a:br>
            <a:r>
              <a:rPr lang="en-GB" sz="2400" dirty="0">
                <a:solidFill>
                  <a:srgbClr val="0070C0"/>
                </a:solidFill>
              </a:rPr>
              <a:t>Gradually evolving hypoxia (stages 1-4)</a:t>
            </a:r>
          </a:p>
        </p:txBody>
      </p:sp>
      <p:pic>
        <p:nvPicPr>
          <p:cNvPr id="3" name="Picture 2">
            <a:extLst>
              <a:ext uri="{FF2B5EF4-FFF2-40B4-BE49-F238E27FC236}">
                <a16:creationId xmlns:a16="http://schemas.microsoft.com/office/drawing/2014/main" id="{50FCEB30-B483-4CF2-B541-7065F58B052F}"/>
              </a:ext>
            </a:extLst>
          </p:cNvPr>
          <p:cNvPicPr>
            <a:picLocks noChangeAspect="1"/>
          </p:cNvPicPr>
          <p:nvPr/>
        </p:nvPicPr>
        <p:blipFill>
          <a:blip r:embed="rId3"/>
          <a:stretch>
            <a:fillRect/>
          </a:stretch>
        </p:blipFill>
        <p:spPr>
          <a:xfrm>
            <a:off x="522761" y="2565826"/>
            <a:ext cx="6728114" cy="1879836"/>
          </a:xfrm>
          <a:prstGeom prst="rect">
            <a:avLst/>
          </a:prstGeom>
        </p:spPr>
      </p:pic>
      <p:sp>
        <p:nvSpPr>
          <p:cNvPr id="4" name="TextBox 3"/>
          <p:cNvSpPr txBox="1"/>
          <p:nvPr/>
        </p:nvSpPr>
        <p:spPr>
          <a:xfrm>
            <a:off x="522761" y="2161233"/>
            <a:ext cx="3967240" cy="369332"/>
          </a:xfrm>
          <a:prstGeom prst="rect">
            <a:avLst/>
          </a:prstGeom>
          <a:noFill/>
        </p:spPr>
        <p:txBody>
          <a:bodyPr wrap="none" rtlCol="0">
            <a:spAutoFit/>
          </a:bodyPr>
          <a:lstStyle/>
          <a:p>
            <a:r>
              <a:rPr lang="en-US" sz="1800" dirty="0">
                <a:solidFill>
                  <a:prstClr val="black"/>
                </a:solidFill>
                <a:latin typeface="Calibri"/>
              </a:rPr>
              <a:t>Most common form of hypoxia in </a:t>
            </a:r>
            <a:r>
              <a:rPr lang="en-US" sz="1800" dirty="0" err="1">
                <a:solidFill>
                  <a:prstClr val="black"/>
                </a:solidFill>
                <a:latin typeface="Calibri"/>
              </a:rPr>
              <a:t>labour</a:t>
            </a:r>
            <a:endParaRPr lang="en-US" sz="1800" dirty="0">
              <a:solidFill>
                <a:prstClr val="black"/>
              </a:solidFill>
              <a:latin typeface="Calibri"/>
            </a:endParaRPr>
          </a:p>
        </p:txBody>
      </p:sp>
      <p:sp>
        <p:nvSpPr>
          <p:cNvPr id="5" name="TextBox 4"/>
          <p:cNvSpPr txBox="1"/>
          <p:nvPr/>
        </p:nvSpPr>
        <p:spPr>
          <a:xfrm>
            <a:off x="522762" y="4563057"/>
            <a:ext cx="1304059" cy="646331"/>
          </a:xfrm>
          <a:prstGeom prst="rect">
            <a:avLst/>
          </a:prstGeom>
          <a:noFill/>
        </p:spPr>
        <p:txBody>
          <a:bodyPr wrap="square" rtlCol="0">
            <a:spAutoFit/>
          </a:bodyPr>
          <a:lstStyle/>
          <a:p>
            <a:pPr algn="ctr"/>
            <a:r>
              <a:rPr lang="en-US" sz="1200" dirty="0">
                <a:solidFill>
                  <a:prstClr val="black"/>
                </a:solidFill>
                <a:latin typeface="Calibri"/>
              </a:rPr>
              <a:t>Stage 1</a:t>
            </a:r>
          </a:p>
          <a:p>
            <a:pPr algn="ctr"/>
            <a:r>
              <a:rPr lang="en-US" sz="1200" dirty="0">
                <a:solidFill>
                  <a:prstClr val="black"/>
                </a:solidFill>
                <a:latin typeface="Calibri"/>
              </a:rPr>
              <a:t>- hypoxic stress</a:t>
            </a:r>
          </a:p>
          <a:p>
            <a:pPr algn="ctr"/>
            <a:r>
              <a:rPr lang="en-US" sz="1200" dirty="0">
                <a:solidFill>
                  <a:prstClr val="black"/>
                </a:solidFill>
                <a:latin typeface="Calibri"/>
              </a:rPr>
              <a:t> - </a:t>
            </a:r>
            <a:r>
              <a:rPr lang="en-US" sz="1200" dirty="0" err="1">
                <a:solidFill>
                  <a:prstClr val="black"/>
                </a:solidFill>
                <a:latin typeface="Calibri"/>
              </a:rPr>
              <a:t>decels</a:t>
            </a:r>
            <a:endParaRPr lang="en-US" sz="1200" dirty="0">
              <a:solidFill>
                <a:prstClr val="black"/>
              </a:solidFill>
              <a:latin typeface="Calibri"/>
            </a:endParaRPr>
          </a:p>
        </p:txBody>
      </p:sp>
      <p:sp>
        <p:nvSpPr>
          <p:cNvPr id="6" name="TextBox 5"/>
          <p:cNvSpPr txBox="1"/>
          <p:nvPr/>
        </p:nvSpPr>
        <p:spPr>
          <a:xfrm>
            <a:off x="1999772" y="4563057"/>
            <a:ext cx="1498359" cy="646331"/>
          </a:xfrm>
          <a:prstGeom prst="rect">
            <a:avLst/>
          </a:prstGeom>
          <a:noFill/>
        </p:spPr>
        <p:txBody>
          <a:bodyPr wrap="square" rtlCol="0">
            <a:spAutoFit/>
          </a:bodyPr>
          <a:lstStyle/>
          <a:p>
            <a:pPr algn="ctr"/>
            <a:r>
              <a:rPr lang="en-US" sz="1200" dirty="0">
                <a:solidFill>
                  <a:prstClr val="black"/>
                </a:solidFill>
                <a:latin typeface="Calibri"/>
              </a:rPr>
              <a:t>Stage 2</a:t>
            </a:r>
          </a:p>
          <a:p>
            <a:pPr algn="ctr"/>
            <a:r>
              <a:rPr lang="en-US" sz="1200" dirty="0">
                <a:solidFill>
                  <a:prstClr val="black"/>
                </a:solidFill>
                <a:latin typeface="Calibri"/>
              </a:rPr>
              <a:t>- loss of </a:t>
            </a:r>
            <a:r>
              <a:rPr lang="en-US" sz="1200" dirty="0" err="1">
                <a:solidFill>
                  <a:prstClr val="black"/>
                </a:solidFill>
                <a:latin typeface="Calibri"/>
              </a:rPr>
              <a:t>accels</a:t>
            </a:r>
            <a:r>
              <a:rPr lang="en-US" sz="1200" dirty="0">
                <a:solidFill>
                  <a:prstClr val="black"/>
                </a:solidFill>
                <a:latin typeface="Calibri"/>
              </a:rPr>
              <a:t> </a:t>
            </a:r>
          </a:p>
          <a:p>
            <a:pPr algn="ctr"/>
            <a:r>
              <a:rPr lang="en-US" sz="1200" dirty="0">
                <a:solidFill>
                  <a:prstClr val="black"/>
                </a:solidFill>
                <a:latin typeface="Calibri"/>
              </a:rPr>
              <a:t>- lack of cycling</a:t>
            </a:r>
          </a:p>
        </p:txBody>
      </p:sp>
      <p:sp>
        <p:nvSpPr>
          <p:cNvPr id="7" name="TextBox 6"/>
          <p:cNvSpPr txBox="1"/>
          <p:nvPr/>
        </p:nvSpPr>
        <p:spPr>
          <a:xfrm>
            <a:off x="3485101" y="4559425"/>
            <a:ext cx="2073827" cy="830997"/>
          </a:xfrm>
          <a:prstGeom prst="rect">
            <a:avLst/>
          </a:prstGeom>
          <a:noFill/>
        </p:spPr>
        <p:txBody>
          <a:bodyPr wrap="square" rtlCol="0">
            <a:spAutoFit/>
          </a:bodyPr>
          <a:lstStyle/>
          <a:p>
            <a:pPr algn="ctr"/>
            <a:r>
              <a:rPr lang="en-US" sz="1200" dirty="0">
                <a:solidFill>
                  <a:prstClr val="black"/>
                </a:solidFill>
                <a:latin typeface="Calibri"/>
              </a:rPr>
              <a:t>Stage 3</a:t>
            </a:r>
          </a:p>
          <a:p>
            <a:pPr algn="ctr"/>
            <a:r>
              <a:rPr lang="en-US" sz="1200" dirty="0">
                <a:solidFill>
                  <a:prstClr val="black"/>
                </a:solidFill>
                <a:latin typeface="Calibri"/>
              </a:rPr>
              <a:t>- exaggerated response to hypoxia</a:t>
            </a:r>
          </a:p>
          <a:p>
            <a:pPr algn="ctr"/>
            <a:r>
              <a:rPr lang="en-US" sz="1200" dirty="0">
                <a:solidFill>
                  <a:prstClr val="black"/>
                </a:solidFill>
                <a:latin typeface="Calibri"/>
              </a:rPr>
              <a:t>- </a:t>
            </a:r>
            <a:r>
              <a:rPr lang="en-US" sz="1200" dirty="0" err="1">
                <a:solidFill>
                  <a:prstClr val="black"/>
                </a:solidFill>
                <a:latin typeface="Calibri"/>
              </a:rPr>
              <a:t>decels</a:t>
            </a:r>
            <a:r>
              <a:rPr lang="en-US" sz="1200" dirty="0">
                <a:solidFill>
                  <a:prstClr val="black"/>
                </a:solidFill>
                <a:latin typeface="Calibri"/>
              </a:rPr>
              <a:t> wider and deeper</a:t>
            </a:r>
          </a:p>
        </p:txBody>
      </p:sp>
      <p:sp>
        <p:nvSpPr>
          <p:cNvPr id="8" name="TextBox 7"/>
          <p:cNvSpPr txBox="1"/>
          <p:nvPr/>
        </p:nvSpPr>
        <p:spPr>
          <a:xfrm>
            <a:off x="5407660" y="4582508"/>
            <a:ext cx="2079160" cy="830997"/>
          </a:xfrm>
          <a:prstGeom prst="rect">
            <a:avLst/>
          </a:prstGeom>
          <a:noFill/>
        </p:spPr>
        <p:txBody>
          <a:bodyPr wrap="none" rtlCol="0">
            <a:spAutoFit/>
          </a:bodyPr>
          <a:lstStyle/>
          <a:p>
            <a:pPr algn="ctr"/>
            <a:r>
              <a:rPr lang="en-US" sz="1200" dirty="0">
                <a:solidFill>
                  <a:prstClr val="black"/>
                </a:solidFill>
                <a:latin typeface="Calibri"/>
              </a:rPr>
              <a:t>Stage 4</a:t>
            </a:r>
          </a:p>
          <a:p>
            <a:pPr algn="ctr"/>
            <a:r>
              <a:rPr lang="en-US" sz="1200" dirty="0">
                <a:solidFill>
                  <a:prstClr val="black"/>
                </a:solidFill>
                <a:latin typeface="Calibri"/>
              </a:rPr>
              <a:t> - redistribution to vital organs</a:t>
            </a:r>
          </a:p>
          <a:p>
            <a:pPr algn="ctr"/>
            <a:r>
              <a:rPr lang="en-US" sz="1200" dirty="0">
                <a:solidFill>
                  <a:prstClr val="black"/>
                </a:solidFill>
                <a:latin typeface="Calibri"/>
              </a:rPr>
              <a:t>- facilitated by catecholamines</a:t>
            </a:r>
          </a:p>
          <a:p>
            <a:pPr algn="ctr"/>
            <a:r>
              <a:rPr lang="en-US" sz="1200" dirty="0">
                <a:solidFill>
                  <a:prstClr val="black"/>
                </a:solidFill>
                <a:latin typeface="Calibri"/>
              </a:rPr>
              <a:t>- rise in baseline FHR</a:t>
            </a:r>
          </a:p>
        </p:txBody>
      </p:sp>
      <p:sp>
        <p:nvSpPr>
          <p:cNvPr id="9" name="TextBox 8"/>
          <p:cNvSpPr txBox="1"/>
          <p:nvPr/>
        </p:nvSpPr>
        <p:spPr>
          <a:xfrm>
            <a:off x="7568739" y="3340783"/>
            <a:ext cx="1264475" cy="1131079"/>
          </a:xfrm>
          <a:prstGeom prst="rect">
            <a:avLst/>
          </a:prstGeom>
          <a:noFill/>
        </p:spPr>
        <p:txBody>
          <a:bodyPr wrap="square" rtlCol="0">
            <a:spAutoFit/>
          </a:bodyPr>
          <a:lstStyle/>
          <a:p>
            <a:pPr algn="ctr"/>
            <a:r>
              <a:rPr lang="en-US" dirty="0">
                <a:solidFill>
                  <a:prstClr val="black"/>
                </a:solidFill>
                <a:latin typeface="Calibri"/>
              </a:rPr>
              <a:t>Stages 1-4  - represent evidence of stress + fetal compensation</a:t>
            </a:r>
          </a:p>
        </p:txBody>
      </p:sp>
      <p:sp>
        <p:nvSpPr>
          <p:cNvPr id="10" name="TextBox 9">
            <a:extLst>
              <a:ext uri="{FF2B5EF4-FFF2-40B4-BE49-F238E27FC236}">
                <a16:creationId xmlns:a16="http://schemas.microsoft.com/office/drawing/2014/main" id="{9E358516-EFF1-4EC1-B2D0-287A92CA655F}"/>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
        <p:nvSpPr>
          <p:cNvPr id="11" name="Right Brace 10">
            <a:extLst>
              <a:ext uri="{FF2B5EF4-FFF2-40B4-BE49-F238E27FC236}">
                <a16:creationId xmlns:a16="http://schemas.microsoft.com/office/drawing/2014/main" id="{349F4C44-3AB7-4470-8BCA-C24C20248C81}"/>
              </a:ext>
            </a:extLst>
          </p:cNvPr>
          <p:cNvSpPr/>
          <p:nvPr/>
        </p:nvSpPr>
        <p:spPr>
          <a:xfrm>
            <a:off x="7459633" y="2565826"/>
            <a:ext cx="208757" cy="28245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spTree>
    <p:extLst>
      <p:ext uri="{BB962C8B-B14F-4D97-AF65-F5344CB8AC3E}">
        <p14:creationId xmlns:p14="http://schemas.microsoft.com/office/powerpoint/2010/main" val="41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EC3E-AFE7-46E8-AB0D-9CA85458A227}"/>
              </a:ext>
            </a:extLst>
          </p:cNvPr>
          <p:cNvSpPr>
            <a:spLocks noGrp="1"/>
          </p:cNvSpPr>
          <p:nvPr>
            <p:ph type="title"/>
          </p:nvPr>
        </p:nvSpPr>
        <p:spPr>
          <a:xfrm>
            <a:off x="628649" y="1131094"/>
            <a:ext cx="8274282" cy="994172"/>
          </a:xfrm>
        </p:spPr>
        <p:txBody>
          <a:bodyPr>
            <a:noAutofit/>
          </a:bodyPr>
          <a:lstStyle/>
          <a:p>
            <a:r>
              <a:rPr lang="en-GB" sz="2100" i="1" dirty="0">
                <a:solidFill>
                  <a:srgbClr val="0070C0"/>
                </a:solidFill>
              </a:rPr>
              <a:t>Physiology of hypoxia in labour</a:t>
            </a:r>
            <a:br>
              <a:rPr lang="en-GB" sz="2100" dirty="0">
                <a:solidFill>
                  <a:srgbClr val="0070C0"/>
                </a:solidFill>
              </a:rPr>
            </a:br>
            <a:r>
              <a:rPr lang="en-GB" sz="2400" dirty="0">
                <a:solidFill>
                  <a:srgbClr val="0070C0"/>
                </a:solidFill>
              </a:rPr>
              <a:t>Gradually evolving hypoxia – stages 5 &amp; 6 (</a:t>
            </a:r>
            <a:r>
              <a:rPr lang="en-GB" sz="2400" dirty="0" err="1">
                <a:solidFill>
                  <a:srgbClr val="0070C0"/>
                </a:solidFill>
              </a:rPr>
              <a:t>fetal</a:t>
            </a:r>
            <a:r>
              <a:rPr lang="en-GB" sz="2400" dirty="0">
                <a:solidFill>
                  <a:srgbClr val="0070C0"/>
                </a:solidFill>
              </a:rPr>
              <a:t> decompensation)</a:t>
            </a:r>
            <a:endParaRPr lang="en-GB" sz="2100" dirty="0">
              <a:solidFill>
                <a:srgbClr val="0070C0"/>
              </a:solidFill>
            </a:endParaRPr>
          </a:p>
        </p:txBody>
      </p:sp>
      <p:pic>
        <p:nvPicPr>
          <p:cNvPr id="3" name="Picture 2">
            <a:extLst>
              <a:ext uri="{FF2B5EF4-FFF2-40B4-BE49-F238E27FC236}">
                <a16:creationId xmlns:a16="http://schemas.microsoft.com/office/drawing/2014/main" id="{BF73F468-4428-4C2B-9188-D1F4677F6A5B}"/>
              </a:ext>
            </a:extLst>
          </p:cNvPr>
          <p:cNvPicPr>
            <a:picLocks noChangeAspect="1"/>
          </p:cNvPicPr>
          <p:nvPr/>
        </p:nvPicPr>
        <p:blipFill>
          <a:blip r:embed="rId2"/>
          <a:stretch>
            <a:fillRect/>
          </a:stretch>
        </p:blipFill>
        <p:spPr>
          <a:xfrm>
            <a:off x="467482" y="2167782"/>
            <a:ext cx="6019430" cy="1623020"/>
          </a:xfrm>
          <a:prstGeom prst="rect">
            <a:avLst/>
          </a:prstGeom>
        </p:spPr>
      </p:pic>
      <p:pic>
        <p:nvPicPr>
          <p:cNvPr id="4" name="Picture 3">
            <a:extLst>
              <a:ext uri="{FF2B5EF4-FFF2-40B4-BE49-F238E27FC236}">
                <a16:creationId xmlns:a16="http://schemas.microsoft.com/office/drawing/2014/main" id="{172CE14A-6FEE-45F1-8ADB-181F27B1BAE9}"/>
              </a:ext>
            </a:extLst>
          </p:cNvPr>
          <p:cNvPicPr>
            <a:picLocks noChangeAspect="1"/>
          </p:cNvPicPr>
          <p:nvPr/>
        </p:nvPicPr>
        <p:blipFill>
          <a:blip r:embed="rId3"/>
          <a:stretch>
            <a:fillRect/>
          </a:stretch>
        </p:blipFill>
        <p:spPr>
          <a:xfrm>
            <a:off x="4953968" y="2190228"/>
            <a:ext cx="3166887" cy="1567649"/>
          </a:xfrm>
          <a:prstGeom prst="rect">
            <a:avLst/>
          </a:prstGeom>
        </p:spPr>
      </p:pic>
      <p:sp>
        <p:nvSpPr>
          <p:cNvPr id="5" name="TextBox 4"/>
          <p:cNvSpPr txBox="1"/>
          <p:nvPr/>
        </p:nvSpPr>
        <p:spPr>
          <a:xfrm>
            <a:off x="2110261" y="4018011"/>
            <a:ext cx="2447022" cy="923330"/>
          </a:xfrm>
          <a:prstGeom prst="rect">
            <a:avLst/>
          </a:prstGeom>
          <a:noFill/>
        </p:spPr>
        <p:txBody>
          <a:bodyPr wrap="square" rtlCol="0">
            <a:spAutoFit/>
          </a:bodyPr>
          <a:lstStyle/>
          <a:p>
            <a:r>
              <a:rPr lang="en-US" dirty="0">
                <a:solidFill>
                  <a:prstClr val="black"/>
                </a:solidFill>
                <a:latin typeface="Calibri"/>
              </a:rPr>
              <a:t>Stage 5</a:t>
            </a:r>
          </a:p>
          <a:p>
            <a:pPr marL="214313" indent="-214313">
              <a:buFont typeface="Arial" panose="020B0604020202020204" pitchFamily="34" charset="0"/>
              <a:buChar char="•"/>
            </a:pPr>
            <a:r>
              <a:rPr lang="en-US" dirty="0">
                <a:solidFill>
                  <a:prstClr val="black"/>
                </a:solidFill>
                <a:latin typeface="Calibri"/>
              </a:rPr>
              <a:t>further redistribution</a:t>
            </a:r>
          </a:p>
          <a:p>
            <a:pPr marL="214313" indent="-214313">
              <a:buFont typeface="Arial" panose="020B0604020202020204" pitchFamily="34" charset="0"/>
              <a:buChar char="•"/>
            </a:pPr>
            <a:r>
              <a:rPr lang="en-US" dirty="0">
                <a:solidFill>
                  <a:prstClr val="black"/>
                </a:solidFill>
                <a:latin typeface="Calibri"/>
              </a:rPr>
              <a:t>vasoconstriction affects brain</a:t>
            </a:r>
          </a:p>
          <a:p>
            <a:pPr marL="214313" indent="-214313">
              <a:buFont typeface="Arial" panose="020B0604020202020204" pitchFamily="34" charset="0"/>
              <a:buChar char="•"/>
            </a:pPr>
            <a:r>
              <a:rPr lang="en-US" dirty="0">
                <a:solidFill>
                  <a:prstClr val="black"/>
                </a:solidFill>
                <a:latin typeface="Calibri"/>
              </a:rPr>
              <a:t>reduced BLV</a:t>
            </a:r>
          </a:p>
        </p:txBody>
      </p:sp>
      <p:sp>
        <p:nvSpPr>
          <p:cNvPr id="6" name="TextBox 5"/>
          <p:cNvSpPr txBox="1"/>
          <p:nvPr/>
        </p:nvSpPr>
        <p:spPr>
          <a:xfrm>
            <a:off x="4953969" y="4033909"/>
            <a:ext cx="2948170" cy="923330"/>
          </a:xfrm>
          <a:prstGeom prst="rect">
            <a:avLst/>
          </a:prstGeom>
          <a:noFill/>
        </p:spPr>
        <p:txBody>
          <a:bodyPr wrap="square" rtlCol="0">
            <a:spAutoFit/>
          </a:bodyPr>
          <a:lstStyle/>
          <a:p>
            <a:r>
              <a:rPr lang="en-US" dirty="0">
                <a:solidFill>
                  <a:prstClr val="black"/>
                </a:solidFill>
                <a:latin typeface="Calibri"/>
              </a:rPr>
              <a:t>Stage 6</a:t>
            </a:r>
          </a:p>
          <a:p>
            <a:pPr marL="214313" indent="-214313">
              <a:buFont typeface="Arial" panose="020B0604020202020204" pitchFamily="34" charset="0"/>
              <a:buChar char="•"/>
            </a:pPr>
            <a:r>
              <a:rPr lang="en-US" dirty="0">
                <a:solidFill>
                  <a:prstClr val="black"/>
                </a:solidFill>
                <a:latin typeface="Calibri"/>
              </a:rPr>
              <a:t>terminal heart failure </a:t>
            </a:r>
          </a:p>
          <a:p>
            <a:pPr marL="214313" indent="-214313">
              <a:buFont typeface="Arial" panose="020B0604020202020204" pitchFamily="34" charset="0"/>
              <a:buChar char="•"/>
            </a:pPr>
            <a:r>
              <a:rPr lang="en-US" dirty="0">
                <a:solidFill>
                  <a:prstClr val="black"/>
                </a:solidFill>
                <a:latin typeface="Calibri"/>
              </a:rPr>
              <a:t>unstable / progressive decline in BLR</a:t>
            </a:r>
          </a:p>
          <a:p>
            <a:pPr marL="214313" indent="-214313">
              <a:buFont typeface="Arial" panose="020B0604020202020204" pitchFamily="34" charset="0"/>
              <a:buChar char="•"/>
            </a:pPr>
            <a:r>
              <a:rPr lang="en-US" dirty="0">
                <a:solidFill>
                  <a:prstClr val="black"/>
                </a:solidFill>
                <a:latin typeface="Calibri"/>
              </a:rPr>
              <a:t>‘step ladder pattern to death’</a:t>
            </a:r>
          </a:p>
        </p:txBody>
      </p:sp>
      <p:sp>
        <p:nvSpPr>
          <p:cNvPr id="7" name="TextBox 6"/>
          <p:cNvSpPr txBox="1"/>
          <p:nvPr/>
        </p:nvSpPr>
        <p:spPr>
          <a:xfrm>
            <a:off x="446701" y="4018012"/>
            <a:ext cx="1345047" cy="715581"/>
          </a:xfrm>
          <a:prstGeom prst="rect">
            <a:avLst/>
          </a:prstGeom>
          <a:noFill/>
        </p:spPr>
        <p:txBody>
          <a:bodyPr wrap="square" rtlCol="0">
            <a:spAutoFit/>
          </a:bodyPr>
          <a:lstStyle/>
          <a:p>
            <a:r>
              <a:rPr lang="en-US" dirty="0">
                <a:solidFill>
                  <a:prstClr val="black"/>
                </a:solidFill>
                <a:latin typeface="Calibri"/>
              </a:rPr>
              <a:t>Stages 4 (&amp;5)</a:t>
            </a:r>
          </a:p>
          <a:p>
            <a:pPr marL="214313" indent="-214313">
              <a:buFont typeface="Arial" panose="020B0604020202020204" pitchFamily="34" charset="0"/>
              <a:buChar char="•"/>
            </a:pPr>
            <a:r>
              <a:rPr lang="en-US" dirty="0">
                <a:solidFill>
                  <a:prstClr val="black"/>
                </a:solidFill>
                <a:latin typeface="Calibri"/>
              </a:rPr>
              <a:t>may be reversible</a:t>
            </a:r>
          </a:p>
        </p:txBody>
      </p:sp>
      <p:sp>
        <p:nvSpPr>
          <p:cNvPr id="8" name="TextBox 7"/>
          <p:cNvSpPr txBox="1"/>
          <p:nvPr/>
        </p:nvSpPr>
        <p:spPr>
          <a:xfrm>
            <a:off x="575192" y="5109200"/>
            <a:ext cx="5875776" cy="300082"/>
          </a:xfrm>
          <a:prstGeom prst="rect">
            <a:avLst/>
          </a:prstGeom>
          <a:noFill/>
        </p:spPr>
        <p:txBody>
          <a:bodyPr wrap="none" rtlCol="0">
            <a:spAutoFit/>
          </a:bodyPr>
          <a:lstStyle/>
          <a:p>
            <a:r>
              <a:rPr lang="en-US" dirty="0">
                <a:solidFill>
                  <a:prstClr val="black"/>
                </a:solidFill>
                <a:latin typeface="Calibri"/>
              </a:rPr>
              <a:t>Management </a:t>
            </a:r>
            <a:r>
              <a:rPr lang="mr-IN" dirty="0">
                <a:solidFill>
                  <a:prstClr val="black"/>
                </a:solidFill>
                <a:latin typeface="Calibri"/>
                <a:cs typeface="Mangal" panose="02040503050203030202" pitchFamily="18" charset="0"/>
              </a:rPr>
              <a:t>–</a:t>
            </a:r>
            <a:r>
              <a:rPr lang="en-US" dirty="0">
                <a:solidFill>
                  <a:prstClr val="black"/>
                </a:solidFill>
                <a:latin typeface="Calibri"/>
              </a:rPr>
              <a:t> improve fetal conditions with first signs of redistribution (stage 4)</a:t>
            </a:r>
          </a:p>
        </p:txBody>
      </p:sp>
      <p:sp>
        <p:nvSpPr>
          <p:cNvPr id="9" name="TextBox 8">
            <a:extLst>
              <a:ext uri="{FF2B5EF4-FFF2-40B4-BE49-F238E27FC236}">
                <a16:creationId xmlns:a16="http://schemas.microsoft.com/office/drawing/2014/main" id="{09024DA5-E632-4D83-9697-36E8F57640ED}"/>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Tree>
    <p:extLst>
      <p:ext uri="{BB962C8B-B14F-4D97-AF65-F5344CB8AC3E}">
        <p14:creationId xmlns:p14="http://schemas.microsoft.com/office/powerpoint/2010/main" val="363552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79CF-C193-49EB-9AC8-83489AE3BD6F}"/>
              </a:ext>
            </a:extLst>
          </p:cNvPr>
          <p:cNvSpPr>
            <a:spLocks noGrp="1"/>
          </p:cNvSpPr>
          <p:nvPr>
            <p:ph type="title"/>
          </p:nvPr>
        </p:nvSpPr>
        <p:spPr/>
        <p:txBody>
          <a:bodyPr>
            <a:normAutofit/>
          </a:bodyPr>
          <a:lstStyle/>
          <a:p>
            <a:r>
              <a:rPr lang="en-GB" sz="2100" i="1" dirty="0">
                <a:solidFill>
                  <a:srgbClr val="0070C0"/>
                </a:solidFill>
              </a:rPr>
              <a:t>Physiology of hypoxia in labour</a:t>
            </a:r>
            <a:br>
              <a:rPr lang="en-GB" sz="2100" i="1" dirty="0">
                <a:solidFill>
                  <a:srgbClr val="0070C0"/>
                </a:solidFill>
              </a:rPr>
            </a:br>
            <a:r>
              <a:rPr lang="en-GB" sz="2400" dirty="0">
                <a:solidFill>
                  <a:srgbClr val="0070C0"/>
                </a:solidFill>
              </a:rPr>
              <a:t>Chronic hypoxia</a:t>
            </a:r>
          </a:p>
        </p:txBody>
      </p:sp>
      <p:pic>
        <p:nvPicPr>
          <p:cNvPr id="3" name="Picture 2">
            <a:extLst>
              <a:ext uri="{FF2B5EF4-FFF2-40B4-BE49-F238E27FC236}">
                <a16:creationId xmlns:a16="http://schemas.microsoft.com/office/drawing/2014/main" id="{6070C714-2E16-487B-B2D6-153333DC12AD}"/>
              </a:ext>
            </a:extLst>
          </p:cNvPr>
          <p:cNvPicPr>
            <a:picLocks noChangeAspect="1"/>
          </p:cNvPicPr>
          <p:nvPr/>
        </p:nvPicPr>
        <p:blipFill>
          <a:blip r:embed="rId2"/>
          <a:stretch>
            <a:fillRect/>
          </a:stretch>
        </p:blipFill>
        <p:spPr>
          <a:xfrm>
            <a:off x="4181170" y="2658118"/>
            <a:ext cx="4572000" cy="1541765"/>
          </a:xfrm>
          <a:prstGeom prst="rect">
            <a:avLst/>
          </a:prstGeom>
        </p:spPr>
      </p:pic>
      <p:sp>
        <p:nvSpPr>
          <p:cNvPr id="5" name="TextBox 4">
            <a:extLst>
              <a:ext uri="{FF2B5EF4-FFF2-40B4-BE49-F238E27FC236}">
                <a16:creationId xmlns:a16="http://schemas.microsoft.com/office/drawing/2014/main" id="{6A8FEF59-290F-421D-9B15-C890F84AD26F}"/>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
        <p:nvSpPr>
          <p:cNvPr id="6" name="Content Placeholder 2">
            <a:extLst>
              <a:ext uri="{FF2B5EF4-FFF2-40B4-BE49-F238E27FC236}">
                <a16:creationId xmlns:a16="http://schemas.microsoft.com/office/drawing/2014/main" id="{4041A8B6-BF58-4038-A439-D2C786073245}"/>
              </a:ext>
            </a:extLst>
          </p:cNvPr>
          <p:cNvSpPr txBox="1">
            <a:spLocks/>
          </p:cNvSpPr>
          <p:nvPr/>
        </p:nvSpPr>
        <p:spPr>
          <a:xfrm>
            <a:off x="628651" y="2226469"/>
            <a:ext cx="3348989"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a:rPr>
              <a:t>Antenatal type of hypoxia</a:t>
            </a:r>
          </a:p>
          <a:p>
            <a:pPr marL="514350" lvl="1" indent="-171450" defTabSz="685800">
              <a:spcBef>
                <a:spcPts val="375"/>
              </a:spcBef>
            </a:pPr>
            <a:r>
              <a:rPr lang="en-US" sz="1800" dirty="0">
                <a:solidFill>
                  <a:prstClr val="black"/>
                </a:solidFill>
                <a:latin typeface="Calibri"/>
              </a:rPr>
              <a:t>Presents as BLR at upper end of normal, with reduced BLV + often shallow </a:t>
            </a:r>
            <a:r>
              <a:rPr lang="en-US" sz="1800" dirty="0" err="1">
                <a:solidFill>
                  <a:prstClr val="black"/>
                </a:solidFill>
                <a:latin typeface="Calibri"/>
              </a:rPr>
              <a:t>decels</a:t>
            </a:r>
            <a:endParaRPr lang="en-US" sz="1800" dirty="0">
              <a:solidFill>
                <a:prstClr val="black"/>
              </a:solidFill>
              <a:latin typeface="Calibri"/>
            </a:endParaRPr>
          </a:p>
          <a:p>
            <a:pPr marL="514350" lvl="1" indent="-171450" defTabSz="685800">
              <a:spcBef>
                <a:spcPts val="375"/>
              </a:spcBef>
            </a:pPr>
            <a:r>
              <a:rPr lang="en-US" sz="1800" dirty="0">
                <a:solidFill>
                  <a:prstClr val="black"/>
                </a:solidFill>
                <a:latin typeface="Calibri"/>
              </a:rPr>
              <a:t>Indicates a fetus with reduced reserve</a:t>
            </a:r>
          </a:p>
          <a:p>
            <a:pPr marL="514350" lvl="1" indent="-171450" defTabSz="685800">
              <a:spcBef>
                <a:spcPts val="375"/>
              </a:spcBef>
            </a:pPr>
            <a:r>
              <a:rPr lang="en-US" sz="1800" dirty="0">
                <a:solidFill>
                  <a:prstClr val="black"/>
                </a:solidFill>
                <a:latin typeface="Calibri"/>
              </a:rPr>
              <a:t>Low threshold for surgical intervention</a:t>
            </a:r>
          </a:p>
        </p:txBody>
      </p:sp>
    </p:spTree>
    <p:extLst>
      <p:ext uri="{BB962C8B-B14F-4D97-AF65-F5344CB8AC3E}">
        <p14:creationId xmlns:p14="http://schemas.microsoft.com/office/powerpoint/2010/main" val="192034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E59A-36BD-48BC-8E30-8A4493AF8CFA}"/>
              </a:ext>
            </a:extLst>
          </p:cNvPr>
          <p:cNvSpPr>
            <a:spLocks noGrp="1"/>
          </p:cNvSpPr>
          <p:nvPr>
            <p:ph type="title"/>
          </p:nvPr>
        </p:nvSpPr>
        <p:spPr/>
        <p:txBody>
          <a:bodyPr>
            <a:normAutofit/>
          </a:bodyPr>
          <a:lstStyle/>
          <a:p>
            <a:r>
              <a:rPr lang="en-GB" sz="2100" i="1" dirty="0">
                <a:solidFill>
                  <a:srgbClr val="0070C0"/>
                </a:solidFill>
              </a:rPr>
              <a:t>Physiological interpretation of CTGs</a:t>
            </a:r>
            <a:br>
              <a:rPr lang="en-GB" sz="2400" dirty="0">
                <a:solidFill>
                  <a:srgbClr val="0070C0"/>
                </a:solidFill>
              </a:rPr>
            </a:br>
            <a:r>
              <a:rPr lang="en-GB" sz="2400" dirty="0">
                <a:solidFill>
                  <a:srgbClr val="0070C0"/>
                </a:solidFill>
              </a:rPr>
              <a:t>Management of suspected </a:t>
            </a:r>
            <a:r>
              <a:rPr lang="en-GB" sz="2400" dirty="0" err="1">
                <a:solidFill>
                  <a:srgbClr val="0070C0"/>
                </a:solidFill>
              </a:rPr>
              <a:t>fetal</a:t>
            </a:r>
            <a:r>
              <a:rPr lang="en-GB" sz="2400" dirty="0">
                <a:solidFill>
                  <a:srgbClr val="0070C0"/>
                </a:solidFill>
              </a:rPr>
              <a:t> hypoxia</a:t>
            </a:r>
          </a:p>
        </p:txBody>
      </p:sp>
      <p:graphicFrame>
        <p:nvGraphicFramePr>
          <p:cNvPr id="4" name="Table 4">
            <a:extLst>
              <a:ext uri="{FF2B5EF4-FFF2-40B4-BE49-F238E27FC236}">
                <a16:creationId xmlns:a16="http://schemas.microsoft.com/office/drawing/2014/main" id="{2FA5D07E-0B52-42F7-B32C-C6973300B03B}"/>
              </a:ext>
            </a:extLst>
          </p:cNvPr>
          <p:cNvGraphicFramePr>
            <a:graphicFrameLocks noGrp="1"/>
          </p:cNvGraphicFramePr>
          <p:nvPr>
            <p:ph idx="1"/>
          </p:nvPr>
        </p:nvGraphicFramePr>
        <p:xfrm>
          <a:off x="628650" y="2226469"/>
          <a:ext cx="7830000" cy="3254936"/>
        </p:xfrm>
        <a:graphic>
          <a:graphicData uri="http://schemas.openxmlformats.org/drawingml/2006/table">
            <a:tbl>
              <a:tblPr firstRow="1" bandRow="1">
                <a:tableStyleId>{5C22544A-7EE6-4342-B048-85BDC9FD1C3A}</a:tableStyleId>
              </a:tblPr>
              <a:tblGrid>
                <a:gridCol w="1350000">
                  <a:extLst>
                    <a:ext uri="{9D8B030D-6E8A-4147-A177-3AD203B41FA5}">
                      <a16:colId xmlns:a16="http://schemas.microsoft.com/office/drawing/2014/main" val="1996703860"/>
                    </a:ext>
                  </a:extLst>
                </a:gridCol>
                <a:gridCol w="2700000">
                  <a:extLst>
                    <a:ext uri="{9D8B030D-6E8A-4147-A177-3AD203B41FA5}">
                      <a16:colId xmlns:a16="http://schemas.microsoft.com/office/drawing/2014/main" val="2772028397"/>
                    </a:ext>
                  </a:extLst>
                </a:gridCol>
                <a:gridCol w="3780000">
                  <a:extLst>
                    <a:ext uri="{9D8B030D-6E8A-4147-A177-3AD203B41FA5}">
                      <a16:colId xmlns:a16="http://schemas.microsoft.com/office/drawing/2014/main" val="2283537814"/>
                    </a:ext>
                  </a:extLst>
                </a:gridCol>
              </a:tblGrid>
              <a:tr h="341021">
                <a:tc>
                  <a:txBody>
                    <a:bodyPr/>
                    <a:lstStyle/>
                    <a:p>
                      <a:r>
                        <a:rPr lang="en-GB" sz="1000" dirty="0"/>
                        <a:t>Hypoxia</a:t>
                      </a:r>
                    </a:p>
                  </a:txBody>
                  <a:tcPr marL="68580" marR="68580" marT="34290" marB="34290"/>
                </a:tc>
                <a:tc>
                  <a:txBody>
                    <a:bodyPr/>
                    <a:lstStyle/>
                    <a:p>
                      <a:r>
                        <a:rPr lang="en-GB" sz="1000" dirty="0"/>
                        <a:t>Features</a:t>
                      </a:r>
                    </a:p>
                  </a:txBody>
                  <a:tcPr marL="68580" marR="68580" marT="34290" marB="34290"/>
                </a:tc>
                <a:tc>
                  <a:txBody>
                    <a:bodyPr/>
                    <a:lstStyle/>
                    <a:p>
                      <a:r>
                        <a:rPr lang="en-GB" sz="1000" dirty="0"/>
                        <a:t>Management</a:t>
                      </a:r>
                    </a:p>
                  </a:txBody>
                  <a:tcPr marL="68580" marR="68580" marT="34290" marB="34290"/>
                </a:tc>
                <a:extLst>
                  <a:ext uri="{0D108BD9-81ED-4DB2-BD59-A6C34878D82A}">
                    <a16:rowId xmlns:a16="http://schemas.microsoft.com/office/drawing/2014/main" val="4182549595"/>
                  </a:ext>
                </a:extLst>
              </a:tr>
              <a:tr h="377190">
                <a:tc>
                  <a:txBody>
                    <a:bodyPr/>
                    <a:lstStyle/>
                    <a:p>
                      <a:r>
                        <a:rPr lang="en-GB" sz="1000" dirty="0"/>
                        <a:t>Gradually Evolving hypoxia</a:t>
                      </a:r>
                    </a:p>
                  </a:txBody>
                  <a:tcPr marL="68580" marR="68580" marT="34290" marB="34290">
                    <a:solidFill>
                      <a:srgbClr val="FFC000"/>
                    </a:solidFill>
                  </a:tcPr>
                </a:tc>
                <a:tc>
                  <a:txBody>
                    <a:bodyPr/>
                    <a:lstStyle/>
                    <a:p>
                      <a:pPr algn="ctr"/>
                      <a:r>
                        <a:rPr lang="en-GB" sz="1000" b="1" dirty="0"/>
                        <a:t>Compensated</a:t>
                      </a:r>
                    </a:p>
                  </a:txBody>
                  <a:tcPr marL="68580" marR="68580" marT="34290" marB="34290">
                    <a:solidFill>
                      <a:srgbClr val="FFC000"/>
                    </a:solidFill>
                  </a:tcPr>
                </a:tc>
                <a:tc rowSpan="2">
                  <a:txBody>
                    <a:bodyPr/>
                    <a:lstStyle/>
                    <a:p>
                      <a:pPr marL="285750" indent="-285750">
                        <a:buFont typeface="Arial" panose="020B0604020202020204" pitchFamily="34" charset="0"/>
                        <a:buChar char="•"/>
                      </a:pPr>
                      <a:r>
                        <a:rPr lang="en-US" sz="1000" dirty="0"/>
                        <a:t>Likely to respond to conservative interventions (see below)</a:t>
                      </a:r>
                    </a:p>
                    <a:p>
                      <a:pPr marL="285750" indent="-285750">
                        <a:buFont typeface="Arial" panose="020B0604020202020204" pitchFamily="34" charset="0"/>
                        <a:buChar char="•"/>
                      </a:pPr>
                      <a:r>
                        <a:rPr lang="en-US" sz="1000" dirty="0"/>
                        <a:t>Regular review every 30-60 minutes to assess for signs of further hypoxic change, and that the intervention resulted in an improvement.</a:t>
                      </a:r>
                    </a:p>
                    <a:p>
                      <a:pPr marL="285750" indent="-285750">
                        <a:buFont typeface="Arial" panose="020B0604020202020204" pitchFamily="34" charset="0"/>
                        <a:buChar char="•"/>
                      </a:pPr>
                      <a:r>
                        <a:rPr lang="en-US" sz="1000" dirty="0"/>
                        <a:t>Other causes such as reduced placental reserve MUST be considered and addressed accordingly</a:t>
                      </a:r>
                      <a:endParaRPr lang="en-GB" sz="1000" dirty="0"/>
                    </a:p>
                  </a:txBody>
                  <a:tcPr marL="68580" marR="68580" marT="34290" marB="34290">
                    <a:solidFill>
                      <a:srgbClr val="FFC000"/>
                    </a:solidFill>
                  </a:tcPr>
                </a:tc>
                <a:extLst>
                  <a:ext uri="{0D108BD9-81ED-4DB2-BD59-A6C34878D82A}">
                    <a16:rowId xmlns:a16="http://schemas.microsoft.com/office/drawing/2014/main" val="1252492402"/>
                  </a:ext>
                </a:extLst>
              </a:tr>
              <a:tr h="1201294">
                <a:tc>
                  <a:txBody>
                    <a:bodyPr/>
                    <a:lstStyle/>
                    <a:p>
                      <a:endParaRPr lang="en-GB" sz="1000" dirty="0"/>
                    </a:p>
                  </a:txBody>
                  <a:tcPr marL="68580" marR="68580" marT="34290" marB="34290">
                    <a:solidFill>
                      <a:srgbClr val="FFC000"/>
                    </a:solidFill>
                  </a:tcPr>
                </a:tc>
                <a:tc>
                  <a:txBody>
                    <a:bodyPr/>
                    <a:lstStyle/>
                    <a:p>
                      <a:r>
                        <a:rPr lang="en-US" sz="1000" dirty="0"/>
                        <a:t>Rise in the baseline (with normal variability and stable baseline) preceded by decelerations and loss</a:t>
                      </a:r>
                    </a:p>
                    <a:p>
                      <a:r>
                        <a:rPr lang="en-US" sz="1000" dirty="0"/>
                        <a:t>of accelerations</a:t>
                      </a:r>
                      <a:endParaRPr lang="en-GB" sz="1000" dirty="0"/>
                    </a:p>
                  </a:txBody>
                  <a:tcPr marL="68580" marR="68580" marT="34290" marB="34290">
                    <a:solidFill>
                      <a:srgbClr val="FFC000"/>
                    </a:solidFill>
                  </a:tcPr>
                </a:tc>
                <a:tc vMerge="1">
                  <a:txBody>
                    <a:bodyPr/>
                    <a:lstStyle/>
                    <a:p>
                      <a:endParaRPr lang="en-GB" dirty="0"/>
                    </a:p>
                  </a:txBody>
                  <a:tcPr>
                    <a:solidFill>
                      <a:srgbClr val="FFC000"/>
                    </a:solidFill>
                  </a:tcPr>
                </a:tc>
                <a:extLst>
                  <a:ext uri="{0D108BD9-81ED-4DB2-BD59-A6C34878D82A}">
                    <a16:rowId xmlns:a16="http://schemas.microsoft.com/office/drawing/2014/main" val="3294850582"/>
                  </a:ext>
                </a:extLst>
              </a:tr>
              <a:tr h="341021">
                <a:tc>
                  <a:txBody>
                    <a:bodyPr/>
                    <a:lstStyle/>
                    <a:p>
                      <a:endParaRPr lang="en-GB" sz="1000" dirty="0"/>
                    </a:p>
                  </a:txBody>
                  <a:tcPr marL="68580" marR="68580" marT="34290" marB="34290">
                    <a:solidFill>
                      <a:srgbClr val="FFC000"/>
                    </a:solidFill>
                  </a:tcPr>
                </a:tc>
                <a:tc>
                  <a:txBody>
                    <a:bodyPr/>
                    <a:lstStyle/>
                    <a:p>
                      <a:pPr algn="ctr"/>
                      <a:r>
                        <a:rPr lang="en-GB" sz="1000" b="1" dirty="0"/>
                        <a:t>Decompensated</a:t>
                      </a:r>
                    </a:p>
                  </a:txBody>
                  <a:tcPr marL="68580" marR="68580" marT="34290" marB="34290">
                    <a:solidFill>
                      <a:srgbClr val="FFC000"/>
                    </a:solidFill>
                  </a:tcPr>
                </a:tc>
                <a:tc rowSpan="2">
                  <a:txBody>
                    <a:bodyPr/>
                    <a:lstStyle/>
                    <a:p>
                      <a:pPr marL="285750" indent="-285750">
                        <a:buFont typeface="Arial" panose="020B0604020202020204" pitchFamily="34" charset="0"/>
                        <a:buChar char="•"/>
                      </a:pPr>
                      <a:r>
                        <a:rPr lang="en-US" sz="1000" dirty="0"/>
                        <a:t>Needs urgent intervention to reverse the hypoxic insult (remove PG pessary, stop oxytocin, tocolysis)</a:t>
                      </a:r>
                    </a:p>
                    <a:p>
                      <a:pPr marL="285750" indent="-285750">
                        <a:buFont typeface="Arial" panose="020B0604020202020204" pitchFamily="34" charset="0"/>
                        <a:buChar char="•"/>
                      </a:pPr>
                      <a:r>
                        <a:rPr lang="en-US" sz="1000" dirty="0"/>
                        <a:t>Expedite delivery if no improvement seen</a:t>
                      </a:r>
                      <a:endParaRPr lang="en-GB" sz="1000" dirty="0"/>
                    </a:p>
                  </a:txBody>
                  <a:tcPr marL="68580" marR="68580" marT="34290" marB="34290">
                    <a:solidFill>
                      <a:srgbClr val="FFC000"/>
                    </a:solidFill>
                  </a:tcPr>
                </a:tc>
                <a:extLst>
                  <a:ext uri="{0D108BD9-81ED-4DB2-BD59-A6C34878D82A}">
                    <a16:rowId xmlns:a16="http://schemas.microsoft.com/office/drawing/2014/main" val="3132900569"/>
                  </a:ext>
                </a:extLst>
              </a:tr>
              <a:tr h="531495">
                <a:tc>
                  <a:txBody>
                    <a:bodyPr/>
                    <a:lstStyle/>
                    <a:p>
                      <a:endParaRPr lang="en-GB" sz="1000" dirty="0"/>
                    </a:p>
                  </a:txBody>
                  <a:tcPr marL="68580" marR="68580" marT="34290" marB="34290">
                    <a:solidFill>
                      <a:srgbClr val="FFC000"/>
                    </a:solidFill>
                  </a:tcPr>
                </a:tc>
                <a:tc>
                  <a:txBody>
                    <a:bodyPr/>
                    <a:lstStyle/>
                    <a:p>
                      <a:pPr marL="285750" indent="-285750">
                        <a:buFont typeface="Arial" panose="020B0604020202020204" pitchFamily="34" charset="0"/>
                        <a:buChar char="•"/>
                      </a:pPr>
                      <a:r>
                        <a:rPr lang="en-US" sz="1000" dirty="0"/>
                        <a:t>Reduced or increased variability</a:t>
                      </a:r>
                    </a:p>
                    <a:p>
                      <a:pPr marL="285750" indent="-285750">
                        <a:buFont typeface="Arial" panose="020B0604020202020204" pitchFamily="34" charset="0"/>
                        <a:buChar char="•"/>
                      </a:pPr>
                      <a:r>
                        <a:rPr lang="en-US" sz="1000" dirty="0"/>
                        <a:t>Unstable/ progressive decline in the baseline (step ladder pattern to death)</a:t>
                      </a:r>
                      <a:endParaRPr lang="en-GB" sz="1000" dirty="0"/>
                    </a:p>
                  </a:txBody>
                  <a:tcPr marL="68580" marR="68580" marT="34290" marB="34290">
                    <a:solidFill>
                      <a:srgbClr val="FFC000"/>
                    </a:solidFill>
                  </a:tcPr>
                </a:tc>
                <a:tc vMerge="1">
                  <a:txBody>
                    <a:bodyPr/>
                    <a:lstStyle/>
                    <a:p>
                      <a:endParaRPr lang="en-GB" dirty="0"/>
                    </a:p>
                  </a:txBody>
                  <a:tcPr>
                    <a:solidFill>
                      <a:srgbClr val="FFC000"/>
                    </a:solidFill>
                  </a:tcPr>
                </a:tc>
                <a:extLst>
                  <a:ext uri="{0D108BD9-81ED-4DB2-BD59-A6C34878D82A}">
                    <a16:rowId xmlns:a16="http://schemas.microsoft.com/office/drawing/2014/main" val="328549557"/>
                  </a:ext>
                </a:extLst>
              </a:tr>
            </a:tbl>
          </a:graphicData>
        </a:graphic>
      </p:graphicFrame>
      <p:sp>
        <p:nvSpPr>
          <p:cNvPr id="5" name="TextBox 4">
            <a:extLst>
              <a:ext uri="{FF2B5EF4-FFF2-40B4-BE49-F238E27FC236}">
                <a16:creationId xmlns:a16="http://schemas.microsoft.com/office/drawing/2014/main" id="{F3595683-B2E4-4235-944C-A3A3864952B9}"/>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Tree>
    <p:extLst>
      <p:ext uri="{BB962C8B-B14F-4D97-AF65-F5344CB8AC3E}">
        <p14:creationId xmlns:p14="http://schemas.microsoft.com/office/powerpoint/2010/main" val="127352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26E3-1F40-4961-9D1F-C81B1D42B979}"/>
              </a:ext>
            </a:extLst>
          </p:cNvPr>
          <p:cNvSpPr>
            <a:spLocks noGrp="1"/>
          </p:cNvSpPr>
          <p:nvPr>
            <p:ph type="title"/>
          </p:nvPr>
        </p:nvSpPr>
        <p:spPr/>
        <p:txBody>
          <a:bodyPr>
            <a:normAutofit/>
          </a:bodyPr>
          <a:lstStyle/>
          <a:p>
            <a:r>
              <a:rPr lang="en-GB" sz="2100" i="1" dirty="0">
                <a:solidFill>
                  <a:srgbClr val="0070C0"/>
                </a:solidFill>
              </a:rPr>
              <a:t>Physiological interpretation of CTGs</a:t>
            </a:r>
            <a:br>
              <a:rPr lang="en-GB" sz="2400" dirty="0">
                <a:solidFill>
                  <a:srgbClr val="0070C0"/>
                </a:solidFill>
              </a:rPr>
            </a:br>
            <a:r>
              <a:rPr lang="en-GB" sz="2400" dirty="0">
                <a:solidFill>
                  <a:srgbClr val="0070C0"/>
                </a:solidFill>
              </a:rPr>
              <a:t>Management of suspected </a:t>
            </a:r>
            <a:r>
              <a:rPr lang="en-GB" sz="2400" dirty="0" err="1">
                <a:solidFill>
                  <a:srgbClr val="0070C0"/>
                </a:solidFill>
              </a:rPr>
              <a:t>fetal</a:t>
            </a:r>
            <a:r>
              <a:rPr lang="en-GB" sz="2400" dirty="0">
                <a:solidFill>
                  <a:srgbClr val="0070C0"/>
                </a:solidFill>
              </a:rPr>
              <a:t> hypoxia</a:t>
            </a:r>
          </a:p>
        </p:txBody>
      </p:sp>
      <p:graphicFrame>
        <p:nvGraphicFramePr>
          <p:cNvPr id="4" name="Table 4">
            <a:extLst>
              <a:ext uri="{FF2B5EF4-FFF2-40B4-BE49-F238E27FC236}">
                <a16:creationId xmlns:a16="http://schemas.microsoft.com/office/drawing/2014/main" id="{0BDE66FB-79BB-4CE1-BE90-9874B7B05EEE}"/>
              </a:ext>
            </a:extLst>
          </p:cNvPr>
          <p:cNvGraphicFramePr>
            <a:graphicFrameLocks noGrp="1"/>
          </p:cNvGraphicFramePr>
          <p:nvPr>
            <p:ph idx="1"/>
          </p:nvPr>
        </p:nvGraphicFramePr>
        <p:xfrm>
          <a:off x="628650" y="2225066"/>
          <a:ext cx="7884000" cy="2823210"/>
        </p:xfrm>
        <a:graphic>
          <a:graphicData uri="http://schemas.openxmlformats.org/drawingml/2006/table">
            <a:tbl>
              <a:tblPr firstRow="1" bandRow="1">
                <a:tableStyleId>{5C22544A-7EE6-4342-B048-85BDC9FD1C3A}</a:tableStyleId>
              </a:tblPr>
              <a:tblGrid>
                <a:gridCol w="1404000">
                  <a:extLst>
                    <a:ext uri="{9D8B030D-6E8A-4147-A177-3AD203B41FA5}">
                      <a16:colId xmlns:a16="http://schemas.microsoft.com/office/drawing/2014/main" val="3943853911"/>
                    </a:ext>
                  </a:extLst>
                </a:gridCol>
                <a:gridCol w="2700000">
                  <a:extLst>
                    <a:ext uri="{9D8B030D-6E8A-4147-A177-3AD203B41FA5}">
                      <a16:colId xmlns:a16="http://schemas.microsoft.com/office/drawing/2014/main" val="2554616221"/>
                    </a:ext>
                  </a:extLst>
                </a:gridCol>
                <a:gridCol w="3780000">
                  <a:extLst>
                    <a:ext uri="{9D8B030D-6E8A-4147-A177-3AD203B41FA5}">
                      <a16:colId xmlns:a16="http://schemas.microsoft.com/office/drawing/2014/main" val="3731057184"/>
                    </a:ext>
                  </a:extLst>
                </a:gridCol>
              </a:tblGrid>
              <a:tr h="278130">
                <a:tc>
                  <a:txBody>
                    <a:bodyPr/>
                    <a:lstStyle/>
                    <a:p>
                      <a:r>
                        <a:rPr lang="en-GB" sz="1000" dirty="0"/>
                        <a:t>Hypoxia</a:t>
                      </a:r>
                    </a:p>
                  </a:txBody>
                  <a:tcPr marL="68580" marR="68580" marT="34290" marB="34290"/>
                </a:tc>
                <a:tc>
                  <a:txBody>
                    <a:bodyPr/>
                    <a:lstStyle/>
                    <a:p>
                      <a:r>
                        <a:rPr lang="en-GB" sz="1000" dirty="0"/>
                        <a:t>Features</a:t>
                      </a:r>
                    </a:p>
                  </a:txBody>
                  <a:tcPr marL="68580" marR="68580" marT="34290" marB="34290"/>
                </a:tc>
                <a:tc>
                  <a:txBody>
                    <a:bodyPr/>
                    <a:lstStyle/>
                    <a:p>
                      <a:r>
                        <a:rPr lang="en-GB" sz="1000" dirty="0"/>
                        <a:t>Management</a:t>
                      </a:r>
                    </a:p>
                  </a:txBody>
                  <a:tcPr marL="68580" marR="68580" marT="34290" marB="34290"/>
                </a:tc>
                <a:extLst>
                  <a:ext uri="{0D108BD9-81ED-4DB2-BD59-A6C34878D82A}">
                    <a16:rowId xmlns:a16="http://schemas.microsoft.com/office/drawing/2014/main" val="2627081711"/>
                  </a:ext>
                </a:extLst>
              </a:tr>
              <a:tr h="278130">
                <a:tc rowSpan="4">
                  <a:txBody>
                    <a:bodyPr/>
                    <a:lstStyle/>
                    <a:p>
                      <a:r>
                        <a:rPr lang="en-GB" sz="1000" dirty="0"/>
                        <a:t>Subacute hypoxia</a:t>
                      </a:r>
                    </a:p>
                  </a:txBody>
                  <a:tcPr marL="68580" marR="68580" marT="34290" marB="34290">
                    <a:solidFill>
                      <a:srgbClr val="FF7C80"/>
                    </a:solidFill>
                  </a:tcPr>
                </a:tc>
                <a:tc rowSpan="4">
                  <a:txBody>
                    <a:bodyPr/>
                    <a:lstStyle/>
                    <a:p>
                      <a:pPr marL="285750" indent="-285750">
                        <a:spcBef>
                          <a:spcPts val="600"/>
                        </a:spcBef>
                        <a:spcAft>
                          <a:spcPts val="600"/>
                        </a:spcAft>
                        <a:buFont typeface="Arial" panose="020B0604020202020204" pitchFamily="34" charset="0"/>
                        <a:buChar char="•"/>
                      </a:pPr>
                      <a:r>
                        <a:rPr lang="en-US" sz="1000" dirty="0"/>
                        <a:t>More time spent during decelerations than at the baseline</a:t>
                      </a:r>
                    </a:p>
                    <a:p>
                      <a:pPr marL="285750" indent="-285750">
                        <a:spcBef>
                          <a:spcPts val="600"/>
                        </a:spcBef>
                        <a:spcAft>
                          <a:spcPts val="600"/>
                        </a:spcAft>
                        <a:buFont typeface="Arial" panose="020B0604020202020204" pitchFamily="34" charset="0"/>
                        <a:buChar char="•"/>
                      </a:pPr>
                      <a:r>
                        <a:rPr lang="en-US" sz="1000" dirty="0"/>
                        <a:t>May be associated with saltatory pattern (increased variability)</a:t>
                      </a:r>
                      <a:endParaRPr lang="en-GB" sz="1000" dirty="0"/>
                    </a:p>
                  </a:txBody>
                  <a:tcPr marL="68580" marR="68580" marT="34290" marB="34290">
                    <a:solidFill>
                      <a:srgbClr val="FF7C80"/>
                    </a:solidFill>
                  </a:tcPr>
                </a:tc>
                <a:tc>
                  <a:txBody>
                    <a:bodyPr/>
                    <a:lstStyle/>
                    <a:p>
                      <a:r>
                        <a:rPr lang="en-GB" sz="1000" b="1" dirty="0"/>
                        <a:t>First stage</a:t>
                      </a:r>
                    </a:p>
                  </a:txBody>
                  <a:tcPr marL="68580" marR="68580" marT="34290" marB="34290">
                    <a:solidFill>
                      <a:srgbClr val="FF7C80"/>
                    </a:solidFill>
                  </a:tcPr>
                </a:tc>
                <a:extLst>
                  <a:ext uri="{0D108BD9-81ED-4DB2-BD59-A6C34878D82A}">
                    <a16:rowId xmlns:a16="http://schemas.microsoft.com/office/drawing/2014/main" val="3156976463"/>
                  </a:ext>
                </a:extLst>
              </a:tr>
              <a:tr h="685800">
                <a:tc vMerge="1">
                  <a:txBody>
                    <a:bodyPr/>
                    <a:lstStyle/>
                    <a:p>
                      <a:endParaRPr lang="en-GB" dirty="0"/>
                    </a:p>
                  </a:txBody>
                  <a:tcPr>
                    <a:solidFill>
                      <a:srgbClr val="FF7C80"/>
                    </a:solidFill>
                  </a:tcPr>
                </a:tc>
                <a:tc vMerge="1">
                  <a:txBody>
                    <a:bodyPr/>
                    <a:lstStyle/>
                    <a:p>
                      <a:endParaRPr lang="en-GB" dirty="0"/>
                    </a:p>
                  </a:txBody>
                  <a:tcPr/>
                </a:tc>
                <a:tc>
                  <a:txBody>
                    <a:bodyPr/>
                    <a:lstStyle/>
                    <a:p>
                      <a:pPr marL="285750" indent="-285750">
                        <a:buFont typeface="Arial" panose="020B0604020202020204" pitchFamily="34" charset="0"/>
                        <a:buChar char="•"/>
                      </a:pPr>
                      <a:r>
                        <a:rPr lang="en-US" sz="1000" dirty="0"/>
                        <a:t>Remove prostaglandins/stop oxytocin infusion</a:t>
                      </a:r>
                    </a:p>
                    <a:p>
                      <a:pPr marL="285750" indent="-285750">
                        <a:buFont typeface="Arial" panose="020B0604020202020204" pitchFamily="34" charset="0"/>
                        <a:buChar char="•"/>
                      </a:pPr>
                      <a:r>
                        <a:rPr lang="en-US" sz="1000" dirty="0"/>
                        <a:t>If no improvement, needs urgent tocolysis</a:t>
                      </a:r>
                    </a:p>
                    <a:p>
                      <a:pPr marL="285750" indent="-285750">
                        <a:buFont typeface="Arial" panose="020B0604020202020204" pitchFamily="34" charset="0"/>
                        <a:buChar char="•"/>
                      </a:pPr>
                      <a:r>
                        <a:rPr lang="en-US" sz="1000" dirty="0"/>
                        <a:t>If still no evidence of improvement within 10-15 minutes, review situation and expedite delivery</a:t>
                      </a:r>
                      <a:endParaRPr lang="en-GB" sz="1000" dirty="0"/>
                    </a:p>
                  </a:txBody>
                  <a:tcPr marL="68580" marR="68580" marT="34290" marB="34290">
                    <a:solidFill>
                      <a:srgbClr val="FF7C80"/>
                    </a:solidFill>
                  </a:tcPr>
                </a:tc>
                <a:extLst>
                  <a:ext uri="{0D108BD9-81ED-4DB2-BD59-A6C34878D82A}">
                    <a16:rowId xmlns:a16="http://schemas.microsoft.com/office/drawing/2014/main" val="264893377"/>
                  </a:ext>
                </a:extLst>
              </a:tr>
              <a:tr h="278130">
                <a:tc vMerge="1">
                  <a:txBody>
                    <a:bodyPr/>
                    <a:lstStyle/>
                    <a:p>
                      <a:endParaRPr lang="en-GB" dirty="0"/>
                    </a:p>
                  </a:txBody>
                  <a:tcPr>
                    <a:solidFill>
                      <a:srgbClr val="FF7C80"/>
                    </a:solidFill>
                  </a:tcPr>
                </a:tc>
                <a:tc vMerge="1">
                  <a:txBody>
                    <a:bodyPr/>
                    <a:lstStyle/>
                    <a:p>
                      <a:endParaRPr lang="en-GB" dirty="0"/>
                    </a:p>
                  </a:txBody>
                  <a:tcPr/>
                </a:tc>
                <a:tc>
                  <a:txBody>
                    <a:bodyPr/>
                    <a:lstStyle/>
                    <a:p>
                      <a:r>
                        <a:rPr lang="en-GB" sz="1000" b="1" dirty="0"/>
                        <a:t>Second stage</a:t>
                      </a:r>
                    </a:p>
                  </a:txBody>
                  <a:tcPr marL="68580" marR="68580" marT="34290" marB="34290">
                    <a:solidFill>
                      <a:srgbClr val="FF7C80"/>
                    </a:solidFill>
                  </a:tcPr>
                </a:tc>
                <a:extLst>
                  <a:ext uri="{0D108BD9-81ED-4DB2-BD59-A6C34878D82A}">
                    <a16:rowId xmlns:a16="http://schemas.microsoft.com/office/drawing/2014/main" val="2753389902"/>
                  </a:ext>
                </a:extLst>
              </a:tr>
              <a:tr h="685800">
                <a:tc vMerge="1">
                  <a:txBody>
                    <a:bodyPr/>
                    <a:lstStyle/>
                    <a:p>
                      <a:endParaRPr lang="en-GB" dirty="0"/>
                    </a:p>
                  </a:txBody>
                  <a:tcPr>
                    <a:solidFill>
                      <a:srgbClr val="FF7C80"/>
                    </a:solidFill>
                  </a:tcPr>
                </a:tc>
                <a:tc vMerge="1">
                  <a:txBody>
                    <a:bodyPr/>
                    <a:lstStyle/>
                    <a:p>
                      <a:endParaRPr lang="en-GB" dirty="0"/>
                    </a:p>
                  </a:txBody>
                  <a:tcPr/>
                </a:tc>
                <a:tc>
                  <a:txBody>
                    <a:bodyPr/>
                    <a:lstStyle/>
                    <a:p>
                      <a:pPr marL="285750" indent="-285750">
                        <a:buFont typeface="Arial" panose="020B0604020202020204" pitchFamily="34" charset="0"/>
                        <a:buChar char="•"/>
                      </a:pPr>
                      <a:r>
                        <a:rPr lang="en-US" sz="1000" dirty="0"/>
                        <a:t>Stop maternal active pushing during contractions until improvement is noted.</a:t>
                      </a:r>
                    </a:p>
                    <a:p>
                      <a:pPr marL="285750" indent="-285750">
                        <a:buFont typeface="Arial" panose="020B0604020202020204" pitchFamily="34" charset="0"/>
                        <a:buChar char="•"/>
                      </a:pPr>
                      <a:r>
                        <a:rPr lang="en-US" sz="1000" dirty="0"/>
                        <a:t>If no improvement is noted, consider tocolysis if delivery is not imminent or expedite delivery by operative vaginal delivery</a:t>
                      </a:r>
                      <a:endParaRPr lang="en-GB" sz="1000" dirty="0"/>
                    </a:p>
                  </a:txBody>
                  <a:tcPr marL="68580" marR="68580" marT="34290" marB="34290">
                    <a:solidFill>
                      <a:srgbClr val="FF7C80"/>
                    </a:solidFill>
                  </a:tcPr>
                </a:tc>
                <a:extLst>
                  <a:ext uri="{0D108BD9-81ED-4DB2-BD59-A6C34878D82A}">
                    <a16:rowId xmlns:a16="http://schemas.microsoft.com/office/drawing/2014/main" val="171612623"/>
                  </a:ext>
                </a:extLst>
              </a:tr>
            </a:tbl>
          </a:graphicData>
        </a:graphic>
      </p:graphicFrame>
      <p:sp>
        <p:nvSpPr>
          <p:cNvPr id="5" name="TextBox 4">
            <a:extLst>
              <a:ext uri="{FF2B5EF4-FFF2-40B4-BE49-F238E27FC236}">
                <a16:creationId xmlns:a16="http://schemas.microsoft.com/office/drawing/2014/main" id="{3CF8A262-4ABA-4557-9BC0-8540A5FC9AB2}"/>
              </a:ext>
            </a:extLst>
          </p:cNvPr>
          <p:cNvSpPr txBox="1"/>
          <p:nvPr/>
        </p:nvSpPr>
        <p:spPr>
          <a:xfrm>
            <a:off x="4670445" y="5620598"/>
            <a:ext cx="4374916" cy="253916"/>
          </a:xfrm>
          <a:prstGeom prst="rect">
            <a:avLst/>
          </a:prstGeom>
          <a:noFill/>
        </p:spPr>
        <p:txBody>
          <a:bodyPr wrap="none" rtlCol="0">
            <a:spAutoFit/>
          </a:bodyPr>
          <a:lstStyle/>
          <a:p>
            <a:r>
              <a:rPr lang="en-US" sz="1050" dirty="0" err="1">
                <a:solidFill>
                  <a:prstClr val="white">
                    <a:lumMod val="65000"/>
                  </a:prstClr>
                </a:solidFill>
                <a:latin typeface="Calibri"/>
              </a:rPr>
              <a:t>Intrapartum</a:t>
            </a:r>
            <a:r>
              <a:rPr lang="en-US" sz="1050" dirty="0">
                <a:solidFill>
                  <a:prstClr val="white">
                    <a:lumMod val="65000"/>
                  </a:prstClr>
                </a:solidFill>
                <a:latin typeface="Calibri"/>
              </a:rPr>
              <a:t> Fetal Monitoring Guideline </a:t>
            </a:r>
            <a:r>
              <a:rPr lang="mr-IN" sz="1050" dirty="0">
                <a:solidFill>
                  <a:prstClr val="white">
                    <a:lumMod val="65000"/>
                  </a:prstClr>
                </a:solidFill>
                <a:latin typeface="Calibri"/>
                <a:cs typeface="Mangal" panose="02040503050203030202" pitchFamily="18" charset="0"/>
              </a:rPr>
              <a:t>–</a:t>
            </a:r>
            <a:r>
              <a:rPr lang="en-US" sz="1050" dirty="0">
                <a:solidFill>
                  <a:prstClr val="white">
                    <a:lumMod val="65000"/>
                  </a:prstClr>
                </a:solidFill>
                <a:latin typeface="Calibri"/>
              </a:rPr>
              <a:t> February 2018. </a:t>
            </a:r>
            <a:r>
              <a:rPr lang="en-US" sz="1050" dirty="0" err="1">
                <a:solidFill>
                  <a:prstClr val="white">
                    <a:lumMod val="65000"/>
                  </a:prstClr>
                </a:solidFill>
                <a:latin typeface="Calibri"/>
              </a:rPr>
              <a:t>Chandraharan</a:t>
            </a:r>
            <a:r>
              <a:rPr lang="en-US" sz="1050" dirty="0">
                <a:solidFill>
                  <a:prstClr val="white">
                    <a:lumMod val="65000"/>
                  </a:prstClr>
                </a:solidFill>
                <a:latin typeface="Calibri"/>
              </a:rPr>
              <a:t> et al</a:t>
            </a:r>
          </a:p>
        </p:txBody>
      </p:sp>
    </p:spTree>
    <p:extLst>
      <p:ext uri="{BB962C8B-B14F-4D97-AF65-F5344CB8AC3E}">
        <p14:creationId xmlns:p14="http://schemas.microsoft.com/office/powerpoint/2010/main" val="203133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i="1" dirty="0">
                <a:solidFill>
                  <a:srgbClr val="0070C0"/>
                </a:solidFill>
              </a:rPr>
              <a:t>Physiological CTG interpretation:</a:t>
            </a:r>
            <a:br>
              <a:rPr lang="en-US" sz="2100" i="1" dirty="0">
                <a:solidFill>
                  <a:srgbClr val="0070C0"/>
                </a:solidFill>
              </a:rPr>
            </a:br>
            <a:r>
              <a:rPr lang="en-US" sz="2400" dirty="0">
                <a:solidFill>
                  <a:srgbClr val="0070C0"/>
                </a:solidFill>
              </a:rPr>
              <a:t>Significance of baseline FHR after onset of decelerations</a:t>
            </a:r>
          </a:p>
        </p:txBody>
      </p:sp>
      <p:graphicFrame>
        <p:nvGraphicFramePr>
          <p:cNvPr id="3" name="Table 4">
            <a:extLst>
              <a:ext uri="{FF2B5EF4-FFF2-40B4-BE49-F238E27FC236}">
                <a16:creationId xmlns:a16="http://schemas.microsoft.com/office/drawing/2014/main" id="{3F2E3BB9-B0B5-8E4A-91B8-E9CFB75C72EC}"/>
              </a:ext>
            </a:extLst>
          </p:cNvPr>
          <p:cNvGraphicFramePr>
            <a:graphicFrameLocks/>
          </p:cNvGraphicFramePr>
          <p:nvPr/>
        </p:nvGraphicFramePr>
        <p:xfrm>
          <a:off x="628650" y="2270669"/>
          <a:ext cx="7887418" cy="2989868"/>
        </p:xfrm>
        <a:graphic>
          <a:graphicData uri="http://schemas.openxmlformats.org/drawingml/2006/table">
            <a:tbl>
              <a:tblPr firstRow="1" bandRow="1">
                <a:tableStyleId>{5C22544A-7EE6-4342-B048-85BDC9FD1C3A}</a:tableStyleId>
              </a:tblPr>
              <a:tblGrid>
                <a:gridCol w="2441721">
                  <a:extLst>
                    <a:ext uri="{9D8B030D-6E8A-4147-A177-3AD203B41FA5}">
                      <a16:colId xmlns:a16="http://schemas.microsoft.com/office/drawing/2014/main" val="1941409300"/>
                    </a:ext>
                  </a:extLst>
                </a:gridCol>
                <a:gridCol w="1834946">
                  <a:extLst>
                    <a:ext uri="{9D8B030D-6E8A-4147-A177-3AD203B41FA5}">
                      <a16:colId xmlns:a16="http://schemas.microsoft.com/office/drawing/2014/main" val="4248722042"/>
                    </a:ext>
                  </a:extLst>
                </a:gridCol>
                <a:gridCol w="1768221">
                  <a:extLst>
                    <a:ext uri="{9D8B030D-6E8A-4147-A177-3AD203B41FA5}">
                      <a16:colId xmlns:a16="http://schemas.microsoft.com/office/drawing/2014/main" val="1737445932"/>
                    </a:ext>
                  </a:extLst>
                </a:gridCol>
                <a:gridCol w="822947">
                  <a:extLst>
                    <a:ext uri="{9D8B030D-6E8A-4147-A177-3AD203B41FA5}">
                      <a16:colId xmlns:a16="http://schemas.microsoft.com/office/drawing/2014/main" val="2632365224"/>
                    </a:ext>
                  </a:extLst>
                </a:gridCol>
                <a:gridCol w="1019583">
                  <a:extLst>
                    <a:ext uri="{9D8B030D-6E8A-4147-A177-3AD203B41FA5}">
                      <a16:colId xmlns:a16="http://schemas.microsoft.com/office/drawing/2014/main" val="3078581115"/>
                    </a:ext>
                  </a:extLst>
                </a:gridCol>
              </a:tblGrid>
              <a:tr h="719309">
                <a:tc>
                  <a:txBody>
                    <a:bodyPr/>
                    <a:lstStyle/>
                    <a:p>
                      <a:endParaRPr lang="en-US" sz="1400" dirty="0"/>
                    </a:p>
                  </a:txBody>
                  <a:tcPr marL="68580" marR="68580" marT="41491" marB="41491"/>
                </a:tc>
                <a:tc>
                  <a:txBody>
                    <a:bodyPr/>
                    <a:lstStyle/>
                    <a:p>
                      <a:pPr algn="ctr"/>
                      <a:r>
                        <a:rPr lang="en-GB" sz="1400" dirty="0"/>
                        <a:t>Without tachycardia (n=81)</a:t>
                      </a:r>
                      <a:endParaRPr lang="en-US" sz="1400" dirty="0"/>
                    </a:p>
                  </a:txBody>
                  <a:tcPr marL="68580" marR="68580" marT="41491" marB="41491"/>
                </a:tc>
                <a:tc>
                  <a:txBody>
                    <a:bodyPr/>
                    <a:lstStyle/>
                    <a:p>
                      <a:pPr algn="ctr"/>
                      <a:r>
                        <a:rPr lang="en-GB" sz="1400" dirty="0"/>
                        <a:t>With tachycardia (N=262)</a:t>
                      </a:r>
                      <a:endParaRPr lang="en-US" sz="1400" dirty="0"/>
                    </a:p>
                  </a:txBody>
                  <a:tcPr marL="68580" marR="68580" marT="41491" marB="41491"/>
                </a:tc>
                <a:tc>
                  <a:txBody>
                    <a:bodyPr/>
                    <a:lstStyle/>
                    <a:p>
                      <a:pPr algn="r"/>
                      <a:r>
                        <a:rPr lang="en-GB" sz="1400" dirty="0"/>
                        <a:t>Z</a:t>
                      </a:r>
                      <a:endParaRPr lang="en-US" sz="1400" dirty="0"/>
                    </a:p>
                  </a:txBody>
                  <a:tcPr marL="68580" marR="68580" marT="41491" marB="41491"/>
                </a:tc>
                <a:tc>
                  <a:txBody>
                    <a:bodyPr/>
                    <a:lstStyle/>
                    <a:p>
                      <a:pPr algn="r"/>
                      <a:r>
                        <a:rPr lang="en-GB" sz="1400" dirty="0"/>
                        <a:t>P-value</a:t>
                      </a:r>
                      <a:endParaRPr lang="en-US" sz="1400" dirty="0"/>
                    </a:p>
                  </a:txBody>
                  <a:tcPr marL="68580" marR="68580" marT="41491" marB="41491"/>
                </a:tc>
                <a:extLst>
                  <a:ext uri="{0D108BD9-81ED-4DB2-BD59-A6C34878D82A}">
                    <a16:rowId xmlns:a16="http://schemas.microsoft.com/office/drawing/2014/main" val="3608191830"/>
                  </a:ext>
                </a:extLst>
              </a:tr>
              <a:tr h="503301">
                <a:tc>
                  <a:txBody>
                    <a:bodyPr/>
                    <a:lstStyle/>
                    <a:p>
                      <a:r>
                        <a:rPr lang="en-GB" sz="1400" dirty="0"/>
                        <a:t>Gestational age (weeks)</a:t>
                      </a:r>
                      <a:endParaRPr lang="en-US" sz="1400" dirty="0"/>
                    </a:p>
                  </a:txBody>
                  <a:tcPr marL="68580" marR="68580" marT="41491" marB="41491"/>
                </a:tc>
                <a:tc>
                  <a:txBody>
                    <a:bodyPr/>
                    <a:lstStyle/>
                    <a:p>
                      <a:pPr algn="ctr"/>
                      <a:r>
                        <a:rPr lang="en-GB" sz="1400" dirty="0"/>
                        <a:t>40.4</a:t>
                      </a:r>
                      <a:endParaRPr lang="en-US" sz="1400" dirty="0"/>
                    </a:p>
                  </a:txBody>
                  <a:tcPr marL="68580" marR="68580" marT="41491" marB="41491"/>
                </a:tc>
                <a:tc>
                  <a:txBody>
                    <a:bodyPr/>
                    <a:lstStyle/>
                    <a:p>
                      <a:pPr algn="ctr"/>
                      <a:r>
                        <a:rPr lang="en-GB" sz="1400" dirty="0"/>
                        <a:t>40.3</a:t>
                      </a:r>
                      <a:endParaRPr lang="en-US" sz="1400" dirty="0"/>
                    </a:p>
                  </a:txBody>
                  <a:tcPr marL="68580" marR="68580" marT="41491" marB="41491"/>
                </a:tc>
                <a:tc>
                  <a:txBody>
                    <a:bodyPr/>
                    <a:lstStyle/>
                    <a:p>
                      <a:pPr algn="r"/>
                      <a:r>
                        <a:rPr lang="en-GB" sz="1400" dirty="0"/>
                        <a:t>-0.868</a:t>
                      </a:r>
                      <a:endParaRPr lang="en-US" sz="1400" dirty="0"/>
                    </a:p>
                  </a:txBody>
                  <a:tcPr marL="68580" marR="68580" marT="41491" marB="41491"/>
                </a:tc>
                <a:tc>
                  <a:txBody>
                    <a:bodyPr/>
                    <a:lstStyle/>
                    <a:p>
                      <a:pPr algn="r"/>
                      <a:r>
                        <a:rPr lang="en-GB" sz="1400" dirty="0"/>
                        <a:t>.386</a:t>
                      </a:r>
                      <a:endParaRPr lang="en-US" sz="1400" dirty="0"/>
                    </a:p>
                  </a:txBody>
                  <a:tcPr marL="68580" marR="68580" marT="41491" marB="41491"/>
                </a:tc>
                <a:extLst>
                  <a:ext uri="{0D108BD9-81ED-4DB2-BD59-A6C34878D82A}">
                    <a16:rowId xmlns:a16="http://schemas.microsoft.com/office/drawing/2014/main" val="4027096572"/>
                  </a:ext>
                </a:extLst>
              </a:tr>
              <a:tr h="288722">
                <a:tc>
                  <a:txBody>
                    <a:bodyPr/>
                    <a:lstStyle/>
                    <a:p>
                      <a:r>
                        <a:rPr lang="en-GB" sz="1400" dirty="0"/>
                        <a:t>Birthweight (g)</a:t>
                      </a:r>
                      <a:endParaRPr lang="en-US" sz="1400" dirty="0"/>
                    </a:p>
                  </a:txBody>
                  <a:tcPr marL="68580" marR="68580" marT="41491" marB="41491"/>
                </a:tc>
                <a:tc>
                  <a:txBody>
                    <a:bodyPr/>
                    <a:lstStyle/>
                    <a:p>
                      <a:pPr algn="ctr"/>
                      <a:r>
                        <a:rPr lang="en-GB" sz="1400" dirty="0"/>
                        <a:t>3371</a:t>
                      </a:r>
                      <a:endParaRPr lang="en-US" sz="1400" dirty="0"/>
                    </a:p>
                  </a:txBody>
                  <a:tcPr marL="68580" marR="68580" marT="41491" marB="41491"/>
                </a:tc>
                <a:tc>
                  <a:txBody>
                    <a:bodyPr/>
                    <a:lstStyle/>
                    <a:p>
                      <a:pPr algn="ctr"/>
                      <a:r>
                        <a:rPr lang="en-GB" sz="1400" dirty="0"/>
                        <a:t>3427</a:t>
                      </a:r>
                      <a:endParaRPr lang="en-US" sz="1400" dirty="0"/>
                    </a:p>
                  </a:txBody>
                  <a:tcPr marL="68580" marR="68580" marT="41491" marB="41491"/>
                </a:tc>
                <a:tc>
                  <a:txBody>
                    <a:bodyPr/>
                    <a:lstStyle/>
                    <a:p>
                      <a:pPr algn="r"/>
                      <a:r>
                        <a:rPr lang="en-GB" sz="1400" dirty="0"/>
                        <a:t>1.157</a:t>
                      </a:r>
                      <a:endParaRPr lang="en-US" sz="1400" dirty="0"/>
                    </a:p>
                  </a:txBody>
                  <a:tcPr marL="68580" marR="68580" marT="41491" marB="41491"/>
                </a:tc>
                <a:tc>
                  <a:txBody>
                    <a:bodyPr/>
                    <a:lstStyle/>
                    <a:p>
                      <a:pPr algn="r"/>
                      <a:r>
                        <a:rPr lang="en-GB" sz="1400" dirty="0"/>
                        <a:t>.247</a:t>
                      </a:r>
                      <a:endParaRPr lang="en-US" sz="1400" dirty="0"/>
                    </a:p>
                  </a:txBody>
                  <a:tcPr marL="68580" marR="68580" marT="41491" marB="41491"/>
                </a:tc>
                <a:extLst>
                  <a:ext uri="{0D108BD9-81ED-4DB2-BD59-A6C34878D82A}">
                    <a16:rowId xmlns:a16="http://schemas.microsoft.com/office/drawing/2014/main" val="1943014159"/>
                  </a:ext>
                </a:extLst>
              </a:tr>
              <a:tr h="288722">
                <a:tc>
                  <a:txBody>
                    <a:bodyPr/>
                    <a:lstStyle/>
                    <a:p>
                      <a:r>
                        <a:rPr lang="en-GB" sz="1400" dirty="0"/>
                        <a:t>1 min Apgar</a:t>
                      </a:r>
                      <a:endParaRPr lang="en-US" sz="1400" dirty="0"/>
                    </a:p>
                  </a:txBody>
                  <a:tcPr marL="68580" marR="68580" marT="41491" marB="41491"/>
                </a:tc>
                <a:tc>
                  <a:txBody>
                    <a:bodyPr/>
                    <a:lstStyle/>
                    <a:p>
                      <a:pPr algn="ctr"/>
                      <a:r>
                        <a:rPr lang="en-GB" sz="1400" dirty="0"/>
                        <a:t>8.82 +/- 1.0</a:t>
                      </a:r>
                      <a:endParaRPr lang="en-US" sz="1400" dirty="0"/>
                    </a:p>
                  </a:txBody>
                  <a:tcPr marL="68580" marR="68580" marT="41491" marB="41491"/>
                </a:tc>
                <a:tc>
                  <a:txBody>
                    <a:bodyPr/>
                    <a:lstStyle/>
                    <a:p>
                      <a:pPr algn="ctr"/>
                      <a:r>
                        <a:rPr lang="en-GB" sz="1400" dirty="0"/>
                        <a:t>7.96 +/- 1.78</a:t>
                      </a:r>
                      <a:endParaRPr lang="en-US" sz="1400" dirty="0"/>
                    </a:p>
                  </a:txBody>
                  <a:tcPr marL="68580" marR="68580" marT="41491" marB="41491"/>
                </a:tc>
                <a:tc>
                  <a:txBody>
                    <a:bodyPr/>
                    <a:lstStyle/>
                    <a:p>
                      <a:pPr algn="r"/>
                      <a:r>
                        <a:rPr lang="en-GB" sz="1400" dirty="0"/>
                        <a:t>-4.816</a:t>
                      </a:r>
                      <a:endParaRPr lang="en-US" sz="1400" dirty="0"/>
                    </a:p>
                  </a:txBody>
                  <a:tcPr marL="68580" marR="68580" marT="41491" marB="41491"/>
                </a:tc>
                <a:tc>
                  <a:txBody>
                    <a:bodyPr/>
                    <a:lstStyle/>
                    <a:p>
                      <a:pPr algn="r"/>
                      <a:r>
                        <a:rPr lang="en-GB" sz="1400" dirty="0"/>
                        <a:t>0.000</a:t>
                      </a:r>
                      <a:endParaRPr lang="en-US" sz="1400" dirty="0"/>
                    </a:p>
                  </a:txBody>
                  <a:tcPr marL="68580" marR="68580" marT="41491" marB="41491"/>
                </a:tc>
                <a:extLst>
                  <a:ext uri="{0D108BD9-81ED-4DB2-BD59-A6C34878D82A}">
                    <a16:rowId xmlns:a16="http://schemas.microsoft.com/office/drawing/2014/main" val="1145584960"/>
                  </a:ext>
                </a:extLst>
              </a:tr>
              <a:tr h="288722">
                <a:tc>
                  <a:txBody>
                    <a:bodyPr/>
                    <a:lstStyle/>
                    <a:p>
                      <a:r>
                        <a:rPr lang="en-GB" sz="1400" dirty="0"/>
                        <a:t>5 min Apgar</a:t>
                      </a:r>
                      <a:endParaRPr lang="en-US" sz="1400" dirty="0"/>
                    </a:p>
                  </a:txBody>
                  <a:tcPr marL="68580" marR="68580" marT="41491" marB="41491"/>
                </a:tc>
                <a:tc>
                  <a:txBody>
                    <a:bodyPr/>
                    <a:lstStyle/>
                    <a:p>
                      <a:pPr algn="ctr"/>
                      <a:r>
                        <a:rPr lang="en-GB" sz="1400" dirty="0"/>
                        <a:t>9.79 +/- 0.47</a:t>
                      </a:r>
                      <a:endParaRPr lang="en-US" sz="1400" dirty="0"/>
                    </a:p>
                  </a:txBody>
                  <a:tcPr marL="68580" marR="68580" marT="41491" marB="41491"/>
                </a:tc>
                <a:tc>
                  <a:txBody>
                    <a:bodyPr/>
                    <a:lstStyle/>
                    <a:p>
                      <a:pPr algn="ctr"/>
                      <a:r>
                        <a:rPr lang="en-GB" sz="1400" dirty="0"/>
                        <a:t>9.34 +/- 1.04</a:t>
                      </a:r>
                      <a:endParaRPr lang="en-US" sz="1400" dirty="0"/>
                    </a:p>
                  </a:txBody>
                  <a:tcPr marL="68580" marR="68580" marT="41491" marB="41491"/>
                </a:tc>
                <a:tc>
                  <a:txBody>
                    <a:bodyPr/>
                    <a:lstStyle/>
                    <a:p>
                      <a:pPr algn="r"/>
                      <a:r>
                        <a:rPr lang="en-GB" sz="1400" dirty="0"/>
                        <a:t>-4.03</a:t>
                      </a:r>
                      <a:endParaRPr lang="en-US" sz="1400" dirty="0"/>
                    </a:p>
                  </a:txBody>
                  <a:tcPr marL="68580" marR="68580" marT="41491" marB="41491"/>
                </a:tc>
                <a:tc>
                  <a:txBody>
                    <a:bodyPr/>
                    <a:lstStyle/>
                    <a:p>
                      <a:pPr algn="r"/>
                      <a:r>
                        <a:rPr lang="en-GB" sz="1400" dirty="0"/>
                        <a:t>0.000</a:t>
                      </a:r>
                      <a:endParaRPr lang="en-US" sz="1400" dirty="0"/>
                    </a:p>
                  </a:txBody>
                  <a:tcPr marL="68580" marR="68580" marT="41491" marB="41491"/>
                </a:tc>
                <a:extLst>
                  <a:ext uri="{0D108BD9-81ED-4DB2-BD59-A6C34878D82A}">
                    <a16:rowId xmlns:a16="http://schemas.microsoft.com/office/drawing/2014/main" val="2320745645"/>
                  </a:ext>
                </a:extLst>
              </a:tr>
              <a:tr h="323651">
                <a:tc>
                  <a:txBody>
                    <a:bodyPr/>
                    <a:lstStyle/>
                    <a:p>
                      <a:r>
                        <a:rPr lang="en-GB" sz="1400" dirty="0"/>
                        <a:t>Umbilical arterial pH</a:t>
                      </a:r>
                      <a:endParaRPr lang="en-US" sz="1400" dirty="0"/>
                    </a:p>
                  </a:txBody>
                  <a:tcPr marL="68580" marR="68580" marT="41491" marB="41491"/>
                </a:tc>
                <a:tc>
                  <a:txBody>
                    <a:bodyPr/>
                    <a:lstStyle/>
                    <a:p>
                      <a:pPr algn="ctr"/>
                      <a:r>
                        <a:rPr lang="en-GB" sz="1400" dirty="0"/>
                        <a:t>7.25 +/- 0.05</a:t>
                      </a:r>
                      <a:endParaRPr lang="en-US" sz="1400" dirty="0"/>
                    </a:p>
                  </a:txBody>
                  <a:tcPr marL="68580" marR="68580" marT="41491" marB="41491"/>
                </a:tc>
                <a:tc>
                  <a:txBody>
                    <a:bodyPr/>
                    <a:lstStyle/>
                    <a:p>
                      <a:pPr algn="ctr"/>
                      <a:r>
                        <a:rPr lang="en-GB" sz="1400" dirty="0"/>
                        <a:t>7.20 +/- 0.1</a:t>
                      </a:r>
                      <a:endParaRPr lang="en-US" sz="1400" dirty="0"/>
                    </a:p>
                  </a:txBody>
                  <a:tcPr marL="68580" marR="68580" marT="41491" marB="41491"/>
                </a:tc>
                <a:tc>
                  <a:txBody>
                    <a:bodyPr/>
                    <a:lstStyle/>
                    <a:p>
                      <a:pPr algn="r"/>
                      <a:r>
                        <a:rPr lang="en-GB" sz="1400" dirty="0"/>
                        <a:t>-3.38</a:t>
                      </a:r>
                      <a:endParaRPr lang="en-US" sz="1400" dirty="0"/>
                    </a:p>
                  </a:txBody>
                  <a:tcPr marL="68580" marR="68580" marT="41491" marB="41491"/>
                </a:tc>
                <a:tc>
                  <a:txBody>
                    <a:bodyPr/>
                    <a:lstStyle/>
                    <a:p>
                      <a:pPr algn="r"/>
                      <a:r>
                        <a:rPr lang="en-GB" sz="1400" dirty="0"/>
                        <a:t>0.001</a:t>
                      </a:r>
                      <a:endParaRPr lang="en-US" sz="1400" dirty="0"/>
                    </a:p>
                  </a:txBody>
                  <a:tcPr marL="68580" marR="68580" marT="41491" marB="41491"/>
                </a:tc>
                <a:extLst>
                  <a:ext uri="{0D108BD9-81ED-4DB2-BD59-A6C34878D82A}">
                    <a16:rowId xmlns:a16="http://schemas.microsoft.com/office/drawing/2014/main" val="892619274"/>
                  </a:ext>
                </a:extLst>
              </a:tr>
              <a:tr h="288722">
                <a:tc>
                  <a:txBody>
                    <a:bodyPr/>
                    <a:lstStyle/>
                    <a:p>
                      <a:r>
                        <a:rPr lang="en-GB" sz="1400" dirty="0">
                          <a:solidFill>
                            <a:srgbClr val="FF0000"/>
                          </a:solidFill>
                        </a:rPr>
                        <a:t>   &lt; 7</a:t>
                      </a:r>
                      <a:endParaRPr lang="en-US" sz="1400" dirty="0">
                        <a:solidFill>
                          <a:srgbClr val="FF0000"/>
                        </a:solidFill>
                      </a:endParaRPr>
                    </a:p>
                  </a:txBody>
                  <a:tcPr marL="68580" marR="68580" marT="41491" marB="41491"/>
                </a:tc>
                <a:tc>
                  <a:txBody>
                    <a:bodyPr/>
                    <a:lstStyle/>
                    <a:p>
                      <a:pPr algn="ctr"/>
                      <a:r>
                        <a:rPr lang="en-GB" sz="1400" dirty="0">
                          <a:solidFill>
                            <a:srgbClr val="FF0000"/>
                          </a:solidFill>
                        </a:rPr>
                        <a:t>0</a:t>
                      </a:r>
                      <a:endParaRPr lang="en-US" sz="1400" dirty="0">
                        <a:solidFill>
                          <a:srgbClr val="FF0000"/>
                        </a:solidFill>
                      </a:endParaRPr>
                    </a:p>
                  </a:txBody>
                  <a:tcPr marL="68580" marR="68580" marT="41491" marB="41491"/>
                </a:tc>
                <a:tc>
                  <a:txBody>
                    <a:bodyPr/>
                    <a:lstStyle/>
                    <a:p>
                      <a:pPr algn="ctr"/>
                      <a:r>
                        <a:rPr lang="en-GB" sz="1400" dirty="0">
                          <a:solidFill>
                            <a:srgbClr val="FF0000"/>
                          </a:solidFill>
                        </a:rPr>
                        <a:t>13 (5%)</a:t>
                      </a:r>
                      <a:endParaRPr lang="en-US" sz="1400" dirty="0">
                        <a:solidFill>
                          <a:srgbClr val="FF0000"/>
                        </a:solidFill>
                      </a:endParaRPr>
                    </a:p>
                  </a:txBody>
                  <a:tcPr marL="68580" marR="68580" marT="41491" marB="41491"/>
                </a:tc>
                <a:tc>
                  <a:txBody>
                    <a:bodyPr/>
                    <a:lstStyle/>
                    <a:p>
                      <a:pPr algn="r"/>
                      <a:r>
                        <a:rPr lang="en-GB" sz="1400" dirty="0">
                          <a:solidFill>
                            <a:srgbClr val="FF0000"/>
                          </a:solidFill>
                        </a:rPr>
                        <a:t>2.927</a:t>
                      </a:r>
                      <a:endParaRPr lang="en-US" sz="1400" dirty="0">
                        <a:solidFill>
                          <a:srgbClr val="FF0000"/>
                        </a:solidFill>
                      </a:endParaRPr>
                    </a:p>
                  </a:txBody>
                  <a:tcPr marL="68580" marR="68580" marT="41491" marB="41491"/>
                </a:tc>
                <a:tc>
                  <a:txBody>
                    <a:bodyPr/>
                    <a:lstStyle/>
                    <a:p>
                      <a:pPr algn="r"/>
                      <a:r>
                        <a:rPr lang="en-GB" sz="1400" dirty="0">
                          <a:solidFill>
                            <a:srgbClr val="FF0000"/>
                          </a:solidFill>
                        </a:rPr>
                        <a:t>0.087</a:t>
                      </a:r>
                      <a:endParaRPr lang="en-US" sz="1400" dirty="0">
                        <a:solidFill>
                          <a:srgbClr val="FF0000"/>
                        </a:solidFill>
                      </a:endParaRPr>
                    </a:p>
                  </a:txBody>
                  <a:tcPr marL="68580" marR="68580" marT="41491" marB="41491"/>
                </a:tc>
                <a:extLst>
                  <a:ext uri="{0D108BD9-81ED-4DB2-BD59-A6C34878D82A}">
                    <a16:rowId xmlns:a16="http://schemas.microsoft.com/office/drawing/2014/main" val="53457575"/>
                  </a:ext>
                </a:extLst>
              </a:tr>
              <a:tr h="288722">
                <a:tc>
                  <a:txBody>
                    <a:bodyPr/>
                    <a:lstStyle/>
                    <a:p>
                      <a:r>
                        <a:rPr lang="en-GB" sz="1400" baseline="0" dirty="0"/>
                        <a:t>   </a:t>
                      </a:r>
                      <a:r>
                        <a:rPr lang="en-GB" sz="1400" dirty="0"/>
                        <a:t>&gt; 7</a:t>
                      </a:r>
                      <a:endParaRPr lang="en-US" sz="1400" dirty="0"/>
                    </a:p>
                  </a:txBody>
                  <a:tcPr marL="68580" marR="68580" marT="41491" marB="41491"/>
                </a:tc>
                <a:tc>
                  <a:txBody>
                    <a:bodyPr/>
                    <a:lstStyle/>
                    <a:p>
                      <a:pPr algn="ctr"/>
                      <a:r>
                        <a:rPr lang="en-GB" sz="1400" dirty="0"/>
                        <a:t>81</a:t>
                      </a:r>
                      <a:endParaRPr lang="en-US" sz="1400" dirty="0"/>
                    </a:p>
                  </a:txBody>
                  <a:tcPr marL="68580" marR="68580" marT="41491" marB="41491"/>
                </a:tc>
                <a:tc>
                  <a:txBody>
                    <a:bodyPr/>
                    <a:lstStyle/>
                    <a:p>
                      <a:pPr algn="ctr"/>
                      <a:r>
                        <a:rPr lang="en-GB" sz="1400" dirty="0"/>
                        <a:t>249 (95%)</a:t>
                      </a:r>
                      <a:endParaRPr lang="en-US" sz="1400" dirty="0"/>
                    </a:p>
                  </a:txBody>
                  <a:tcPr marL="68580" marR="68580" marT="41491" marB="41491"/>
                </a:tc>
                <a:tc>
                  <a:txBody>
                    <a:bodyPr/>
                    <a:lstStyle/>
                    <a:p>
                      <a:pPr algn="r"/>
                      <a:endParaRPr lang="en-US" sz="1400" dirty="0"/>
                    </a:p>
                  </a:txBody>
                  <a:tcPr marL="68580" marR="68580" marT="41491" marB="41491"/>
                </a:tc>
                <a:tc>
                  <a:txBody>
                    <a:bodyPr/>
                    <a:lstStyle/>
                    <a:p>
                      <a:pPr algn="r"/>
                      <a:endParaRPr lang="en-US" sz="1400" dirty="0"/>
                    </a:p>
                  </a:txBody>
                  <a:tcPr marL="68580" marR="68580" marT="41491" marB="41491"/>
                </a:tc>
                <a:extLst>
                  <a:ext uri="{0D108BD9-81ED-4DB2-BD59-A6C34878D82A}">
                    <a16:rowId xmlns:a16="http://schemas.microsoft.com/office/drawing/2014/main" val="3337303095"/>
                  </a:ext>
                </a:extLst>
              </a:tr>
            </a:tbl>
          </a:graphicData>
        </a:graphic>
      </p:graphicFrame>
      <p:sp>
        <p:nvSpPr>
          <p:cNvPr id="4" name="TextBox 3"/>
          <p:cNvSpPr txBox="1"/>
          <p:nvPr/>
        </p:nvSpPr>
        <p:spPr>
          <a:xfrm>
            <a:off x="5101750" y="5603233"/>
            <a:ext cx="3987630" cy="300082"/>
          </a:xfrm>
          <a:prstGeom prst="rect">
            <a:avLst/>
          </a:prstGeom>
          <a:noFill/>
        </p:spPr>
        <p:txBody>
          <a:bodyPr wrap="none" rtlCol="0">
            <a:spAutoFit/>
          </a:bodyPr>
          <a:lstStyle/>
          <a:p>
            <a:r>
              <a:rPr lang="en-US" dirty="0" err="1">
                <a:solidFill>
                  <a:prstClr val="white">
                    <a:lumMod val="65000"/>
                  </a:prstClr>
                </a:solidFill>
                <a:latin typeface="Calibri"/>
              </a:rPr>
              <a:t>Jia</a:t>
            </a:r>
            <a:r>
              <a:rPr lang="en-US" dirty="0">
                <a:solidFill>
                  <a:prstClr val="white">
                    <a:lumMod val="65000"/>
                  </a:prstClr>
                </a:solidFill>
                <a:latin typeface="Calibri"/>
              </a:rPr>
              <a:t> et al (2019) J Maternal-Fetal &amp; Neonatal Medicine  </a:t>
            </a:r>
          </a:p>
        </p:txBody>
      </p:sp>
    </p:spTree>
    <p:extLst>
      <p:ext uri="{BB962C8B-B14F-4D97-AF65-F5344CB8AC3E}">
        <p14:creationId xmlns:p14="http://schemas.microsoft.com/office/powerpoint/2010/main" val="332279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2C49-E3BF-4253-8923-F9380DE5FE40}"/>
              </a:ext>
            </a:extLst>
          </p:cNvPr>
          <p:cNvSpPr>
            <a:spLocks noGrp="1"/>
          </p:cNvSpPr>
          <p:nvPr>
            <p:ph type="title"/>
          </p:nvPr>
        </p:nvSpPr>
        <p:spPr/>
        <p:txBody>
          <a:bodyPr>
            <a:noAutofit/>
          </a:bodyPr>
          <a:lstStyle/>
          <a:p>
            <a:r>
              <a:rPr lang="en-GB" sz="2100" b="1" dirty="0">
                <a:solidFill>
                  <a:srgbClr val="0070C0"/>
                </a:solidFill>
              </a:rPr>
              <a:t>Types of intrapartum hypoxia on the CTG: do they have any relationship with the type of brain injury in the MRI scan in term babies</a:t>
            </a:r>
          </a:p>
        </p:txBody>
      </p:sp>
      <p:sp>
        <p:nvSpPr>
          <p:cNvPr id="3" name="Content Placeholder 2">
            <a:extLst>
              <a:ext uri="{FF2B5EF4-FFF2-40B4-BE49-F238E27FC236}">
                <a16:creationId xmlns:a16="http://schemas.microsoft.com/office/drawing/2014/main" id="{4B7C2288-260B-4E00-B2B2-F87F0348163B}"/>
              </a:ext>
            </a:extLst>
          </p:cNvPr>
          <p:cNvSpPr>
            <a:spLocks noGrp="1"/>
          </p:cNvSpPr>
          <p:nvPr>
            <p:ph idx="1"/>
          </p:nvPr>
        </p:nvSpPr>
        <p:spPr/>
        <p:txBody>
          <a:bodyPr>
            <a:normAutofit/>
          </a:bodyPr>
          <a:lstStyle/>
          <a:p>
            <a:pPr>
              <a:lnSpc>
                <a:spcPct val="100000"/>
              </a:lnSpc>
              <a:spcBef>
                <a:spcPts val="900"/>
              </a:spcBef>
              <a:spcAft>
                <a:spcPts val="450"/>
              </a:spcAft>
            </a:pPr>
            <a:r>
              <a:rPr lang="en-US" sz="1800" dirty="0"/>
              <a:t>Primary objective</a:t>
            </a:r>
          </a:p>
          <a:p>
            <a:pPr lvl="1">
              <a:lnSpc>
                <a:spcPct val="100000"/>
              </a:lnSpc>
              <a:spcBef>
                <a:spcPts val="900"/>
              </a:spcBef>
              <a:spcAft>
                <a:spcPts val="450"/>
              </a:spcAft>
            </a:pPr>
            <a:r>
              <a:rPr lang="en-US" sz="1650" dirty="0"/>
              <a:t>Examine whether an interpretation of CTGs using ‘types of intrapartum hypoxia’ correlates with the nature of hypoxic injuries</a:t>
            </a:r>
          </a:p>
          <a:p>
            <a:pPr>
              <a:lnSpc>
                <a:spcPct val="100000"/>
              </a:lnSpc>
              <a:spcBef>
                <a:spcPts val="900"/>
              </a:spcBef>
              <a:spcAft>
                <a:spcPts val="450"/>
              </a:spcAft>
            </a:pPr>
            <a:r>
              <a:rPr lang="en-US" sz="1800" dirty="0"/>
              <a:t>Retrospective study of 52,187 births at St George’s (2006-17)</a:t>
            </a:r>
          </a:p>
          <a:p>
            <a:pPr>
              <a:lnSpc>
                <a:spcPct val="100000"/>
              </a:lnSpc>
              <a:spcBef>
                <a:spcPts val="900"/>
              </a:spcBef>
              <a:spcAft>
                <a:spcPts val="450"/>
              </a:spcAft>
            </a:pPr>
            <a:r>
              <a:rPr lang="en-US" sz="1800" dirty="0"/>
              <a:t>16 babies with postnatal diagnosis of HIE</a:t>
            </a:r>
          </a:p>
          <a:p>
            <a:pPr>
              <a:lnSpc>
                <a:spcPct val="100000"/>
              </a:lnSpc>
              <a:spcBef>
                <a:spcPts val="900"/>
              </a:spcBef>
              <a:spcAft>
                <a:spcPts val="450"/>
              </a:spcAft>
            </a:pPr>
            <a:r>
              <a:rPr lang="en-US" sz="1800" dirty="0"/>
              <a:t>AAP criteria from 2003 used to diagnose occurrence of acute hypoxic event</a:t>
            </a:r>
          </a:p>
          <a:p>
            <a:pPr>
              <a:lnSpc>
                <a:spcPct val="100000"/>
              </a:lnSpc>
              <a:spcBef>
                <a:spcPts val="900"/>
              </a:spcBef>
              <a:spcAft>
                <a:spcPts val="450"/>
              </a:spcAft>
            </a:pPr>
            <a:r>
              <a:rPr lang="en-US" sz="1800" dirty="0"/>
              <a:t>CTG traces classified independently by 2 assessors (SSY/EC)</a:t>
            </a:r>
          </a:p>
        </p:txBody>
      </p:sp>
      <p:sp>
        <p:nvSpPr>
          <p:cNvPr id="4" name="TextBox 3">
            <a:extLst>
              <a:ext uri="{FF2B5EF4-FFF2-40B4-BE49-F238E27FC236}">
                <a16:creationId xmlns:a16="http://schemas.microsoft.com/office/drawing/2014/main" id="{8177D7CC-F043-43C4-8607-BB8B217E9262}"/>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spTree>
    <p:extLst>
      <p:ext uri="{BB962C8B-B14F-4D97-AF65-F5344CB8AC3E}">
        <p14:creationId xmlns:p14="http://schemas.microsoft.com/office/powerpoint/2010/main" val="351971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3991-9478-43C7-95E2-916838D078BD}"/>
              </a:ext>
            </a:extLst>
          </p:cNvPr>
          <p:cNvSpPr>
            <a:spLocks noGrp="1"/>
          </p:cNvSpPr>
          <p:nvPr>
            <p:ph type="title"/>
          </p:nvPr>
        </p:nvSpPr>
        <p:spPr/>
        <p:txBody>
          <a:bodyPr>
            <a:noAutofit/>
          </a:bodyPr>
          <a:lstStyle/>
          <a:p>
            <a:r>
              <a:rPr lang="en-GB" sz="2100" b="1" dirty="0">
                <a:solidFill>
                  <a:srgbClr val="0070C0"/>
                </a:solidFill>
              </a:rPr>
              <a:t>Types of intrapartum hypoxia on the CTG: do they have any relationship with the type of brain injury in the MRI scan in term babies</a:t>
            </a:r>
            <a:endParaRPr lang="en-GB" sz="2100" dirty="0">
              <a:solidFill>
                <a:srgbClr val="0070C0"/>
              </a:solidFill>
            </a:endParaRPr>
          </a:p>
        </p:txBody>
      </p:sp>
      <p:sp>
        <p:nvSpPr>
          <p:cNvPr id="3" name="Content Placeholder 2">
            <a:extLst>
              <a:ext uri="{FF2B5EF4-FFF2-40B4-BE49-F238E27FC236}">
                <a16:creationId xmlns:a16="http://schemas.microsoft.com/office/drawing/2014/main" id="{A6B7FE91-DC7F-4F45-958D-1110FCE7129F}"/>
              </a:ext>
            </a:extLst>
          </p:cNvPr>
          <p:cNvSpPr>
            <a:spLocks noGrp="1"/>
          </p:cNvSpPr>
          <p:nvPr>
            <p:ph idx="1"/>
          </p:nvPr>
        </p:nvSpPr>
        <p:spPr/>
        <p:txBody>
          <a:bodyPr/>
          <a:lstStyle/>
          <a:p>
            <a:pPr>
              <a:lnSpc>
                <a:spcPct val="100000"/>
              </a:lnSpc>
              <a:spcBef>
                <a:spcPts val="450"/>
              </a:spcBef>
            </a:pPr>
            <a:r>
              <a:rPr lang="en-GB" dirty="0"/>
              <a:t>52,187 births between 2006 and 2017</a:t>
            </a:r>
          </a:p>
          <a:p>
            <a:pPr lvl="1">
              <a:lnSpc>
                <a:spcPct val="100000"/>
              </a:lnSpc>
              <a:spcBef>
                <a:spcPts val="450"/>
              </a:spcBef>
            </a:pPr>
            <a:r>
              <a:rPr lang="en-GB" dirty="0"/>
              <a:t>16 cases of HIE (0.3 / 1000) … (</a:t>
            </a:r>
            <a:r>
              <a:rPr lang="en-GB" dirty="0" err="1"/>
              <a:t>cf</a:t>
            </a:r>
            <a:r>
              <a:rPr lang="en-GB" dirty="0"/>
              <a:t>  </a:t>
            </a:r>
            <a:r>
              <a:rPr lang="mr-IN" dirty="0"/>
              <a:t>…</a:t>
            </a:r>
            <a:r>
              <a:rPr lang="en-GB" dirty="0"/>
              <a:t>)</a:t>
            </a:r>
          </a:p>
          <a:p>
            <a:pPr marL="0" indent="0">
              <a:lnSpc>
                <a:spcPct val="100000"/>
              </a:lnSpc>
              <a:spcBef>
                <a:spcPts val="450"/>
              </a:spcBef>
              <a:buNone/>
            </a:pPr>
            <a:endParaRPr lang="en-GB" dirty="0"/>
          </a:p>
        </p:txBody>
      </p:sp>
      <p:sp>
        <p:nvSpPr>
          <p:cNvPr id="4" name="TextBox 3">
            <a:extLst>
              <a:ext uri="{FF2B5EF4-FFF2-40B4-BE49-F238E27FC236}">
                <a16:creationId xmlns:a16="http://schemas.microsoft.com/office/drawing/2014/main" id="{1E8AD173-55E9-4889-A589-1047781FA7C7}"/>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graphicFrame>
        <p:nvGraphicFramePr>
          <p:cNvPr id="5" name="Content Placeholder 3"/>
          <p:cNvGraphicFramePr>
            <a:graphicFrameLocks/>
          </p:cNvGraphicFramePr>
          <p:nvPr/>
        </p:nvGraphicFramePr>
        <p:xfrm>
          <a:off x="1084211" y="3151298"/>
          <a:ext cx="6964026" cy="1946910"/>
        </p:xfrm>
        <a:graphic>
          <a:graphicData uri="http://schemas.openxmlformats.org/drawingml/2006/table">
            <a:tbl>
              <a:tblPr firstRow="1" bandRow="1">
                <a:tableStyleId>{5C22544A-7EE6-4342-B048-85BDC9FD1C3A}</a:tableStyleId>
              </a:tblPr>
              <a:tblGrid>
                <a:gridCol w="895486">
                  <a:extLst>
                    <a:ext uri="{9D8B030D-6E8A-4147-A177-3AD203B41FA5}">
                      <a16:colId xmlns:a16="http://schemas.microsoft.com/office/drawing/2014/main" val="20000"/>
                    </a:ext>
                  </a:extLst>
                </a:gridCol>
                <a:gridCol w="1865042">
                  <a:extLst>
                    <a:ext uri="{9D8B030D-6E8A-4147-A177-3AD203B41FA5}">
                      <a16:colId xmlns:a16="http://schemas.microsoft.com/office/drawing/2014/main" val="20001"/>
                    </a:ext>
                  </a:extLst>
                </a:gridCol>
                <a:gridCol w="1050875">
                  <a:extLst>
                    <a:ext uri="{9D8B030D-6E8A-4147-A177-3AD203B41FA5}">
                      <a16:colId xmlns:a16="http://schemas.microsoft.com/office/drawing/2014/main" val="20002"/>
                    </a:ext>
                  </a:extLst>
                </a:gridCol>
                <a:gridCol w="1050875">
                  <a:extLst>
                    <a:ext uri="{9D8B030D-6E8A-4147-A177-3AD203B41FA5}">
                      <a16:colId xmlns:a16="http://schemas.microsoft.com/office/drawing/2014/main" val="20003"/>
                    </a:ext>
                  </a:extLst>
                </a:gridCol>
                <a:gridCol w="1050875">
                  <a:extLst>
                    <a:ext uri="{9D8B030D-6E8A-4147-A177-3AD203B41FA5}">
                      <a16:colId xmlns:a16="http://schemas.microsoft.com/office/drawing/2014/main" val="20004"/>
                    </a:ext>
                  </a:extLst>
                </a:gridCol>
                <a:gridCol w="1050875">
                  <a:extLst>
                    <a:ext uri="{9D8B030D-6E8A-4147-A177-3AD203B41FA5}">
                      <a16:colId xmlns:a16="http://schemas.microsoft.com/office/drawing/2014/main" val="20005"/>
                    </a:ext>
                  </a:extLst>
                </a:gridCol>
              </a:tblGrid>
              <a:tr h="278130">
                <a:tc>
                  <a:txBody>
                    <a:bodyPr/>
                    <a:lstStyle/>
                    <a:p>
                      <a:r>
                        <a:rPr lang="en-US" sz="1000" dirty="0"/>
                        <a:t>Condition</a:t>
                      </a:r>
                    </a:p>
                  </a:txBody>
                  <a:tcPr marL="68580" marR="68580" marT="34290" marB="34290"/>
                </a:tc>
                <a:tc>
                  <a:txBody>
                    <a:bodyPr/>
                    <a:lstStyle/>
                    <a:p>
                      <a:endParaRPr lang="en-US" sz="1000" dirty="0"/>
                    </a:p>
                  </a:txBody>
                  <a:tcPr marL="68580" marR="68580" marT="34290" marB="34290"/>
                </a:tc>
                <a:tc>
                  <a:txBody>
                    <a:bodyPr/>
                    <a:lstStyle/>
                    <a:p>
                      <a:r>
                        <a:rPr lang="en-US" sz="1000" dirty="0"/>
                        <a:t>Year</a:t>
                      </a:r>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0000"/>
                  </a:ext>
                </a:extLst>
              </a:tr>
              <a:tr h="278130">
                <a:tc>
                  <a:txBody>
                    <a:bodyPr/>
                    <a:lstStyle/>
                    <a:p>
                      <a:endParaRPr lang="en-US" sz="1000" dirty="0"/>
                    </a:p>
                  </a:txBody>
                  <a:tcPr marL="68580" marR="68580" marT="34290" marB="34290"/>
                </a:tc>
                <a:tc>
                  <a:txBody>
                    <a:bodyPr/>
                    <a:lstStyle/>
                    <a:p>
                      <a:endParaRPr lang="en-US" sz="1000" dirty="0"/>
                    </a:p>
                  </a:txBody>
                  <a:tcPr marL="68580" marR="68580" marT="34290" marB="34290"/>
                </a:tc>
                <a:tc>
                  <a:txBody>
                    <a:bodyPr/>
                    <a:lstStyle/>
                    <a:p>
                      <a:r>
                        <a:rPr lang="en-US" sz="1000" dirty="0"/>
                        <a:t>2012</a:t>
                      </a:r>
                    </a:p>
                  </a:txBody>
                  <a:tcPr marL="68580" marR="68580" marT="34290" marB="34290"/>
                </a:tc>
                <a:tc>
                  <a:txBody>
                    <a:bodyPr/>
                    <a:lstStyle/>
                    <a:p>
                      <a:r>
                        <a:rPr lang="en-US" sz="1000" dirty="0"/>
                        <a:t>2013</a:t>
                      </a:r>
                    </a:p>
                  </a:txBody>
                  <a:tcPr marL="68580" marR="68580" marT="34290" marB="34290"/>
                </a:tc>
                <a:tc>
                  <a:txBody>
                    <a:bodyPr/>
                    <a:lstStyle/>
                    <a:p>
                      <a:r>
                        <a:rPr lang="en-US" sz="1000" dirty="0"/>
                        <a:t>2014</a:t>
                      </a:r>
                    </a:p>
                  </a:txBody>
                  <a:tcPr marL="68580" marR="68580" marT="34290" marB="34290"/>
                </a:tc>
                <a:tc>
                  <a:txBody>
                    <a:bodyPr/>
                    <a:lstStyle/>
                    <a:p>
                      <a:r>
                        <a:rPr lang="en-US" sz="1000" dirty="0"/>
                        <a:t>2015</a:t>
                      </a:r>
                    </a:p>
                  </a:txBody>
                  <a:tcPr marL="68580" marR="68580" marT="34290" marB="34290"/>
                </a:tc>
                <a:extLst>
                  <a:ext uri="{0D108BD9-81ED-4DB2-BD59-A6C34878D82A}">
                    <a16:rowId xmlns:a16="http://schemas.microsoft.com/office/drawing/2014/main" val="10001"/>
                  </a:ext>
                </a:extLst>
              </a:tr>
              <a:tr h="278130">
                <a:tc>
                  <a:txBody>
                    <a:bodyPr/>
                    <a:lstStyle/>
                    <a:p>
                      <a:r>
                        <a:rPr lang="en-US" sz="1000" dirty="0"/>
                        <a:t>HIE</a:t>
                      </a:r>
                    </a:p>
                  </a:txBody>
                  <a:tcPr marL="68580" marR="68580" marT="34290" marB="34290"/>
                </a:tc>
                <a:tc>
                  <a:txBody>
                    <a:bodyPr/>
                    <a:lstStyle/>
                    <a:p>
                      <a:r>
                        <a:rPr lang="en-US" sz="1000" dirty="0" err="1"/>
                        <a:t>No.of</a:t>
                      </a:r>
                      <a:r>
                        <a:rPr lang="en-US" sz="1000" dirty="0"/>
                        <a:t> cases</a:t>
                      </a:r>
                    </a:p>
                  </a:txBody>
                  <a:tcPr marL="68580" marR="68580" marT="34290" marB="34290"/>
                </a:tc>
                <a:tc>
                  <a:txBody>
                    <a:bodyPr/>
                    <a:lstStyle/>
                    <a:p>
                      <a:r>
                        <a:rPr lang="en-US" sz="1000" dirty="0"/>
                        <a:t>1674</a:t>
                      </a:r>
                    </a:p>
                  </a:txBody>
                  <a:tcPr marL="68580" marR="68580" marT="34290" marB="34290"/>
                </a:tc>
                <a:tc>
                  <a:txBody>
                    <a:bodyPr/>
                    <a:lstStyle/>
                    <a:p>
                      <a:r>
                        <a:rPr lang="en-US" sz="1000" dirty="0"/>
                        <a:t>1674</a:t>
                      </a:r>
                    </a:p>
                  </a:txBody>
                  <a:tcPr marL="68580" marR="68580" marT="34290" marB="34290"/>
                </a:tc>
                <a:tc>
                  <a:txBody>
                    <a:bodyPr/>
                    <a:lstStyle/>
                    <a:p>
                      <a:r>
                        <a:rPr lang="en-US" sz="1000" dirty="0"/>
                        <a:t>1824</a:t>
                      </a:r>
                    </a:p>
                  </a:txBody>
                  <a:tcPr marL="68580" marR="68580" marT="34290" marB="34290"/>
                </a:tc>
                <a:tc>
                  <a:txBody>
                    <a:bodyPr/>
                    <a:lstStyle/>
                    <a:p>
                      <a:r>
                        <a:rPr lang="en-US" sz="1000" dirty="0"/>
                        <a:t>1742</a:t>
                      </a:r>
                    </a:p>
                  </a:txBody>
                  <a:tcPr marL="68580" marR="68580" marT="34290" marB="34290"/>
                </a:tc>
                <a:extLst>
                  <a:ext uri="{0D108BD9-81ED-4DB2-BD59-A6C34878D82A}">
                    <a16:rowId xmlns:a16="http://schemas.microsoft.com/office/drawing/2014/main" val="10002"/>
                  </a:ext>
                </a:extLst>
              </a:tr>
              <a:tr h="278130">
                <a:tc>
                  <a:txBody>
                    <a:bodyPr/>
                    <a:lstStyle/>
                    <a:p>
                      <a:endParaRPr lang="en-US" sz="1000" dirty="0"/>
                    </a:p>
                  </a:txBody>
                  <a:tcPr marL="68580" marR="68580" marT="34290" marB="34290"/>
                </a:tc>
                <a:tc>
                  <a:txBody>
                    <a:bodyPr/>
                    <a:lstStyle/>
                    <a:p>
                      <a:r>
                        <a:rPr lang="en-US" sz="1000" dirty="0"/>
                        <a:t>Rate / 1000 LBs</a:t>
                      </a:r>
                    </a:p>
                  </a:txBody>
                  <a:tcPr marL="68580" marR="68580" marT="34290" marB="34290"/>
                </a:tc>
                <a:tc>
                  <a:txBody>
                    <a:bodyPr/>
                    <a:lstStyle/>
                    <a:p>
                      <a:r>
                        <a:rPr lang="en-US" sz="1000" dirty="0"/>
                        <a:t>2.4</a:t>
                      </a:r>
                    </a:p>
                  </a:txBody>
                  <a:tcPr marL="68580" marR="68580" marT="34290" marB="34290"/>
                </a:tc>
                <a:tc>
                  <a:txBody>
                    <a:bodyPr/>
                    <a:lstStyle/>
                    <a:p>
                      <a:r>
                        <a:rPr lang="en-US" sz="1000" dirty="0"/>
                        <a:t>2.5</a:t>
                      </a:r>
                    </a:p>
                  </a:txBody>
                  <a:tcPr marL="68580" marR="68580" marT="34290" marB="34290"/>
                </a:tc>
                <a:tc>
                  <a:txBody>
                    <a:bodyPr/>
                    <a:lstStyle/>
                    <a:p>
                      <a:r>
                        <a:rPr lang="en-US" sz="1000" dirty="0"/>
                        <a:t>2.8</a:t>
                      </a:r>
                    </a:p>
                  </a:txBody>
                  <a:tcPr marL="68580" marR="68580" marT="34290" marB="34290"/>
                </a:tc>
                <a:tc>
                  <a:txBody>
                    <a:bodyPr/>
                    <a:lstStyle/>
                    <a:p>
                      <a:r>
                        <a:rPr lang="en-US" sz="1000" dirty="0"/>
                        <a:t>2.6</a:t>
                      </a:r>
                    </a:p>
                  </a:txBody>
                  <a:tcPr marL="68580" marR="68580" marT="34290" marB="34290"/>
                </a:tc>
                <a:extLst>
                  <a:ext uri="{0D108BD9-81ED-4DB2-BD59-A6C34878D82A}">
                    <a16:rowId xmlns:a16="http://schemas.microsoft.com/office/drawing/2014/main" val="10003"/>
                  </a:ext>
                </a:extLst>
              </a:tr>
              <a:tr h="278130">
                <a:tc>
                  <a:txBody>
                    <a:bodyPr/>
                    <a:lstStyle/>
                    <a:p>
                      <a:endParaRPr lang="en-US" sz="1000"/>
                    </a:p>
                  </a:txBody>
                  <a:tcPr marL="68580" marR="68580" marT="34290" marB="34290"/>
                </a:tc>
                <a:tc>
                  <a:txBody>
                    <a:bodyPr/>
                    <a:lstStyle/>
                    <a:p>
                      <a:r>
                        <a:rPr lang="en-US" sz="1000" dirty="0"/>
                        <a:t>Number of term cases</a:t>
                      </a:r>
                    </a:p>
                  </a:txBody>
                  <a:tcPr marL="68580" marR="68580" marT="34290" marB="34290"/>
                </a:tc>
                <a:tc>
                  <a:txBody>
                    <a:bodyPr/>
                    <a:lstStyle/>
                    <a:p>
                      <a:r>
                        <a:rPr lang="en-US" sz="1000" dirty="0"/>
                        <a:t>1409</a:t>
                      </a:r>
                    </a:p>
                  </a:txBody>
                  <a:tcPr marL="68580" marR="68580" marT="34290" marB="34290"/>
                </a:tc>
                <a:tc>
                  <a:txBody>
                    <a:bodyPr/>
                    <a:lstStyle/>
                    <a:p>
                      <a:r>
                        <a:rPr lang="en-US" sz="1000" dirty="0"/>
                        <a:t>1401</a:t>
                      </a:r>
                    </a:p>
                  </a:txBody>
                  <a:tcPr marL="68580" marR="68580" marT="34290" marB="34290"/>
                </a:tc>
                <a:tc>
                  <a:txBody>
                    <a:bodyPr/>
                    <a:lstStyle/>
                    <a:p>
                      <a:r>
                        <a:rPr lang="en-US" sz="1000" dirty="0"/>
                        <a:t>1480</a:t>
                      </a:r>
                    </a:p>
                  </a:txBody>
                  <a:tcPr marL="68580" marR="68580" marT="34290" marB="34290"/>
                </a:tc>
                <a:tc>
                  <a:txBody>
                    <a:bodyPr/>
                    <a:lstStyle/>
                    <a:p>
                      <a:r>
                        <a:rPr lang="en-US" sz="1000" dirty="0"/>
                        <a:t>1417</a:t>
                      </a:r>
                    </a:p>
                  </a:txBody>
                  <a:tcPr marL="68580" marR="68580" marT="34290" marB="34290"/>
                </a:tc>
                <a:extLst>
                  <a:ext uri="{0D108BD9-81ED-4DB2-BD59-A6C34878D82A}">
                    <a16:rowId xmlns:a16="http://schemas.microsoft.com/office/drawing/2014/main" val="10004"/>
                  </a:ext>
                </a:extLst>
              </a:tr>
              <a:tr h="278130">
                <a:tc>
                  <a:txBody>
                    <a:bodyPr/>
                    <a:lstStyle/>
                    <a:p>
                      <a:endParaRPr lang="en-US" sz="1000" dirty="0"/>
                    </a:p>
                  </a:txBody>
                  <a:tcPr marL="68580" marR="68580" marT="34290" marB="34290"/>
                </a:tc>
                <a:tc>
                  <a:txBody>
                    <a:bodyPr/>
                    <a:lstStyle/>
                    <a:p>
                      <a:r>
                        <a:rPr lang="en-US" sz="1000" dirty="0"/>
                        <a:t>Number of term</a:t>
                      </a:r>
                      <a:r>
                        <a:rPr lang="en-US" sz="1000" baseline="0" dirty="0"/>
                        <a:t> births</a:t>
                      </a:r>
                      <a:endParaRPr lang="en-US" sz="1000" dirty="0"/>
                    </a:p>
                  </a:txBody>
                  <a:tcPr marL="68580" marR="68580" marT="34290" marB="34290"/>
                </a:tc>
                <a:tc>
                  <a:txBody>
                    <a:bodyPr/>
                    <a:lstStyle/>
                    <a:p>
                      <a:r>
                        <a:rPr lang="en-US" sz="1000" dirty="0"/>
                        <a:t>640787</a:t>
                      </a:r>
                    </a:p>
                  </a:txBody>
                  <a:tcPr marL="68580" marR="68580" marT="34290" marB="34290"/>
                </a:tc>
                <a:tc>
                  <a:txBody>
                    <a:bodyPr/>
                    <a:lstStyle/>
                    <a:p>
                      <a:r>
                        <a:rPr lang="en-US" sz="1000" dirty="0"/>
                        <a:t>612816</a:t>
                      </a:r>
                    </a:p>
                  </a:txBody>
                  <a:tcPr marL="68580" marR="68580" marT="34290" marB="34290"/>
                </a:tc>
                <a:tc>
                  <a:txBody>
                    <a:bodyPr/>
                    <a:lstStyle/>
                    <a:p>
                      <a:r>
                        <a:rPr lang="en-US" sz="1000" dirty="0"/>
                        <a:t>607972</a:t>
                      </a:r>
                    </a:p>
                  </a:txBody>
                  <a:tcPr marL="68580" marR="68580" marT="34290" marB="34290"/>
                </a:tc>
                <a:tc>
                  <a:txBody>
                    <a:bodyPr/>
                    <a:lstStyle/>
                    <a:p>
                      <a:r>
                        <a:rPr lang="en-US" sz="1000" dirty="0"/>
                        <a:t>609076</a:t>
                      </a:r>
                    </a:p>
                  </a:txBody>
                  <a:tcPr marL="68580" marR="68580" marT="34290" marB="34290"/>
                </a:tc>
                <a:extLst>
                  <a:ext uri="{0D108BD9-81ED-4DB2-BD59-A6C34878D82A}">
                    <a16:rowId xmlns:a16="http://schemas.microsoft.com/office/drawing/2014/main" val="10005"/>
                  </a:ext>
                </a:extLst>
              </a:tr>
              <a:tr h="278130">
                <a:tc>
                  <a:txBody>
                    <a:bodyPr/>
                    <a:lstStyle/>
                    <a:p>
                      <a:endParaRPr lang="en-US" sz="1000" dirty="0"/>
                    </a:p>
                  </a:txBody>
                  <a:tcPr marL="68580" marR="68580" marT="34290" marB="34290"/>
                </a:tc>
                <a:tc>
                  <a:txBody>
                    <a:bodyPr/>
                    <a:lstStyle/>
                    <a:p>
                      <a:r>
                        <a:rPr lang="en-US" sz="1000" b="1" dirty="0">
                          <a:solidFill>
                            <a:srgbClr val="FF0000"/>
                          </a:solidFill>
                        </a:rPr>
                        <a:t>Rate term cases</a:t>
                      </a:r>
                    </a:p>
                  </a:txBody>
                  <a:tcPr marL="68580" marR="68580" marT="34290" marB="34290"/>
                </a:tc>
                <a:tc>
                  <a:txBody>
                    <a:bodyPr/>
                    <a:lstStyle/>
                    <a:p>
                      <a:r>
                        <a:rPr lang="en-US" sz="1000" b="1" dirty="0">
                          <a:solidFill>
                            <a:srgbClr val="FF0000"/>
                          </a:solidFill>
                        </a:rPr>
                        <a:t>2.2</a:t>
                      </a:r>
                    </a:p>
                  </a:txBody>
                  <a:tcPr marL="68580" marR="68580" marT="34290" marB="34290"/>
                </a:tc>
                <a:tc>
                  <a:txBody>
                    <a:bodyPr/>
                    <a:lstStyle/>
                    <a:p>
                      <a:r>
                        <a:rPr lang="en-US" sz="1000" b="1" dirty="0">
                          <a:solidFill>
                            <a:srgbClr val="FF0000"/>
                          </a:solidFill>
                        </a:rPr>
                        <a:t>2.2</a:t>
                      </a:r>
                    </a:p>
                  </a:txBody>
                  <a:tcPr marL="68580" marR="68580" marT="34290" marB="34290"/>
                </a:tc>
                <a:tc>
                  <a:txBody>
                    <a:bodyPr/>
                    <a:lstStyle/>
                    <a:p>
                      <a:r>
                        <a:rPr lang="en-US" sz="1000" b="1" dirty="0">
                          <a:solidFill>
                            <a:srgbClr val="FF0000"/>
                          </a:solidFill>
                        </a:rPr>
                        <a:t>2.4</a:t>
                      </a:r>
                    </a:p>
                  </a:txBody>
                  <a:tcPr marL="68580" marR="68580" marT="34290" marB="34290"/>
                </a:tc>
                <a:tc>
                  <a:txBody>
                    <a:bodyPr/>
                    <a:lstStyle/>
                    <a:p>
                      <a:r>
                        <a:rPr lang="en-US" sz="1000" b="1" dirty="0">
                          <a:solidFill>
                            <a:srgbClr val="FF0000"/>
                          </a:solidFill>
                        </a:rPr>
                        <a:t>2.3</a:t>
                      </a:r>
                    </a:p>
                  </a:txBody>
                  <a:tcPr marL="68580" marR="68580" marT="34290" marB="34290"/>
                </a:tc>
                <a:extLst>
                  <a:ext uri="{0D108BD9-81ED-4DB2-BD59-A6C34878D82A}">
                    <a16:rowId xmlns:a16="http://schemas.microsoft.com/office/drawing/2014/main" val="10006"/>
                  </a:ext>
                </a:extLst>
              </a:tr>
            </a:tbl>
          </a:graphicData>
        </a:graphic>
      </p:graphicFrame>
      <p:sp>
        <p:nvSpPr>
          <p:cNvPr id="6" name="TextBox 5"/>
          <p:cNvSpPr txBox="1"/>
          <p:nvPr/>
        </p:nvSpPr>
        <p:spPr>
          <a:xfrm>
            <a:off x="4569412" y="5246738"/>
            <a:ext cx="4003412" cy="300082"/>
          </a:xfrm>
          <a:prstGeom prst="rect">
            <a:avLst/>
          </a:prstGeom>
          <a:noFill/>
        </p:spPr>
        <p:txBody>
          <a:bodyPr wrap="square" rtlCol="0">
            <a:spAutoFit/>
          </a:bodyPr>
          <a:lstStyle/>
          <a:p>
            <a:pPr algn="r"/>
            <a:r>
              <a:rPr lang="en-US" dirty="0">
                <a:solidFill>
                  <a:prstClr val="white">
                    <a:lumMod val="65000"/>
                  </a:prstClr>
                </a:solidFill>
                <a:latin typeface="Calibri"/>
              </a:rPr>
              <a:t>Gale et al 2017 </a:t>
            </a:r>
            <a:r>
              <a:rPr lang="en-US" dirty="0" err="1">
                <a:solidFill>
                  <a:prstClr val="white">
                    <a:lumMod val="65000"/>
                  </a:prstClr>
                </a:solidFill>
                <a:latin typeface="Calibri"/>
              </a:rPr>
              <a:t>ArchDis</a:t>
            </a:r>
            <a:r>
              <a:rPr lang="en-US" dirty="0">
                <a:solidFill>
                  <a:prstClr val="white">
                    <a:lumMod val="65000"/>
                  </a:prstClr>
                </a:solidFill>
                <a:latin typeface="Calibri"/>
              </a:rPr>
              <a:t> Child Fetal Neonatal Ed</a:t>
            </a:r>
          </a:p>
        </p:txBody>
      </p:sp>
    </p:spTree>
    <p:extLst>
      <p:ext uri="{BB962C8B-B14F-4D97-AF65-F5344CB8AC3E}">
        <p14:creationId xmlns:p14="http://schemas.microsoft.com/office/powerpoint/2010/main" val="3229297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3991-9478-43C7-95E2-916838D078BD}"/>
              </a:ext>
            </a:extLst>
          </p:cNvPr>
          <p:cNvSpPr txBox="1">
            <a:spLocks/>
          </p:cNvSpPr>
          <p:nvPr/>
        </p:nvSpPr>
        <p:spPr>
          <a:xfrm>
            <a:off x="628650" y="1131094"/>
            <a:ext cx="7886700" cy="99417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2100" b="1" dirty="0">
                <a:solidFill>
                  <a:srgbClr val="0070C0"/>
                </a:solidFill>
                <a:latin typeface="Calibri Light"/>
              </a:rPr>
              <a:t>Types of </a:t>
            </a:r>
            <a:r>
              <a:rPr lang="en-GB" sz="2100" b="1" dirty="0" err="1">
                <a:solidFill>
                  <a:srgbClr val="0070C0"/>
                </a:solidFill>
                <a:latin typeface="Calibri Light"/>
              </a:rPr>
              <a:t>intrapartum</a:t>
            </a:r>
            <a:r>
              <a:rPr lang="en-GB" sz="2100" b="1" dirty="0">
                <a:solidFill>
                  <a:srgbClr val="0070C0"/>
                </a:solidFill>
                <a:latin typeface="Calibri Light"/>
              </a:rPr>
              <a:t> hypoxia on the CTG: do they have any relationship with the type of brain injury in the MRI scan in term babies</a:t>
            </a:r>
            <a:endParaRPr lang="en-GB" sz="2100" dirty="0">
              <a:solidFill>
                <a:srgbClr val="0070C0"/>
              </a:solidFill>
              <a:latin typeface="Calibri Light"/>
            </a:endParaRPr>
          </a:p>
        </p:txBody>
      </p:sp>
      <p:sp>
        <p:nvSpPr>
          <p:cNvPr id="3" name="Content Placeholder 2">
            <a:extLst>
              <a:ext uri="{FF2B5EF4-FFF2-40B4-BE49-F238E27FC236}">
                <a16:creationId xmlns:a16="http://schemas.microsoft.com/office/drawing/2014/main" id="{A6B7FE91-DC7F-4F45-958D-1110FCE7129F}"/>
              </a:ext>
            </a:extLst>
          </p:cNvPr>
          <p:cNvSpPr txBox="1">
            <a:spLocks/>
          </p:cNvSpPr>
          <p:nvPr/>
        </p:nvSpPr>
        <p:spPr>
          <a:xfrm>
            <a:off x="628650" y="2226469"/>
            <a:ext cx="7886700"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450"/>
              </a:spcBef>
            </a:pPr>
            <a:r>
              <a:rPr lang="en-GB" sz="2100">
                <a:solidFill>
                  <a:prstClr val="black"/>
                </a:solidFill>
                <a:latin typeface="Calibri"/>
              </a:rPr>
              <a:t>52,187 births between 2006 and 2017</a:t>
            </a:r>
          </a:p>
          <a:p>
            <a:pPr marL="514350" lvl="1" indent="-171450" defTabSz="685800">
              <a:lnSpc>
                <a:spcPct val="100000"/>
              </a:lnSpc>
              <a:spcBef>
                <a:spcPts val="450"/>
              </a:spcBef>
            </a:pPr>
            <a:r>
              <a:rPr lang="en-GB" sz="1800">
                <a:solidFill>
                  <a:prstClr val="black"/>
                </a:solidFill>
                <a:latin typeface="Calibri"/>
              </a:rPr>
              <a:t>16 cases of HIE (0.3 / 1000) … (cf national of 1.4-1.8 / 1000)</a:t>
            </a:r>
          </a:p>
          <a:p>
            <a:pPr marL="171450" indent="-171450" defTabSz="685800">
              <a:lnSpc>
                <a:spcPct val="100000"/>
              </a:lnSpc>
              <a:spcBef>
                <a:spcPts val="450"/>
              </a:spcBef>
            </a:pPr>
            <a:endParaRPr lang="en-GB" sz="2100">
              <a:solidFill>
                <a:prstClr val="black"/>
              </a:solidFill>
              <a:latin typeface="Calibri"/>
            </a:endParaRPr>
          </a:p>
          <a:p>
            <a:pPr marL="171450" indent="-171450" defTabSz="685800">
              <a:lnSpc>
                <a:spcPct val="100000"/>
              </a:lnSpc>
              <a:spcBef>
                <a:spcPts val="450"/>
              </a:spcBef>
            </a:pPr>
            <a:r>
              <a:rPr lang="en-GB" sz="2100">
                <a:solidFill>
                  <a:prstClr val="black"/>
                </a:solidFill>
                <a:latin typeface="Calibri"/>
              </a:rPr>
              <a:t>Other quoted outcomes</a:t>
            </a:r>
          </a:p>
          <a:p>
            <a:pPr marL="514350" lvl="1" indent="-171450" defTabSz="685800">
              <a:lnSpc>
                <a:spcPct val="100000"/>
              </a:lnSpc>
              <a:spcBef>
                <a:spcPts val="450"/>
              </a:spcBef>
            </a:pPr>
            <a:r>
              <a:rPr lang="en-GB" sz="1800">
                <a:solidFill>
                  <a:prstClr val="black"/>
                </a:solidFill>
                <a:latin typeface="Calibri"/>
              </a:rPr>
              <a:t>Intrapartum emergency CS:			8.1%</a:t>
            </a:r>
          </a:p>
          <a:p>
            <a:pPr marL="514350" lvl="1" indent="-171450" defTabSz="685800">
              <a:lnSpc>
                <a:spcPct val="100000"/>
              </a:lnSpc>
              <a:spcBef>
                <a:spcPts val="450"/>
              </a:spcBef>
            </a:pPr>
            <a:r>
              <a:rPr lang="en-GB" sz="1800">
                <a:solidFill>
                  <a:prstClr val="black"/>
                </a:solidFill>
                <a:latin typeface="Calibri"/>
              </a:rPr>
              <a:t>Emergency CS for failed instrumental: 		0.3-0.5%</a:t>
            </a:r>
          </a:p>
          <a:p>
            <a:pPr marL="514350" lvl="1" indent="-171450" defTabSz="685800">
              <a:lnSpc>
                <a:spcPct val="100000"/>
              </a:lnSpc>
              <a:spcBef>
                <a:spcPts val="450"/>
              </a:spcBef>
            </a:pPr>
            <a:r>
              <a:rPr lang="en-GB" sz="1800">
                <a:solidFill>
                  <a:prstClr val="black"/>
                </a:solidFill>
                <a:latin typeface="Calibri"/>
              </a:rPr>
              <a:t>Intrapartum stillbirths:				None in 7+ yrs</a:t>
            </a:r>
            <a:endParaRPr lang="en-GB" sz="1800" dirty="0">
              <a:solidFill>
                <a:prstClr val="black"/>
              </a:solidFill>
              <a:latin typeface="Calibri"/>
            </a:endParaRPr>
          </a:p>
        </p:txBody>
      </p:sp>
      <p:sp>
        <p:nvSpPr>
          <p:cNvPr id="4" name="TextBox 3">
            <a:extLst>
              <a:ext uri="{FF2B5EF4-FFF2-40B4-BE49-F238E27FC236}">
                <a16:creationId xmlns:a16="http://schemas.microsoft.com/office/drawing/2014/main" id="{1E8AD173-55E9-4889-A589-1047781FA7C7}"/>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spTree>
    <p:extLst>
      <p:ext uri="{BB962C8B-B14F-4D97-AF65-F5344CB8AC3E}">
        <p14:creationId xmlns:p14="http://schemas.microsoft.com/office/powerpoint/2010/main" val="2783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0C6D6E40-F576-4B2A-AA89-396529249661}"/>
              </a:ext>
            </a:extLst>
          </p:cNvPr>
          <p:cNvPicPr>
            <a:picLocks noGrp="1" noChangeAspect="1"/>
          </p:cNvPicPr>
          <p:nvPr>
            <p:ph idx="1"/>
          </p:nvPr>
        </p:nvPicPr>
        <p:blipFill>
          <a:blip r:embed="rId2"/>
          <a:stretch>
            <a:fillRect/>
          </a:stretch>
        </p:blipFill>
        <p:spPr>
          <a:xfrm>
            <a:off x="647364" y="917750"/>
            <a:ext cx="7096714" cy="5539694"/>
          </a:xfrm>
        </p:spPr>
      </p:pic>
      <p:sp>
        <p:nvSpPr>
          <p:cNvPr id="6" name="TextBox 5">
            <a:extLst>
              <a:ext uri="{FF2B5EF4-FFF2-40B4-BE49-F238E27FC236}">
                <a16:creationId xmlns:a16="http://schemas.microsoft.com/office/drawing/2014/main" id="{34D49DCC-ADC1-478A-A1CF-8457F2C68D80}"/>
              </a:ext>
            </a:extLst>
          </p:cNvPr>
          <p:cNvSpPr txBox="1"/>
          <p:nvPr/>
        </p:nvSpPr>
        <p:spPr>
          <a:xfrm>
            <a:off x="2913133" y="3066881"/>
            <a:ext cx="3252998" cy="1754326"/>
          </a:xfrm>
          <a:prstGeom prst="rect">
            <a:avLst/>
          </a:prstGeom>
          <a:noFill/>
        </p:spPr>
        <p:txBody>
          <a:bodyPr wrap="square" rtlCol="0">
            <a:spAutoFit/>
          </a:bodyPr>
          <a:lstStyle/>
          <a:p>
            <a:pPr marL="285750" indent="-285750">
              <a:buFont typeface="Arial" panose="020B0604020202020204" pitchFamily="34" charset="0"/>
              <a:buChar char="•"/>
            </a:pPr>
            <a:r>
              <a:rPr lang="en-GB" dirty="0"/>
              <a:t>Overview of MatNeo SIP</a:t>
            </a:r>
          </a:p>
          <a:p>
            <a:pPr marL="285750" indent="-285750">
              <a:buFont typeface="Arial" panose="020B0604020202020204" pitchFamily="34" charset="0"/>
              <a:buChar char="•"/>
            </a:pPr>
            <a:r>
              <a:rPr lang="en-GB" dirty="0"/>
              <a:t>Patient Safety Programmes in Obstetrics – Mr Kim Hinshaw</a:t>
            </a:r>
          </a:p>
          <a:p>
            <a:pPr marL="285750" indent="-285750">
              <a:buFont typeface="Arial" panose="020B0604020202020204" pitchFamily="34" charset="0"/>
              <a:buChar char="•"/>
            </a:pPr>
            <a:r>
              <a:rPr lang="en-GB" dirty="0" err="1"/>
              <a:t>CTG</a:t>
            </a:r>
            <a:r>
              <a:rPr lang="en-GB" dirty="0"/>
              <a:t> – What we know</a:t>
            </a:r>
          </a:p>
          <a:p>
            <a:pPr marL="285750" indent="-285750">
              <a:buFont typeface="Arial" panose="020B0604020202020204" pitchFamily="34" charset="0"/>
              <a:buChar char="•"/>
            </a:pPr>
            <a:r>
              <a:rPr lang="en-GB" dirty="0" err="1"/>
              <a:t>CTG</a:t>
            </a:r>
            <a:r>
              <a:rPr lang="en-GB" dirty="0"/>
              <a:t>- What’s next?</a:t>
            </a:r>
          </a:p>
          <a:p>
            <a:pPr marL="285750" indent="-285750">
              <a:buFont typeface="Arial" panose="020B0604020202020204" pitchFamily="34" charset="0"/>
              <a:buChar char="•"/>
            </a:pPr>
            <a:r>
              <a:rPr lang="en-GB" dirty="0"/>
              <a:t>System-level project updates</a:t>
            </a:r>
          </a:p>
          <a:p>
            <a:pPr marL="285750" indent="-285750">
              <a:buFont typeface="Arial" panose="020B0604020202020204" pitchFamily="34" charset="0"/>
              <a:buChar char="•"/>
            </a:pPr>
            <a:r>
              <a:rPr lang="en-GB" dirty="0"/>
              <a:t>Regional SCORE Update </a:t>
            </a:r>
          </a:p>
          <a:p>
            <a:pPr marL="285750" indent="-285750">
              <a:buFont typeface="Arial" panose="020B0604020202020204" pitchFamily="34" charset="0"/>
              <a:buChar char="•"/>
            </a:pPr>
            <a:r>
              <a:rPr lang="en-GB" dirty="0"/>
              <a:t>Wrap up </a:t>
            </a:r>
          </a:p>
        </p:txBody>
      </p:sp>
    </p:spTree>
    <p:extLst>
      <p:ext uri="{BB962C8B-B14F-4D97-AF65-F5344CB8AC3E}">
        <p14:creationId xmlns:p14="http://schemas.microsoft.com/office/powerpoint/2010/main" val="353839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6F03-6872-4C41-B296-FB60760048E3}"/>
              </a:ext>
            </a:extLst>
          </p:cNvPr>
          <p:cNvSpPr txBox="1">
            <a:spLocks/>
          </p:cNvSpPr>
          <p:nvPr/>
        </p:nvSpPr>
        <p:spPr>
          <a:xfrm>
            <a:off x="628650" y="1131094"/>
            <a:ext cx="7886700" cy="99417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2100" b="1" dirty="0">
                <a:solidFill>
                  <a:srgbClr val="0070C0"/>
                </a:solidFill>
                <a:latin typeface="Calibri Light"/>
              </a:rPr>
              <a:t>Types of intrapartum hypoxia on the CTG: do they have any relationship with the type of brain injury in the MRI scan in term babies</a:t>
            </a:r>
            <a:endParaRPr lang="en-GB" sz="2100" dirty="0">
              <a:solidFill>
                <a:prstClr val="black"/>
              </a:solidFill>
              <a:latin typeface="Calibri Light"/>
            </a:endParaRPr>
          </a:p>
        </p:txBody>
      </p:sp>
      <p:pic>
        <p:nvPicPr>
          <p:cNvPr id="3" name="Picture 2">
            <a:extLst>
              <a:ext uri="{FF2B5EF4-FFF2-40B4-BE49-F238E27FC236}">
                <a16:creationId xmlns:a16="http://schemas.microsoft.com/office/drawing/2014/main" id="{4209A762-F336-461C-BAA9-35411DD56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34" y="2150151"/>
            <a:ext cx="7343402" cy="2557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A46B511-923C-483E-B365-33204F0011BB}"/>
              </a:ext>
            </a:extLst>
          </p:cNvPr>
          <p:cNvSpPr txBox="1"/>
          <p:nvPr/>
        </p:nvSpPr>
        <p:spPr>
          <a:xfrm>
            <a:off x="812770" y="4785466"/>
            <a:ext cx="7343402" cy="784830"/>
          </a:xfrm>
          <a:prstGeom prst="rect">
            <a:avLst/>
          </a:prstGeom>
          <a:noFill/>
        </p:spPr>
        <p:txBody>
          <a:bodyPr wrap="square" rtlCol="0">
            <a:spAutoFit/>
          </a:bodyPr>
          <a:lstStyle/>
          <a:p>
            <a:r>
              <a:rPr lang="en-US" sz="1500" dirty="0">
                <a:solidFill>
                  <a:prstClr val="black"/>
                </a:solidFill>
                <a:latin typeface="Calibri"/>
              </a:rPr>
              <a:t>‘</a:t>
            </a:r>
            <a:r>
              <a:rPr lang="en-US" sz="1500" i="1" dirty="0">
                <a:solidFill>
                  <a:prstClr val="black"/>
                </a:solidFill>
                <a:latin typeface="Calibri"/>
              </a:rPr>
              <a:t>Our study has shown that, whilst our rate of HIE based on </a:t>
            </a:r>
            <a:r>
              <a:rPr lang="en-US" sz="1500" i="1" dirty="0" err="1">
                <a:solidFill>
                  <a:prstClr val="black"/>
                </a:solidFill>
                <a:latin typeface="Calibri"/>
              </a:rPr>
              <a:t>Sarnat</a:t>
            </a:r>
            <a:r>
              <a:rPr lang="en-US" sz="1500" i="1" dirty="0">
                <a:solidFill>
                  <a:prstClr val="black"/>
                </a:solidFill>
                <a:latin typeface="Calibri"/>
              </a:rPr>
              <a:t> Criteria is 0.8/1000, our actual rate of neurological damage based on neonatal MRI scan is much lower (16/52,187 births or 0.3/1000).</a:t>
            </a:r>
            <a:r>
              <a:rPr lang="en-US" sz="1500" dirty="0">
                <a:solidFill>
                  <a:prstClr val="black"/>
                </a:solidFill>
                <a:latin typeface="Calibri"/>
              </a:rPr>
              <a:t>’</a:t>
            </a:r>
            <a:endParaRPr lang="en-GB" sz="1500" dirty="0">
              <a:solidFill>
                <a:prstClr val="black"/>
              </a:solidFill>
              <a:latin typeface="Calibri"/>
            </a:endParaRPr>
          </a:p>
        </p:txBody>
      </p:sp>
      <p:sp>
        <p:nvSpPr>
          <p:cNvPr id="5" name="TextBox 4">
            <a:extLst>
              <a:ext uri="{FF2B5EF4-FFF2-40B4-BE49-F238E27FC236}">
                <a16:creationId xmlns:a16="http://schemas.microsoft.com/office/drawing/2014/main" id="{CE5AE909-16D6-4D5E-B12D-990E4A5DA0E4}"/>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spTree>
    <p:extLst>
      <p:ext uri="{BB962C8B-B14F-4D97-AF65-F5344CB8AC3E}">
        <p14:creationId xmlns:p14="http://schemas.microsoft.com/office/powerpoint/2010/main" val="119850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AB4A-C1B1-4598-96C7-88191569921C}"/>
              </a:ext>
            </a:extLst>
          </p:cNvPr>
          <p:cNvSpPr>
            <a:spLocks noGrp="1"/>
          </p:cNvSpPr>
          <p:nvPr>
            <p:ph type="title"/>
          </p:nvPr>
        </p:nvSpPr>
        <p:spPr/>
        <p:txBody>
          <a:bodyPr>
            <a:noAutofit/>
          </a:bodyPr>
          <a:lstStyle/>
          <a:p>
            <a:r>
              <a:rPr lang="en-GB" sz="2100" b="1" dirty="0">
                <a:solidFill>
                  <a:srgbClr val="0070C0"/>
                </a:solidFill>
              </a:rPr>
              <a:t>Types of intrapartum hypoxia on the CTG: do they have any relationship with the type of brain injury in the MRI scan in term babies</a:t>
            </a:r>
            <a:endParaRPr lang="en-GB" sz="2100" dirty="0"/>
          </a:p>
        </p:txBody>
      </p:sp>
      <p:sp>
        <p:nvSpPr>
          <p:cNvPr id="3" name="Content Placeholder 2">
            <a:extLst>
              <a:ext uri="{FF2B5EF4-FFF2-40B4-BE49-F238E27FC236}">
                <a16:creationId xmlns:a16="http://schemas.microsoft.com/office/drawing/2014/main" id="{C465A0DA-BF56-421D-B679-B57C99149CA7}"/>
              </a:ext>
            </a:extLst>
          </p:cNvPr>
          <p:cNvSpPr>
            <a:spLocks noGrp="1"/>
          </p:cNvSpPr>
          <p:nvPr>
            <p:ph idx="1"/>
          </p:nvPr>
        </p:nvSpPr>
        <p:spPr/>
        <p:txBody>
          <a:bodyPr/>
          <a:lstStyle/>
          <a:p>
            <a:pPr>
              <a:lnSpc>
                <a:spcPct val="100000"/>
              </a:lnSpc>
              <a:spcBef>
                <a:spcPts val="450"/>
              </a:spcBef>
            </a:pPr>
            <a:r>
              <a:rPr lang="en-GB" dirty="0"/>
              <a:t>Inter-observer agreement:	81%</a:t>
            </a:r>
          </a:p>
          <a:p>
            <a:pPr>
              <a:lnSpc>
                <a:spcPct val="100000"/>
              </a:lnSpc>
              <a:spcBef>
                <a:spcPts val="450"/>
              </a:spcBef>
            </a:pPr>
            <a:endParaRPr lang="en-GB" dirty="0"/>
          </a:p>
          <a:p>
            <a:pPr>
              <a:lnSpc>
                <a:spcPct val="100000"/>
              </a:lnSpc>
              <a:spcBef>
                <a:spcPts val="450"/>
              </a:spcBef>
            </a:pPr>
            <a:r>
              <a:rPr lang="en-GB" dirty="0"/>
              <a:t>Typical reported rates:		30%</a:t>
            </a:r>
          </a:p>
          <a:p>
            <a:pPr>
              <a:lnSpc>
                <a:spcPct val="100000"/>
              </a:lnSpc>
              <a:spcBef>
                <a:spcPts val="450"/>
              </a:spcBef>
            </a:pPr>
            <a:endParaRPr lang="en-GB" dirty="0"/>
          </a:p>
          <a:p>
            <a:pPr lvl="1">
              <a:lnSpc>
                <a:spcPct val="100000"/>
              </a:lnSpc>
              <a:spcBef>
                <a:spcPts val="450"/>
              </a:spcBef>
            </a:pPr>
            <a:r>
              <a:rPr lang="en-GB" dirty="0"/>
              <a:t>(</a:t>
            </a:r>
            <a:r>
              <a:rPr lang="en-GB" dirty="0" err="1"/>
              <a:t>Rhose</a:t>
            </a:r>
            <a:r>
              <a:rPr lang="en-GB" dirty="0"/>
              <a:t> et al, 2014. </a:t>
            </a:r>
            <a:r>
              <a:rPr lang="en-GB" dirty="0" err="1"/>
              <a:t>Reif</a:t>
            </a:r>
            <a:r>
              <a:rPr lang="en-GB" dirty="0"/>
              <a:t> et al, 2016. </a:t>
            </a:r>
            <a:r>
              <a:rPr lang="en-GB" dirty="0" err="1"/>
              <a:t>Hruban</a:t>
            </a:r>
            <a:r>
              <a:rPr lang="en-GB" dirty="0"/>
              <a:t> et al, 2016)</a:t>
            </a:r>
          </a:p>
        </p:txBody>
      </p:sp>
      <p:sp>
        <p:nvSpPr>
          <p:cNvPr id="5" name="TextBox 4">
            <a:extLst>
              <a:ext uri="{FF2B5EF4-FFF2-40B4-BE49-F238E27FC236}">
                <a16:creationId xmlns:a16="http://schemas.microsoft.com/office/drawing/2014/main" id="{7467EB24-A07E-4EE4-80E6-AB0C65F2C633}"/>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spTree>
    <p:extLst>
      <p:ext uri="{BB962C8B-B14F-4D97-AF65-F5344CB8AC3E}">
        <p14:creationId xmlns:p14="http://schemas.microsoft.com/office/powerpoint/2010/main" val="338472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3B85-4FB0-404A-B01A-173873B6102F}"/>
              </a:ext>
            </a:extLst>
          </p:cNvPr>
          <p:cNvSpPr>
            <a:spLocks noGrp="1"/>
          </p:cNvSpPr>
          <p:nvPr>
            <p:ph type="title"/>
          </p:nvPr>
        </p:nvSpPr>
        <p:spPr/>
        <p:txBody>
          <a:bodyPr>
            <a:noAutofit/>
          </a:bodyPr>
          <a:lstStyle/>
          <a:p>
            <a:r>
              <a:rPr lang="en-GB" sz="2100" b="1" dirty="0">
                <a:solidFill>
                  <a:srgbClr val="0070C0"/>
                </a:solidFill>
              </a:rPr>
              <a:t>Types of intrapartum hypoxia on the CTG: do they have any relationship with the type of brain injury in the MRI scan in term babies</a:t>
            </a:r>
            <a:endParaRPr lang="en-GB" sz="2100" dirty="0"/>
          </a:p>
        </p:txBody>
      </p:sp>
      <p:graphicFrame>
        <p:nvGraphicFramePr>
          <p:cNvPr id="4" name="Table 4">
            <a:extLst>
              <a:ext uri="{FF2B5EF4-FFF2-40B4-BE49-F238E27FC236}">
                <a16:creationId xmlns:a16="http://schemas.microsoft.com/office/drawing/2014/main" id="{79B8BBB8-55C7-4C65-A23A-2664890B0E28}"/>
              </a:ext>
            </a:extLst>
          </p:cNvPr>
          <p:cNvGraphicFramePr>
            <a:graphicFrameLocks noGrp="1"/>
          </p:cNvGraphicFramePr>
          <p:nvPr>
            <p:ph idx="1"/>
          </p:nvPr>
        </p:nvGraphicFramePr>
        <p:xfrm>
          <a:off x="628650" y="2226469"/>
          <a:ext cx="7886698" cy="3134912"/>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3784834632"/>
                    </a:ext>
                  </a:extLst>
                </a:gridCol>
                <a:gridCol w="1243793">
                  <a:extLst>
                    <a:ext uri="{9D8B030D-6E8A-4147-A177-3AD203B41FA5}">
                      <a16:colId xmlns:a16="http://schemas.microsoft.com/office/drawing/2014/main" val="692185523"/>
                    </a:ext>
                  </a:extLst>
                </a:gridCol>
                <a:gridCol w="4014006">
                  <a:extLst>
                    <a:ext uri="{9D8B030D-6E8A-4147-A177-3AD203B41FA5}">
                      <a16:colId xmlns:a16="http://schemas.microsoft.com/office/drawing/2014/main" val="3131522218"/>
                    </a:ext>
                  </a:extLst>
                </a:gridCol>
              </a:tblGrid>
              <a:tr h="358595">
                <a:tc>
                  <a:txBody>
                    <a:bodyPr/>
                    <a:lstStyle/>
                    <a:p>
                      <a:r>
                        <a:rPr lang="en-GB" sz="1000" dirty="0"/>
                        <a:t>Hypoxia</a:t>
                      </a:r>
                    </a:p>
                  </a:txBody>
                  <a:tcPr marL="68580" marR="68580" marT="34290" marB="34290"/>
                </a:tc>
                <a:tc>
                  <a:txBody>
                    <a:bodyPr/>
                    <a:lstStyle/>
                    <a:p>
                      <a:r>
                        <a:rPr lang="en-GB" sz="1000" dirty="0"/>
                        <a:t>No. of babies</a:t>
                      </a:r>
                    </a:p>
                  </a:txBody>
                  <a:tcPr marL="68580" marR="68580" marT="34290" marB="34290"/>
                </a:tc>
                <a:tc>
                  <a:txBody>
                    <a:bodyPr/>
                    <a:lstStyle/>
                    <a:p>
                      <a:r>
                        <a:rPr lang="en-GB" sz="1000" dirty="0"/>
                        <a:t>MRI findings</a:t>
                      </a:r>
                    </a:p>
                  </a:txBody>
                  <a:tcPr marL="68580" marR="68580" marT="34290" marB="34290"/>
                </a:tc>
                <a:extLst>
                  <a:ext uri="{0D108BD9-81ED-4DB2-BD59-A6C34878D82A}">
                    <a16:rowId xmlns:a16="http://schemas.microsoft.com/office/drawing/2014/main" val="1746606009"/>
                  </a:ext>
                </a:extLst>
              </a:tr>
              <a:tr h="358595">
                <a:tc>
                  <a:txBody>
                    <a:bodyPr/>
                    <a:lstStyle/>
                    <a:p>
                      <a:r>
                        <a:rPr lang="en-GB" sz="1000" dirty="0"/>
                        <a:t>Subacute</a:t>
                      </a:r>
                    </a:p>
                  </a:txBody>
                  <a:tcPr marL="68580" marR="68580" marT="34290" marB="34290"/>
                </a:tc>
                <a:tc>
                  <a:txBody>
                    <a:bodyPr/>
                    <a:lstStyle/>
                    <a:p>
                      <a:r>
                        <a:rPr lang="en-GB" sz="1000" dirty="0"/>
                        <a:t>3</a:t>
                      </a:r>
                    </a:p>
                  </a:txBody>
                  <a:tcPr marL="68580" marR="68580" marT="34290" marB="34290"/>
                </a:tc>
                <a:tc>
                  <a:txBody>
                    <a:bodyPr/>
                    <a:lstStyle/>
                    <a:p>
                      <a:r>
                        <a:rPr lang="en-GB" sz="1000" dirty="0"/>
                        <a:t>Normal (1), Unavailable (2)</a:t>
                      </a:r>
                    </a:p>
                  </a:txBody>
                  <a:tcPr marL="68580" marR="68580" marT="34290" marB="34290"/>
                </a:tc>
                <a:extLst>
                  <a:ext uri="{0D108BD9-81ED-4DB2-BD59-A6C34878D82A}">
                    <a16:rowId xmlns:a16="http://schemas.microsoft.com/office/drawing/2014/main" val="610945923"/>
                  </a:ext>
                </a:extLst>
              </a:tr>
              <a:tr h="618946">
                <a:tc>
                  <a:txBody>
                    <a:bodyPr/>
                    <a:lstStyle/>
                    <a:p>
                      <a:r>
                        <a:rPr lang="en-GB" sz="1000" dirty="0"/>
                        <a:t>Evolving</a:t>
                      </a:r>
                    </a:p>
                  </a:txBody>
                  <a:tcPr marL="68580" marR="68580" marT="34290" marB="34290"/>
                </a:tc>
                <a:tc>
                  <a:txBody>
                    <a:bodyPr/>
                    <a:lstStyle/>
                    <a:p>
                      <a:r>
                        <a:rPr lang="en-GB" sz="1000" dirty="0"/>
                        <a:t>4</a:t>
                      </a:r>
                    </a:p>
                  </a:txBody>
                  <a:tcPr marL="68580" marR="68580" marT="34290" marB="34290"/>
                </a:tc>
                <a:tc>
                  <a:txBody>
                    <a:bodyPr/>
                    <a:lstStyle/>
                    <a:p>
                      <a:r>
                        <a:rPr lang="en-GB" sz="1000" dirty="0"/>
                        <a:t>Normal (1). Abnormalities in thalami (1), diffuse cortical injury (2)</a:t>
                      </a:r>
                    </a:p>
                  </a:txBody>
                  <a:tcPr marL="68580" marR="68580" marT="34290" marB="34290"/>
                </a:tc>
                <a:extLst>
                  <a:ext uri="{0D108BD9-81ED-4DB2-BD59-A6C34878D82A}">
                    <a16:rowId xmlns:a16="http://schemas.microsoft.com/office/drawing/2014/main" val="2764377167"/>
                  </a:ext>
                </a:extLst>
              </a:tr>
              <a:tr h="377190">
                <a:tc>
                  <a:txBody>
                    <a:bodyPr/>
                    <a:lstStyle/>
                    <a:p>
                      <a:r>
                        <a:rPr lang="en-GB" sz="1000" dirty="0"/>
                        <a:t>Combined acute + subacute</a:t>
                      </a:r>
                    </a:p>
                  </a:txBody>
                  <a:tcPr marL="68580" marR="68580" marT="34290" marB="34290"/>
                </a:tc>
                <a:tc>
                  <a:txBody>
                    <a:bodyPr/>
                    <a:lstStyle/>
                    <a:p>
                      <a:r>
                        <a:rPr lang="en-GB" sz="1000" dirty="0"/>
                        <a:t>2</a:t>
                      </a:r>
                    </a:p>
                  </a:txBody>
                  <a:tcPr marL="68580" marR="68580" marT="34290" marB="34290"/>
                </a:tc>
                <a:tc>
                  <a:txBody>
                    <a:bodyPr/>
                    <a:lstStyle/>
                    <a:p>
                      <a:r>
                        <a:rPr lang="en-GB" sz="1000" dirty="0"/>
                        <a:t>Abnormal myelination in </a:t>
                      </a:r>
                      <a:r>
                        <a:rPr lang="en-GB" sz="1000" dirty="0" err="1"/>
                        <a:t>ares</a:t>
                      </a:r>
                      <a:r>
                        <a:rPr lang="en-GB" sz="1000" dirty="0"/>
                        <a:t> supplied by posterior circulation (1), Unavailable (1)</a:t>
                      </a:r>
                    </a:p>
                  </a:txBody>
                  <a:tcPr marL="68580" marR="68580" marT="34290" marB="34290"/>
                </a:tc>
                <a:extLst>
                  <a:ext uri="{0D108BD9-81ED-4DB2-BD59-A6C34878D82A}">
                    <a16:rowId xmlns:a16="http://schemas.microsoft.com/office/drawing/2014/main" val="1320491396"/>
                  </a:ext>
                </a:extLst>
              </a:tr>
              <a:tr h="377190">
                <a:tc>
                  <a:txBody>
                    <a:bodyPr/>
                    <a:lstStyle/>
                    <a:p>
                      <a:r>
                        <a:rPr lang="en-GB" sz="1000" dirty="0"/>
                        <a:t>Combined evolving + acute</a:t>
                      </a:r>
                    </a:p>
                  </a:txBody>
                  <a:tcPr marL="68580" marR="68580" marT="34290" marB="34290"/>
                </a:tc>
                <a:tc>
                  <a:txBody>
                    <a:bodyPr/>
                    <a:lstStyle/>
                    <a:p>
                      <a:r>
                        <a:rPr lang="en-GB" sz="1000" dirty="0"/>
                        <a:t>2</a:t>
                      </a:r>
                    </a:p>
                  </a:txBody>
                  <a:tcPr marL="68580" marR="68580" marT="34290" marB="34290"/>
                </a:tc>
                <a:tc>
                  <a:txBody>
                    <a:bodyPr/>
                    <a:lstStyle/>
                    <a:p>
                      <a:r>
                        <a:rPr lang="en-GB" sz="1000" dirty="0"/>
                        <a:t>Abnormal myelination in areas supplied by post circulation + very severe HIE (1), Unavailable (1)</a:t>
                      </a:r>
                    </a:p>
                  </a:txBody>
                  <a:tcPr marL="68580" marR="68580" marT="34290" marB="34290"/>
                </a:tc>
                <a:extLst>
                  <a:ext uri="{0D108BD9-81ED-4DB2-BD59-A6C34878D82A}">
                    <a16:rowId xmlns:a16="http://schemas.microsoft.com/office/drawing/2014/main" val="346581220"/>
                  </a:ext>
                </a:extLst>
              </a:tr>
              <a:tr h="358595">
                <a:tc>
                  <a:txBody>
                    <a:bodyPr/>
                    <a:lstStyle/>
                    <a:p>
                      <a:r>
                        <a:rPr lang="en-GB" sz="1000" dirty="0"/>
                        <a:t>Evolving + subacute</a:t>
                      </a:r>
                    </a:p>
                  </a:txBody>
                  <a:tcPr marL="68580" marR="68580" marT="34290" marB="34290"/>
                </a:tc>
                <a:tc>
                  <a:txBody>
                    <a:bodyPr/>
                    <a:lstStyle/>
                    <a:p>
                      <a:r>
                        <a:rPr lang="en-GB" sz="1000" dirty="0"/>
                        <a:t>2</a:t>
                      </a:r>
                    </a:p>
                  </a:txBody>
                  <a:tcPr marL="68580" marR="68580" marT="34290" marB="34290"/>
                </a:tc>
                <a:tc>
                  <a:txBody>
                    <a:bodyPr/>
                    <a:lstStyle/>
                    <a:p>
                      <a:r>
                        <a:rPr lang="en-GB" sz="1000" dirty="0"/>
                        <a:t>Normal (1), Severe atrophy of cerebral hemisphere in watershed areas</a:t>
                      </a:r>
                    </a:p>
                  </a:txBody>
                  <a:tcPr marL="68580" marR="68580" marT="34290" marB="34290"/>
                </a:tc>
                <a:extLst>
                  <a:ext uri="{0D108BD9-81ED-4DB2-BD59-A6C34878D82A}">
                    <a16:rowId xmlns:a16="http://schemas.microsoft.com/office/drawing/2014/main" val="161218077"/>
                  </a:ext>
                </a:extLst>
              </a:tr>
              <a:tr h="358595">
                <a:tc>
                  <a:txBody>
                    <a:bodyPr/>
                    <a:lstStyle/>
                    <a:p>
                      <a:r>
                        <a:rPr lang="en-GB" sz="1000" dirty="0"/>
                        <a:t>None</a:t>
                      </a:r>
                    </a:p>
                  </a:txBody>
                  <a:tcPr marL="68580" marR="68580" marT="34290" marB="34290"/>
                </a:tc>
                <a:tc>
                  <a:txBody>
                    <a:bodyPr/>
                    <a:lstStyle/>
                    <a:p>
                      <a:r>
                        <a:rPr lang="en-GB" sz="1000" dirty="0"/>
                        <a:t>3</a:t>
                      </a:r>
                    </a:p>
                  </a:txBody>
                  <a:tcPr marL="68580" marR="68580" marT="34290" marB="34290"/>
                </a:tc>
                <a:tc>
                  <a:txBody>
                    <a:bodyPr/>
                    <a:lstStyle/>
                    <a:p>
                      <a:r>
                        <a:rPr lang="en-GB" sz="1000" dirty="0"/>
                        <a:t>Post cerebral infarct (1), Metabolic pathology (1)</a:t>
                      </a:r>
                    </a:p>
                  </a:txBody>
                  <a:tcPr marL="68580" marR="68580" marT="34290" marB="34290"/>
                </a:tc>
                <a:extLst>
                  <a:ext uri="{0D108BD9-81ED-4DB2-BD59-A6C34878D82A}">
                    <a16:rowId xmlns:a16="http://schemas.microsoft.com/office/drawing/2014/main" val="2414970850"/>
                  </a:ext>
                </a:extLst>
              </a:tr>
            </a:tbl>
          </a:graphicData>
        </a:graphic>
      </p:graphicFrame>
      <p:sp>
        <p:nvSpPr>
          <p:cNvPr id="5" name="TextBox 4">
            <a:extLst>
              <a:ext uri="{FF2B5EF4-FFF2-40B4-BE49-F238E27FC236}">
                <a16:creationId xmlns:a16="http://schemas.microsoft.com/office/drawing/2014/main" id="{116565DD-CF63-4CC6-A3A3-FDD42D5277C0}"/>
              </a:ext>
            </a:extLst>
          </p:cNvPr>
          <p:cNvSpPr txBox="1"/>
          <p:nvPr/>
        </p:nvSpPr>
        <p:spPr>
          <a:xfrm flipH="1">
            <a:off x="3048000" y="5555178"/>
            <a:ext cx="5590691" cy="300082"/>
          </a:xfrm>
          <a:prstGeom prst="rect">
            <a:avLst/>
          </a:prstGeom>
          <a:noFill/>
        </p:spPr>
        <p:txBody>
          <a:bodyPr wrap="square" rtlCol="0">
            <a:spAutoFit/>
          </a:bodyPr>
          <a:lstStyle/>
          <a:p>
            <a:pPr algn="r"/>
            <a:r>
              <a:rPr lang="en-GB" dirty="0" err="1">
                <a:solidFill>
                  <a:srgbClr val="A6A6A6"/>
                </a:solidFill>
                <a:latin typeface="Calibri"/>
              </a:rPr>
              <a:t>Yatham</a:t>
            </a:r>
            <a:r>
              <a:rPr lang="en-GB" dirty="0">
                <a:solidFill>
                  <a:srgbClr val="A6A6A6"/>
                </a:solidFill>
                <a:latin typeface="Calibri"/>
              </a:rPr>
              <a:t>+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Gynecol</a:t>
            </a:r>
            <a:r>
              <a:rPr lang="en-GB" dirty="0">
                <a:solidFill>
                  <a:srgbClr val="A6A6A6"/>
                </a:solidFill>
                <a:latin typeface="Calibri"/>
              </a:rPr>
              <a:t> https://doi.org/10.1080/01443615.2019.1652576</a:t>
            </a:r>
          </a:p>
        </p:txBody>
      </p:sp>
    </p:spTree>
    <p:extLst>
      <p:ext uri="{BB962C8B-B14F-4D97-AF65-F5344CB8AC3E}">
        <p14:creationId xmlns:p14="http://schemas.microsoft.com/office/powerpoint/2010/main" val="364176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3CE3356-D418-462F-8F4E-BAD3D013A363}"/>
              </a:ext>
            </a:extLst>
          </p:cNvPr>
          <p:cNvGraphicFramePr>
            <a:graphicFrameLocks/>
          </p:cNvGraphicFramePr>
          <p:nvPr/>
        </p:nvGraphicFramePr>
        <p:xfrm>
          <a:off x="605097" y="970446"/>
          <a:ext cx="7587096" cy="4936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402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7D8C-FF07-4298-8C18-47CE66894930}"/>
              </a:ext>
            </a:extLst>
          </p:cNvPr>
          <p:cNvSpPr>
            <a:spLocks noGrp="1"/>
          </p:cNvSpPr>
          <p:nvPr>
            <p:ph type="title"/>
          </p:nvPr>
        </p:nvSpPr>
        <p:spPr/>
        <p:txBody>
          <a:bodyPr>
            <a:normAutofit/>
          </a:bodyPr>
          <a:lstStyle/>
          <a:p>
            <a:r>
              <a:rPr lang="en-GB" sz="2100" i="1" dirty="0">
                <a:solidFill>
                  <a:srgbClr val="0070C0"/>
                </a:solidFill>
              </a:rPr>
              <a:t>Physiologic interpretation of CTGs</a:t>
            </a:r>
            <a:br>
              <a:rPr lang="en-GB" sz="2400" dirty="0">
                <a:solidFill>
                  <a:srgbClr val="0070C0"/>
                </a:solidFill>
              </a:rPr>
            </a:br>
            <a:r>
              <a:rPr lang="en-GB" sz="2400" dirty="0">
                <a:solidFill>
                  <a:srgbClr val="0070C0"/>
                </a:solidFill>
              </a:rPr>
              <a:t>Case study from Lewisham &amp; Greenwich NHS Trust</a:t>
            </a:r>
          </a:p>
        </p:txBody>
      </p:sp>
      <p:sp>
        <p:nvSpPr>
          <p:cNvPr id="3" name="Content Placeholder 2">
            <a:extLst>
              <a:ext uri="{FF2B5EF4-FFF2-40B4-BE49-F238E27FC236}">
                <a16:creationId xmlns:a16="http://schemas.microsoft.com/office/drawing/2014/main" id="{1AD0E8B9-4666-4CF6-8A3E-7C7EDB1A0480}"/>
              </a:ext>
            </a:extLst>
          </p:cNvPr>
          <p:cNvSpPr>
            <a:spLocks noGrp="1"/>
          </p:cNvSpPr>
          <p:nvPr>
            <p:ph idx="1"/>
          </p:nvPr>
        </p:nvSpPr>
        <p:spPr/>
        <p:txBody>
          <a:bodyPr>
            <a:normAutofit/>
          </a:bodyPr>
          <a:lstStyle/>
          <a:p>
            <a:pPr>
              <a:lnSpc>
                <a:spcPct val="100000"/>
              </a:lnSpc>
              <a:spcBef>
                <a:spcPts val="450"/>
              </a:spcBef>
              <a:spcAft>
                <a:spcPts val="450"/>
              </a:spcAft>
            </a:pPr>
            <a:r>
              <a:rPr lang="en-GB" sz="1800" dirty="0"/>
              <a:t>‘Sign up to Safety’ team introduced physiologic interpretation</a:t>
            </a:r>
          </a:p>
          <a:p>
            <a:pPr lvl="1">
              <a:lnSpc>
                <a:spcPct val="100000"/>
              </a:lnSpc>
              <a:spcBef>
                <a:spcPts val="450"/>
              </a:spcBef>
              <a:spcAft>
                <a:spcPts val="450"/>
              </a:spcAft>
            </a:pPr>
            <a:r>
              <a:rPr lang="en-GB" sz="1500" dirty="0"/>
              <a:t>Staff attended CTG masterclass</a:t>
            </a:r>
          </a:p>
          <a:p>
            <a:pPr lvl="1">
              <a:lnSpc>
                <a:spcPct val="100000"/>
              </a:lnSpc>
              <a:spcBef>
                <a:spcPts val="450"/>
              </a:spcBef>
              <a:spcAft>
                <a:spcPts val="450"/>
              </a:spcAft>
            </a:pPr>
            <a:r>
              <a:rPr lang="en-GB" sz="1500" dirty="0"/>
              <a:t>Weekly CTG meetings, induction program and mandatory training</a:t>
            </a:r>
          </a:p>
          <a:p>
            <a:pPr lvl="1">
              <a:lnSpc>
                <a:spcPct val="100000"/>
              </a:lnSpc>
              <a:spcBef>
                <a:spcPts val="450"/>
              </a:spcBef>
              <a:spcAft>
                <a:spcPts val="450"/>
              </a:spcAft>
            </a:pPr>
            <a:r>
              <a:rPr lang="en-GB" sz="1500" dirty="0"/>
              <a:t>Appointment of B7 midwives</a:t>
            </a:r>
          </a:p>
          <a:p>
            <a:pPr>
              <a:lnSpc>
                <a:spcPct val="100000"/>
              </a:lnSpc>
              <a:spcBef>
                <a:spcPts val="450"/>
              </a:spcBef>
              <a:spcAft>
                <a:spcPts val="450"/>
              </a:spcAft>
            </a:pPr>
            <a:r>
              <a:rPr lang="en-GB" sz="1800" dirty="0"/>
              <a:t>32% reduction in number of babies admitted to NICU with HIE</a:t>
            </a:r>
          </a:p>
          <a:p>
            <a:pPr>
              <a:lnSpc>
                <a:spcPct val="100000"/>
              </a:lnSpc>
              <a:spcBef>
                <a:spcPts val="450"/>
              </a:spcBef>
              <a:spcAft>
                <a:spcPts val="450"/>
              </a:spcAft>
            </a:pPr>
            <a:r>
              <a:rPr lang="en-GB" sz="1800" dirty="0"/>
              <a:t>Reduction in babies transferred out for cooling</a:t>
            </a:r>
          </a:p>
          <a:p>
            <a:pPr>
              <a:lnSpc>
                <a:spcPct val="100000"/>
              </a:lnSpc>
              <a:spcBef>
                <a:spcPts val="450"/>
              </a:spcBef>
              <a:spcAft>
                <a:spcPts val="450"/>
              </a:spcAft>
            </a:pPr>
            <a:r>
              <a:rPr lang="en-GB" sz="1800" dirty="0"/>
              <a:t>(</a:t>
            </a:r>
            <a:r>
              <a:rPr lang="en-GB" sz="1800" i="1" dirty="0"/>
              <a:t>‘Only a couple of FBSs’</a:t>
            </a:r>
            <a:r>
              <a:rPr lang="en-GB" sz="1800" dirty="0"/>
              <a:t>)</a:t>
            </a:r>
          </a:p>
        </p:txBody>
      </p:sp>
    </p:spTree>
    <p:extLst>
      <p:ext uri="{BB962C8B-B14F-4D97-AF65-F5344CB8AC3E}">
        <p14:creationId xmlns:p14="http://schemas.microsoft.com/office/powerpoint/2010/main" val="761280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D08F-3A40-43EB-9A0D-66E780D5ACA1}"/>
              </a:ext>
            </a:extLst>
          </p:cNvPr>
          <p:cNvSpPr>
            <a:spLocks noGrp="1"/>
          </p:cNvSpPr>
          <p:nvPr>
            <p:ph type="title"/>
          </p:nvPr>
        </p:nvSpPr>
        <p:spPr/>
        <p:txBody>
          <a:bodyPr>
            <a:noAutofit/>
          </a:bodyPr>
          <a:lstStyle/>
          <a:p>
            <a:r>
              <a:rPr lang="en-GB" sz="2400" dirty="0">
                <a:solidFill>
                  <a:srgbClr val="0070C0"/>
                </a:solidFill>
              </a:rPr>
              <a:t>Evaluating the value of intrapartum FBS to predict adverse neonatal outcomes: A UK multicentre observational study</a:t>
            </a:r>
          </a:p>
        </p:txBody>
      </p:sp>
      <p:graphicFrame>
        <p:nvGraphicFramePr>
          <p:cNvPr id="4" name="Table 4">
            <a:extLst>
              <a:ext uri="{FF2B5EF4-FFF2-40B4-BE49-F238E27FC236}">
                <a16:creationId xmlns:a16="http://schemas.microsoft.com/office/drawing/2014/main" id="{1DB6AA7C-0157-477B-A5E0-58F44F4B3199}"/>
              </a:ext>
            </a:extLst>
          </p:cNvPr>
          <p:cNvGraphicFramePr>
            <a:graphicFrameLocks noGrp="1"/>
          </p:cNvGraphicFramePr>
          <p:nvPr>
            <p:ph idx="1"/>
          </p:nvPr>
        </p:nvGraphicFramePr>
        <p:xfrm>
          <a:off x="628650" y="2226469"/>
          <a:ext cx="7886697" cy="284226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4062002827"/>
                    </a:ext>
                  </a:extLst>
                </a:gridCol>
                <a:gridCol w="1159625">
                  <a:extLst>
                    <a:ext uri="{9D8B030D-6E8A-4147-A177-3AD203B41FA5}">
                      <a16:colId xmlns:a16="http://schemas.microsoft.com/office/drawing/2014/main" val="829059160"/>
                    </a:ext>
                  </a:extLst>
                </a:gridCol>
                <a:gridCol w="960120">
                  <a:extLst>
                    <a:ext uri="{9D8B030D-6E8A-4147-A177-3AD203B41FA5}">
                      <a16:colId xmlns:a16="http://schemas.microsoft.com/office/drawing/2014/main" val="1781635347"/>
                    </a:ext>
                  </a:extLst>
                </a:gridCol>
                <a:gridCol w="958189">
                  <a:extLst>
                    <a:ext uri="{9D8B030D-6E8A-4147-A177-3AD203B41FA5}">
                      <a16:colId xmlns:a16="http://schemas.microsoft.com/office/drawing/2014/main" val="846143745"/>
                    </a:ext>
                  </a:extLst>
                </a:gridCol>
                <a:gridCol w="849830">
                  <a:extLst>
                    <a:ext uri="{9D8B030D-6E8A-4147-A177-3AD203B41FA5}">
                      <a16:colId xmlns:a16="http://schemas.microsoft.com/office/drawing/2014/main" val="2527092010"/>
                    </a:ext>
                  </a:extLst>
                </a:gridCol>
                <a:gridCol w="822960">
                  <a:extLst>
                    <a:ext uri="{9D8B030D-6E8A-4147-A177-3AD203B41FA5}">
                      <a16:colId xmlns:a16="http://schemas.microsoft.com/office/drawing/2014/main" val="1147616336"/>
                    </a:ext>
                  </a:extLst>
                </a:gridCol>
                <a:gridCol w="1707224">
                  <a:extLst>
                    <a:ext uri="{9D8B030D-6E8A-4147-A177-3AD203B41FA5}">
                      <a16:colId xmlns:a16="http://schemas.microsoft.com/office/drawing/2014/main" val="2421041671"/>
                    </a:ext>
                  </a:extLst>
                </a:gridCol>
              </a:tblGrid>
              <a:tr h="617220">
                <a:tc>
                  <a:txBody>
                    <a:bodyPr/>
                    <a:lstStyle/>
                    <a:p>
                      <a:r>
                        <a:rPr lang="en-GB" sz="1200" dirty="0"/>
                        <a:t>Outcome</a:t>
                      </a:r>
                    </a:p>
                  </a:txBody>
                  <a:tcPr marL="68580" marR="68580" marT="34290" marB="34290"/>
                </a:tc>
                <a:tc>
                  <a:txBody>
                    <a:bodyPr/>
                    <a:lstStyle/>
                    <a:p>
                      <a:r>
                        <a:rPr lang="en-GB" sz="1200" dirty="0"/>
                        <a:t>Test threshold</a:t>
                      </a:r>
                    </a:p>
                  </a:txBody>
                  <a:tcPr marL="68580" marR="68580" marT="34290" marB="34290"/>
                </a:tc>
                <a:tc>
                  <a:txBody>
                    <a:bodyPr/>
                    <a:lstStyle/>
                    <a:p>
                      <a:r>
                        <a:rPr lang="en-GB" sz="1200" dirty="0"/>
                        <a:t>Sensitivity</a:t>
                      </a:r>
                    </a:p>
                  </a:txBody>
                  <a:tcPr marL="68580" marR="68580" marT="34290" marB="34290"/>
                </a:tc>
                <a:tc>
                  <a:txBody>
                    <a:bodyPr/>
                    <a:lstStyle/>
                    <a:p>
                      <a:r>
                        <a:rPr lang="en-GB" sz="1200" dirty="0"/>
                        <a:t>Specificity</a:t>
                      </a:r>
                    </a:p>
                  </a:txBody>
                  <a:tcPr marL="68580" marR="68580" marT="34290" marB="34290"/>
                </a:tc>
                <a:tc>
                  <a:txBody>
                    <a:bodyPr/>
                    <a:lstStyle/>
                    <a:p>
                      <a:r>
                        <a:rPr lang="en-GB" sz="1200" dirty="0"/>
                        <a:t>Positive predictive value</a:t>
                      </a:r>
                    </a:p>
                  </a:txBody>
                  <a:tcPr marL="68580" marR="68580" marT="34290" marB="34290"/>
                </a:tc>
                <a:tc>
                  <a:txBody>
                    <a:bodyPr/>
                    <a:lstStyle/>
                    <a:p>
                      <a:r>
                        <a:rPr lang="en-GB" sz="1200" dirty="0"/>
                        <a:t>Negative predictive value</a:t>
                      </a:r>
                    </a:p>
                  </a:txBody>
                  <a:tcPr marL="68580" marR="68580" marT="34290" marB="34290"/>
                </a:tc>
                <a:tc>
                  <a:txBody>
                    <a:bodyPr/>
                    <a:lstStyle/>
                    <a:p>
                      <a:r>
                        <a:rPr lang="en-GB" sz="1200" dirty="0"/>
                        <a:t>Area under the curve (95%CI, p value)</a:t>
                      </a:r>
                    </a:p>
                  </a:txBody>
                  <a:tcPr marL="68580" marR="68580" marT="34290" marB="34290"/>
                </a:tc>
                <a:extLst>
                  <a:ext uri="{0D108BD9-81ED-4DB2-BD59-A6C34878D82A}">
                    <a16:rowId xmlns:a16="http://schemas.microsoft.com/office/drawing/2014/main" val="1744390064"/>
                  </a:ext>
                </a:extLst>
              </a:tr>
              <a:tr h="278130">
                <a:tc>
                  <a:txBody>
                    <a:bodyPr/>
                    <a:lstStyle/>
                    <a:p>
                      <a:r>
                        <a:rPr lang="en-GB" sz="1200" dirty="0"/>
                        <a:t>Neonatal acidaemia</a:t>
                      </a:r>
                    </a:p>
                  </a:txBody>
                  <a:tcPr marL="68580" marR="68580" marT="34290" marB="34290"/>
                </a:tc>
                <a:tc>
                  <a:txBody>
                    <a:bodyPr/>
                    <a:lstStyle/>
                    <a:p>
                      <a:r>
                        <a:rPr lang="en-GB" sz="1200" dirty="0"/>
                        <a:t>Suboptimal pH</a:t>
                      </a:r>
                    </a:p>
                  </a:txBody>
                  <a:tcPr marL="68580" marR="68580" marT="34290" marB="34290"/>
                </a:tc>
                <a:tc>
                  <a:txBody>
                    <a:bodyPr/>
                    <a:lstStyle/>
                    <a:p>
                      <a:r>
                        <a:rPr lang="en-GB" sz="1200" dirty="0"/>
                        <a:t>22</a:t>
                      </a:r>
                    </a:p>
                  </a:txBody>
                  <a:tcPr marL="68580" marR="68580" marT="34290" marB="34290"/>
                </a:tc>
                <a:tc>
                  <a:txBody>
                    <a:bodyPr/>
                    <a:lstStyle/>
                    <a:p>
                      <a:r>
                        <a:rPr lang="en-GB" sz="1200" dirty="0"/>
                        <a:t>87.3</a:t>
                      </a:r>
                    </a:p>
                  </a:txBody>
                  <a:tcPr marL="68580" marR="68580" marT="34290" marB="34290"/>
                </a:tc>
                <a:tc>
                  <a:txBody>
                    <a:bodyPr/>
                    <a:lstStyle/>
                    <a:p>
                      <a:r>
                        <a:rPr lang="en-GB" sz="1200" dirty="0"/>
                        <a:t>4.9</a:t>
                      </a:r>
                    </a:p>
                  </a:txBody>
                  <a:tcPr marL="68580" marR="68580" marT="34290" marB="34290"/>
                </a:tc>
                <a:tc>
                  <a:txBody>
                    <a:bodyPr/>
                    <a:lstStyle/>
                    <a:p>
                      <a:r>
                        <a:rPr lang="en-GB" sz="1200" dirty="0"/>
                        <a:t>97.4</a:t>
                      </a:r>
                    </a:p>
                  </a:txBody>
                  <a:tcPr marL="68580" marR="68580" marT="34290" marB="34290"/>
                </a:tc>
                <a:tc>
                  <a:txBody>
                    <a:bodyPr/>
                    <a:lstStyle/>
                    <a:p>
                      <a:r>
                        <a:rPr lang="en-GB" sz="1200" dirty="0"/>
                        <a:t>0.59 (0.51-0.68, 0.31)</a:t>
                      </a:r>
                    </a:p>
                  </a:txBody>
                  <a:tcPr marL="68580" marR="68580" marT="34290" marB="34290"/>
                </a:tc>
                <a:extLst>
                  <a:ext uri="{0D108BD9-81ED-4DB2-BD59-A6C34878D82A}">
                    <a16:rowId xmlns:a16="http://schemas.microsoft.com/office/drawing/2014/main" val="331091855"/>
                  </a:ext>
                </a:extLst>
              </a:tr>
              <a:tr h="278130">
                <a:tc>
                  <a:txBody>
                    <a:bodyPr/>
                    <a:lstStyle/>
                    <a:p>
                      <a:endParaRPr lang="en-GB" sz="1200" dirty="0"/>
                    </a:p>
                  </a:txBody>
                  <a:tcPr marL="68580" marR="68580" marT="34290" marB="34290"/>
                </a:tc>
                <a:tc>
                  <a:txBody>
                    <a:bodyPr/>
                    <a:lstStyle/>
                    <a:p>
                      <a:r>
                        <a:rPr lang="en-GB" sz="1200" dirty="0"/>
                        <a:t>Abnormal pH</a:t>
                      </a:r>
                    </a:p>
                  </a:txBody>
                  <a:tcPr marL="68580" marR="68580" marT="34290" marB="34290"/>
                </a:tc>
                <a:tc>
                  <a:txBody>
                    <a:bodyPr/>
                    <a:lstStyle/>
                    <a:p>
                      <a:r>
                        <a:rPr lang="en-GB" sz="1200" dirty="0"/>
                        <a:t>7.3</a:t>
                      </a:r>
                    </a:p>
                  </a:txBody>
                  <a:tcPr marL="68580" marR="68580" marT="34290" marB="34290"/>
                </a:tc>
                <a:tc>
                  <a:txBody>
                    <a:bodyPr/>
                    <a:lstStyle/>
                    <a:p>
                      <a:r>
                        <a:rPr lang="en-GB" sz="1200" dirty="0"/>
                        <a:t>94.6</a:t>
                      </a:r>
                    </a:p>
                  </a:txBody>
                  <a:tcPr marL="68580" marR="68580" marT="34290" marB="34290"/>
                </a:tc>
                <a:tc>
                  <a:txBody>
                    <a:bodyPr/>
                    <a:lstStyle/>
                    <a:p>
                      <a:r>
                        <a:rPr lang="en-GB" sz="1200" dirty="0"/>
                        <a:t>3.9</a:t>
                      </a:r>
                    </a:p>
                  </a:txBody>
                  <a:tcPr marL="68580" marR="68580" marT="34290" marB="34290"/>
                </a:tc>
                <a:tc>
                  <a:txBody>
                    <a:bodyPr/>
                    <a:lstStyle/>
                    <a:p>
                      <a:r>
                        <a:rPr lang="en-GB" sz="1200" dirty="0"/>
                        <a:t>97.2</a:t>
                      </a:r>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1208183796"/>
                  </a:ext>
                </a:extLst>
              </a:tr>
              <a:tr h="278130">
                <a:tc>
                  <a:txBody>
                    <a:bodyPr/>
                    <a:lstStyle/>
                    <a:p>
                      <a:r>
                        <a:rPr lang="en-GB" sz="1200" dirty="0"/>
                        <a:t>Apgar &lt; 7 at 1 min</a:t>
                      </a:r>
                    </a:p>
                  </a:txBody>
                  <a:tcPr marL="68580" marR="68580" marT="34290" marB="34290"/>
                </a:tc>
                <a:tc>
                  <a:txBody>
                    <a:bodyPr/>
                    <a:lstStyle/>
                    <a:p>
                      <a:r>
                        <a:rPr lang="en-GB" sz="1200" dirty="0"/>
                        <a:t>Suboptimal pH</a:t>
                      </a:r>
                    </a:p>
                  </a:txBody>
                  <a:tcPr marL="68580" marR="68580" marT="34290" marB="34290"/>
                </a:tc>
                <a:tc>
                  <a:txBody>
                    <a:bodyPr/>
                    <a:lstStyle/>
                    <a:p>
                      <a:r>
                        <a:rPr lang="en-GB" sz="1200" dirty="0"/>
                        <a:t>14.5</a:t>
                      </a:r>
                    </a:p>
                  </a:txBody>
                  <a:tcPr marL="68580" marR="68580" marT="34290" marB="34290"/>
                </a:tc>
                <a:tc>
                  <a:txBody>
                    <a:bodyPr/>
                    <a:lstStyle/>
                    <a:p>
                      <a:r>
                        <a:rPr lang="en-GB" sz="1200" dirty="0"/>
                        <a:t>87.5</a:t>
                      </a:r>
                    </a:p>
                  </a:txBody>
                  <a:tcPr marL="68580" marR="68580" marT="34290" marB="34290"/>
                </a:tc>
                <a:tc>
                  <a:txBody>
                    <a:bodyPr/>
                    <a:lstStyle/>
                    <a:p>
                      <a:r>
                        <a:rPr lang="en-GB" sz="1200" dirty="0"/>
                        <a:t>23.4</a:t>
                      </a:r>
                    </a:p>
                  </a:txBody>
                  <a:tcPr marL="68580" marR="68580" marT="34290" marB="34290"/>
                </a:tc>
                <a:tc>
                  <a:txBody>
                    <a:bodyPr/>
                    <a:lstStyle/>
                    <a:p>
                      <a:r>
                        <a:rPr lang="en-GB" sz="1200" dirty="0"/>
                        <a:t>79.6</a:t>
                      </a:r>
                    </a:p>
                  </a:txBody>
                  <a:tcPr marL="68580" marR="68580" marT="34290" marB="34290"/>
                </a:tc>
                <a:tc>
                  <a:txBody>
                    <a:bodyPr/>
                    <a:lstStyle/>
                    <a:p>
                      <a:r>
                        <a:rPr lang="en-GB" sz="1200" dirty="0"/>
                        <a:t>0.55 (0.51-0.59, 0.004)</a:t>
                      </a:r>
                    </a:p>
                  </a:txBody>
                  <a:tcPr marL="68580" marR="68580" marT="34290" marB="34290"/>
                </a:tc>
                <a:extLst>
                  <a:ext uri="{0D108BD9-81ED-4DB2-BD59-A6C34878D82A}">
                    <a16:rowId xmlns:a16="http://schemas.microsoft.com/office/drawing/2014/main" val="1005766830"/>
                  </a:ext>
                </a:extLst>
              </a:tr>
              <a:tr h="278130">
                <a:tc>
                  <a:txBody>
                    <a:bodyPr/>
                    <a:lstStyle/>
                    <a:p>
                      <a:endParaRPr lang="en-GB" sz="1200" dirty="0"/>
                    </a:p>
                  </a:txBody>
                  <a:tcPr marL="68580" marR="68580" marT="34290" marB="34290"/>
                </a:tc>
                <a:tc>
                  <a:txBody>
                    <a:bodyPr/>
                    <a:lstStyle/>
                    <a:p>
                      <a:r>
                        <a:rPr lang="en-GB" sz="1200" dirty="0"/>
                        <a:t>Abnormal pH</a:t>
                      </a:r>
                    </a:p>
                  </a:txBody>
                  <a:tcPr marL="68580" marR="68580" marT="34290" marB="34290"/>
                </a:tc>
                <a:tc>
                  <a:txBody>
                    <a:bodyPr/>
                    <a:lstStyle/>
                    <a:p>
                      <a:r>
                        <a:rPr lang="en-GB" sz="1200" dirty="0"/>
                        <a:t>8.8</a:t>
                      </a:r>
                    </a:p>
                  </a:txBody>
                  <a:tcPr marL="68580" marR="68580" marT="34290" marB="34290"/>
                </a:tc>
                <a:tc>
                  <a:txBody>
                    <a:bodyPr/>
                    <a:lstStyle/>
                    <a:p>
                      <a:r>
                        <a:rPr lang="en-GB" sz="1200" dirty="0"/>
                        <a:t>95.5</a:t>
                      </a:r>
                    </a:p>
                  </a:txBody>
                  <a:tcPr marL="68580" marR="68580" marT="34290" marB="34290"/>
                </a:tc>
                <a:tc>
                  <a:txBody>
                    <a:bodyPr/>
                    <a:lstStyle/>
                    <a:p>
                      <a:r>
                        <a:rPr lang="en-GB" sz="1200" dirty="0"/>
                        <a:t>33.8</a:t>
                      </a:r>
                    </a:p>
                  </a:txBody>
                  <a:tcPr marL="68580" marR="68580" marT="34290" marB="34290"/>
                </a:tc>
                <a:tc>
                  <a:txBody>
                    <a:bodyPr/>
                    <a:lstStyle/>
                    <a:p>
                      <a:r>
                        <a:rPr lang="en-GB" sz="1200" dirty="0"/>
                        <a:t>79.9</a:t>
                      </a:r>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788588976"/>
                  </a:ext>
                </a:extLst>
              </a:tr>
              <a:tr h="278130">
                <a:tc>
                  <a:txBody>
                    <a:bodyPr/>
                    <a:lstStyle/>
                    <a:p>
                      <a:r>
                        <a:rPr lang="en-GB" sz="1200" dirty="0"/>
                        <a:t>Apgar &lt; 7 at 5 mins</a:t>
                      </a:r>
                    </a:p>
                  </a:txBody>
                  <a:tcPr marL="68580" marR="68580" marT="34290" marB="34290"/>
                </a:tc>
                <a:tc>
                  <a:txBody>
                    <a:bodyPr/>
                    <a:lstStyle/>
                    <a:p>
                      <a:r>
                        <a:rPr lang="en-GB" sz="1200" dirty="0"/>
                        <a:t>Suboptimal pH</a:t>
                      </a:r>
                    </a:p>
                  </a:txBody>
                  <a:tcPr marL="68580" marR="68580" marT="34290" marB="34290"/>
                </a:tc>
                <a:tc>
                  <a:txBody>
                    <a:bodyPr/>
                    <a:lstStyle/>
                    <a:p>
                      <a:r>
                        <a:rPr lang="en-GB" sz="1200" dirty="0"/>
                        <a:t>20.3</a:t>
                      </a:r>
                    </a:p>
                  </a:txBody>
                  <a:tcPr marL="68580" marR="68580" marT="34290" marB="34290"/>
                </a:tc>
                <a:tc>
                  <a:txBody>
                    <a:bodyPr/>
                    <a:lstStyle/>
                    <a:p>
                      <a:r>
                        <a:rPr lang="en-GB" sz="1200" dirty="0"/>
                        <a:t>87.4</a:t>
                      </a:r>
                    </a:p>
                  </a:txBody>
                  <a:tcPr marL="68580" marR="68580" marT="34290" marB="34290"/>
                </a:tc>
                <a:tc>
                  <a:txBody>
                    <a:bodyPr/>
                    <a:lstStyle/>
                    <a:p>
                      <a:r>
                        <a:rPr lang="en-GB" sz="1200" dirty="0"/>
                        <a:t>7.6</a:t>
                      </a:r>
                    </a:p>
                  </a:txBody>
                  <a:tcPr marL="68580" marR="68580" marT="34290" marB="34290"/>
                </a:tc>
                <a:tc>
                  <a:txBody>
                    <a:bodyPr/>
                    <a:lstStyle/>
                    <a:p>
                      <a:r>
                        <a:rPr lang="en-GB" sz="1200" dirty="0"/>
                        <a:t>95.6</a:t>
                      </a:r>
                    </a:p>
                  </a:txBody>
                  <a:tcPr marL="68580" marR="68580" marT="34290" marB="34290"/>
                </a:tc>
                <a:tc>
                  <a:txBody>
                    <a:bodyPr/>
                    <a:lstStyle/>
                    <a:p>
                      <a:r>
                        <a:rPr lang="en-GB" sz="1200" dirty="0"/>
                        <a:t>0.55 (0.48-0.62, 0.13)</a:t>
                      </a:r>
                    </a:p>
                  </a:txBody>
                  <a:tcPr marL="68580" marR="68580" marT="34290" marB="34290"/>
                </a:tc>
                <a:extLst>
                  <a:ext uri="{0D108BD9-81ED-4DB2-BD59-A6C34878D82A}">
                    <a16:rowId xmlns:a16="http://schemas.microsoft.com/office/drawing/2014/main" val="1289496350"/>
                  </a:ext>
                </a:extLst>
              </a:tr>
              <a:tr h="278130">
                <a:tc>
                  <a:txBody>
                    <a:bodyPr/>
                    <a:lstStyle/>
                    <a:p>
                      <a:endParaRPr lang="en-GB" sz="1200" dirty="0"/>
                    </a:p>
                  </a:txBody>
                  <a:tcPr marL="68580" marR="68580" marT="34290" marB="34290"/>
                </a:tc>
                <a:tc>
                  <a:txBody>
                    <a:bodyPr/>
                    <a:lstStyle/>
                    <a:p>
                      <a:r>
                        <a:rPr lang="en-GB" sz="1200" dirty="0"/>
                        <a:t>Abnormal pH</a:t>
                      </a:r>
                    </a:p>
                  </a:txBody>
                  <a:tcPr marL="68580" marR="68580" marT="34290" marB="34290"/>
                </a:tc>
                <a:tc>
                  <a:txBody>
                    <a:bodyPr/>
                    <a:lstStyle/>
                    <a:p>
                      <a:r>
                        <a:rPr lang="en-GB" sz="1200" dirty="0"/>
                        <a:t>7.2</a:t>
                      </a:r>
                    </a:p>
                  </a:txBody>
                  <a:tcPr marL="68580" marR="68580" marT="34290" marB="34290"/>
                </a:tc>
                <a:tc>
                  <a:txBody>
                    <a:bodyPr/>
                    <a:lstStyle/>
                    <a:p>
                      <a:r>
                        <a:rPr lang="en-GB" sz="1200" dirty="0"/>
                        <a:t>94.7</a:t>
                      </a:r>
                    </a:p>
                  </a:txBody>
                  <a:tcPr marL="68580" marR="68580" marT="34290" marB="34290"/>
                </a:tc>
                <a:tc>
                  <a:txBody>
                    <a:bodyPr/>
                    <a:lstStyle/>
                    <a:p>
                      <a:r>
                        <a:rPr lang="en-GB" sz="1200" dirty="0"/>
                        <a:t>6.5</a:t>
                      </a:r>
                    </a:p>
                  </a:txBody>
                  <a:tcPr marL="68580" marR="68580" marT="34290" marB="34290"/>
                </a:tc>
                <a:tc>
                  <a:txBody>
                    <a:bodyPr/>
                    <a:lstStyle/>
                    <a:p>
                      <a:r>
                        <a:rPr lang="en-GB" sz="1200" dirty="0"/>
                        <a:t>95.2</a:t>
                      </a:r>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791444640"/>
                  </a:ext>
                </a:extLst>
              </a:tr>
              <a:tr h="278130">
                <a:tc>
                  <a:txBody>
                    <a:bodyPr/>
                    <a:lstStyle/>
                    <a:p>
                      <a:r>
                        <a:rPr lang="en-GB" sz="1200" dirty="0"/>
                        <a:t>NICU admission</a:t>
                      </a:r>
                    </a:p>
                  </a:txBody>
                  <a:tcPr marL="68580" marR="68580" marT="34290" marB="34290"/>
                </a:tc>
                <a:tc>
                  <a:txBody>
                    <a:bodyPr/>
                    <a:lstStyle/>
                    <a:p>
                      <a:r>
                        <a:rPr lang="en-GB" sz="1200" dirty="0"/>
                        <a:t>Suboptimal pH</a:t>
                      </a:r>
                    </a:p>
                  </a:txBody>
                  <a:tcPr marL="68580" marR="68580" marT="34290" marB="34290"/>
                </a:tc>
                <a:tc>
                  <a:txBody>
                    <a:bodyPr/>
                    <a:lstStyle/>
                    <a:p>
                      <a:r>
                        <a:rPr lang="en-GB" sz="1200" dirty="0"/>
                        <a:t>20.3</a:t>
                      </a:r>
                    </a:p>
                  </a:txBody>
                  <a:tcPr marL="68580" marR="68580" marT="34290" marB="34290"/>
                </a:tc>
                <a:tc>
                  <a:txBody>
                    <a:bodyPr/>
                    <a:lstStyle/>
                    <a:p>
                      <a:r>
                        <a:rPr lang="en-GB" sz="1200" dirty="0"/>
                        <a:t>78.5</a:t>
                      </a:r>
                    </a:p>
                  </a:txBody>
                  <a:tcPr marL="68580" marR="68580" marT="34290" marB="34290"/>
                </a:tc>
                <a:tc>
                  <a:txBody>
                    <a:bodyPr/>
                    <a:lstStyle/>
                    <a:p>
                      <a:r>
                        <a:rPr lang="en-GB" sz="1200" dirty="0"/>
                        <a:t>13.3</a:t>
                      </a:r>
                    </a:p>
                  </a:txBody>
                  <a:tcPr marL="68580" marR="68580" marT="34290" marB="34290"/>
                </a:tc>
                <a:tc>
                  <a:txBody>
                    <a:bodyPr/>
                    <a:lstStyle/>
                    <a:p>
                      <a:r>
                        <a:rPr lang="en-GB" sz="1200" dirty="0"/>
                        <a:t>92.1</a:t>
                      </a:r>
                    </a:p>
                  </a:txBody>
                  <a:tcPr marL="68580" marR="68580" marT="34290" marB="34290"/>
                </a:tc>
                <a:tc>
                  <a:txBody>
                    <a:bodyPr/>
                    <a:lstStyle/>
                    <a:p>
                      <a:r>
                        <a:rPr lang="en-GB" sz="1200" dirty="0"/>
                        <a:t>0.58 (0.52-0.53, 0.0002)</a:t>
                      </a:r>
                    </a:p>
                  </a:txBody>
                  <a:tcPr marL="68580" marR="68580" marT="34290" marB="34290"/>
                </a:tc>
                <a:extLst>
                  <a:ext uri="{0D108BD9-81ED-4DB2-BD59-A6C34878D82A}">
                    <a16:rowId xmlns:a16="http://schemas.microsoft.com/office/drawing/2014/main" val="1516587984"/>
                  </a:ext>
                </a:extLst>
              </a:tr>
              <a:tr h="278130">
                <a:tc>
                  <a:txBody>
                    <a:bodyPr/>
                    <a:lstStyle/>
                    <a:p>
                      <a:endParaRPr lang="en-GB" sz="1200"/>
                    </a:p>
                  </a:txBody>
                  <a:tcPr marL="68580" marR="68580" marT="34290" marB="34290"/>
                </a:tc>
                <a:tc>
                  <a:txBody>
                    <a:bodyPr/>
                    <a:lstStyle/>
                    <a:p>
                      <a:r>
                        <a:rPr lang="en-GB" sz="1200" dirty="0"/>
                        <a:t>Abnormal pH</a:t>
                      </a:r>
                    </a:p>
                  </a:txBody>
                  <a:tcPr marL="68580" marR="68580" marT="34290" marB="34290"/>
                </a:tc>
                <a:tc>
                  <a:txBody>
                    <a:bodyPr/>
                    <a:lstStyle/>
                    <a:p>
                      <a:r>
                        <a:rPr lang="en-GB" sz="1200" dirty="0"/>
                        <a:t>9.3</a:t>
                      </a:r>
                    </a:p>
                  </a:txBody>
                  <a:tcPr marL="68580" marR="68580" marT="34290" marB="34290"/>
                </a:tc>
                <a:tc>
                  <a:txBody>
                    <a:bodyPr/>
                    <a:lstStyle/>
                    <a:p>
                      <a:r>
                        <a:rPr lang="en-GB" sz="1200" dirty="0"/>
                        <a:t>94.7</a:t>
                      </a:r>
                    </a:p>
                  </a:txBody>
                  <a:tcPr marL="68580" marR="68580" marT="34290" marB="34290"/>
                </a:tc>
                <a:tc>
                  <a:txBody>
                    <a:bodyPr/>
                    <a:lstStyle/>
                    <a:p>
                      <a:r>
                        <a:rPr lang="en-GB" sz="1200" dirty="0"/>
                        <a:t>14.3</a:t>
                      </a:r>
                    </a:p>
                  </a:txBody>
                  <a:tcPr marL="68580" marR="68580" marT="34290" marB="34290"/>
                </a:tc>
                <a:tc>
                  <a:txBody>
                    <a:bodyPr/>
                    <a:lstStyle/>
                    <a:p>
                      <a:r>
                        <a:rPr lang="en-GB" sz="1200" dirty="0"/>
                        <a:t>91.8</a:t>
                      </a:r>
                    </a:p>
                  </a:txBody>
                  <a:tcPr marL="68580" marR="68580" marT="34290" marB="34290"/>
                </a:tc>
                <a:tc>
                  <a:txBody>
                    <a:bodyPr/>
                    <a:lstStyle/>
                    <a:p>
                      <a:endParaRPr lang="en-GB" sz="1200" dirty="0"/>
                    </a:p>
                  </a:txBody>
                  <a:tcPr marL="68580" marR="68580" marT="34290" marB="34290"/>
                </a:tc>
                <a:extLst>
                  <a:ext uri="{0D108BD9-81ED-4DB2-BD59-A6C34878D82A}">
                    <a16:rowId xmlns:a16="http://schemas.microsoft.com/office/drawing/2014/main" val="429427314"/>
                  </a:ext>
                </a:extLst>
              </a:tr>
            </a:tbl>
          </a:graphicData>
        </a:graphic>
      </p:graphicFrame>
      <p:sp>
        <p:nvSpPr>
          <p:cNvPr id="6" name="TextBox 5">
            <a:extLst>
              <a:ext uri="{FF2B5EF4-FFF2-40B4-BE49-F238E27FC236}">
                <a16:creationId xmlns:a16="http://schemas.microsoft.com/office/drawing/2014/main" id="{7E6F38EE-BA0B-46F5-B5DC-5782879D8DC1}"/>
              </a:ext>
            </a:extLst>
          </p:cNvPr>
          <p:cNvSpPr txBox="1"/>
          <p:nvPr/>
        </p:nvSpPr>
        <p:spPr>
          <a:xfrm>
            <a:off x="5623560" y="5588407"/>
            <a:ext cx="3386953" cy="300082"/>
          </a:xfrm>
          <a:prstGeom prst="rect">
            <a:avLst/>
          </a:prstGeom>
          <a:noFill/>
        </p:spPr>
        <p:txBody>
          <a:bodyPr wrap="none" rtlCol="0">
            <a:spAutoFit/>
          </a:bodyPr>
          <a:lstStyle/>
          <a:p>
            <a:r>
              <a:rPr lang="en-GB" dirty="0" err="1">
                <a:solidFill>
                  <a:srgbClr val="A6A6A6"/>
                </a:solidFill>
                <a:latin typeface="Calibri"/>
              </a:rPr>
              <a:t>Wattar</a:t>
            </a:r>
            <a:r>
              <a:rPr lang="en-GB" dirty="0">
                <a:solidFill>
                  <a:srgbClr val="A6A6A6"/>
                </a:solidFill>
                <a:latin typeface="Calibri"/>
              </a:rPr>
              <a:t> et al 2019 Eur J </a:t>
            </a:r>
            <a:r>
              <a:rPr lang="en-GB" dirty="0" err="1">
                <a:solidFill>
                  <a:srgbClr val="A6A6A6"/>
                </a:solidFill>
                <a:latin typeface="Calibri"/>
              </a:rPr>
              <a:t>Obstet</a:t>
            </a:r>
            <a:r>
              <a:rPr lang="en-GB" dirty="0">
                <a:solidFill>
                  <a:srgbClr val="A6A6A6"/>
                </a:solidFill>
                <a:latin typeface="Calibri"/>
              </a:rPr>
              <a:t> </a:t>
            </a:r>
            <a:r>
              <a:rPr lang="en-GB" dirty="0" err="1">
                <a:solidFill>
                  <a:srgbClr val="A6A6A6"/>
                </a:solidFill>
                <a:latin typeface="Calibri"/>
              </a:rPr>
              <a:t>Reprod</a:t>
            </a:r>
            <a:r>
              <a:rPr lang="en-GB" dirty="0">
                <a:solidFill>
                  <a:srgbClr val="A6A6A6"/>
                </a:solidFill>
                <a:latin typeface="Calibri"/>
              </a:rPr>
              <a:t> Biology</a:t>
            </a:r>
          </a:p>
        </p:txBody>
      </p:sp>
    </p:spTree>
    <p:extLst>
      <p:ext uri="{BB962C8B-B14F-4D97-AF65-F5344CB8AC3E}">
        <p14:creationId xmlns:p14="http://schemas.microsoft.com/office/powerpoint/2010/main" val="104513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a:solidFill>
                  <a:srgbClr val="0070C0"/>
                </a:solidFill>
              </a:rPr>
              <a:t>Physiological interpretation of CTGs</a:t>
            </a:r>
            <a:br>
              <a:rPr lang="en-US" sz="2400" i="1" dirty="0">
                <a:solidFill>
                  <a:srgbClr val="0070C0"/>
                </a:solidFill>
              </a:rPr>
            </a:br>
            <a:r>
              <a:rPr lang="en-US" sz="2700" dirty="0">
                <a:solidFill>
                  <a:srgbClr val="0070C0"/>
                </a:solidFill>
              </a:rPr>
              <a:t>What do we know? </a:t>
            </a:r>
          </a:p>
        </p:txBody>
      </p:sp>
      <p:sp>
        <p:nvSpPr>
          <p:cNvPr id="3" name="Content Placeholder 2"/>
          <p:cNvSpPr>
            <a:spLocks noGrp="1"/>
          </p:cNvSpPr>
          <p:nvPr>
            <p:ph idx="1"/>
          </p:nvPr>
        </p:nvSpPr>
        <p:spPr/>
        <p:txBody>
          <a:bodyPr/>
          <a:lstStyle/>
          <a:p>
            <a:r>
              <a:rPr lang="en-US" dirty="0"/>
              <a:t>Some evidence of reduction in HIE</a:t>
            </a:r>
          </a:p>
          <a:p>
            <a:r>
              <a:rPr lang="en-US" dirty="0"/>
              <a:t>Underlying principles not rebutted by neuro-anatomic evidence</a:t>
            </a:r>
          </a:p>
          <a:p>
            <a:r>
              <a:rPr lang="en-US" dirty="0"/>
              <a:t>No evidence of increase in interventions (and potentially a reduction)</a:t>
            </a:r>
          </a:p>
          <a:p>
            <a:r>
              <a:rPr lang="en-US" dirty="0"/>
              <a:t>Recent evidence in relation to merit of FBS is equivocal</a:t>
            </a:r>
          </a:p>
          <a:p>
            <a:r>
              <a:rPr lang="en-US" dirty="0"/>
              <a:t>Very strong case for formal evaluation</a:t>
            </a:r>
          </a:p>
          <a:p>
            <a:endParaRPr lang="en-US" dirty="0"/>
          </a:p>
          <a:p>
            <a:r>
              <a:rPr lang="en-US" dirty="0"/>
              <a:t>Enthusiasm ++++</a:t>
            </a:r>
          </a:p>
        </p:txBody>
      </p:sp>
    </p:spTree>
    <p:extLst>
      <p:ext uri="{BB962C8B-B14F-4D97-AF65-F5344CB8AC3E}">
        <p14:creationId xmlns:p14="http://schemas.microsoft.com/office/powerpoint/2010/main" val="1750947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EC5D6-5678-4AB3-A50C-34CA132B90CE}"/>
              </a:ext>
            </a:extLst>
          </p:cNvPr>
          <p:cNvSpPr>
            <a:spLocks noGrp="1"/>
          </p:cNvSpPr>
          <p:nvPr>
            <p:ph type="ctrTitle"/>
          </p:nvPr>
        </p:nvSpPr>
        <p:spPr/>
        <p:txBody>
          <a:bodyPr/>
          <a:lstStyle/>
          <a:p>
            <a:r>
              <a:rPr lang="en-GB" dirty="0" err="1"/>
              <a:t>CTG</a:t>
            </a:r>
            <a:r>
              <a:rPr lang="en-GB" dirty="0"/>
              <a:t> – What’s next</a:t>
            </a:r>
            <a:br>
              <a:rPr lang="en-GB" dirty="0"/>
            </a:br>
            <a:br>
              <a:rPr lang="en-GB" dirty="0"/>
            </a:br>
            <a:endParaRPr lang="en-GB" dirty="0"/>
          </a:p>
        </p:txBody>
      </p:sp>
      <p:sp>
        <p:nvSpPr>
          <p:cNvPr id="5" name="Subtitle 4">
            <a:extLst>
              <a:ext uri="{FF2B5EF4-FFF2-40B4-BE49-F238E27FC236}">
                <a16:creationId xmlns:a16="http://schemas.microsoft.com/office/drawing/2014/main" id="{EF346B9B-F9F9-4078-83C3-9E822A5A1CAB}"/>
              </a:ext>
            </a:extLst>
          </p:cNvPr>
          <p:cNvSpPr>
            <a:spLocks noGrp="1"/>
          </p:cNvSpPr>
          <p:nvPr>
            <p:ph type="subTitle" idx="1"/>
          </p:nvPr>
        </p:nvSpPr>
        <p:spPr/>
        <p:txBody>
          <a:bodyPr/>
          <a:lstStyle/>
          <a:p>
            <a:r>
              <a:rPr lang="en-GB" dirty="0"/>
              <a:t>Facilitated by Dr Stephen Sturgiss and Julia Wood</a:t>
            </a:r>
          </a:p>
        </p:txBody>
      </p:sp>
    </p:spTree>
    <p:extLst>
      <p:ext uri="{BB962C8B-B14F-4D97-AF65-F5344CB8AC3E}">
        <p14:creationId xmlns:p14="http://schemas.microsoft.com/office/powerpoint/2010/main" val="3293607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4949-851B-4B56-B58A-0AB4081BF5FF}"/>
              </a:ext>
            </a:extLst>
          </p:cNvPr>
          <p:cNvSpPr>
            <a:spLocks noGrp="1"/>
          </p:cNvSpPr>
          <p:nvPr>
            <p:ph type="title"/>
          </p:nvPr>
        </p:nvSpPr>
        <p:spPr/>
        <p:txBody>
          <a:bodyPr/>
          <a:lstStyle/>
          <a:p>
            <a:r>
              <a:rPr lang="en-GB" dirty="0" err="1"/>
              <a:t>CTG</a:t>
            </a:r>
            <a:r>
              <a:rPr lang="en-GB" dirty="0"/>
              <a:t> – What’s next?: Part 1</a:t>
            </a:r>
            <a:br>
              <a:rPr lang="en-GB" dirty="0"/>
            </a:br>
            <a:endParaRPr lang="en-GB" dirty="0"/>
          </a:p>
        </p:txBody>
      </p:sp>
      <p:sp>
        <p:nvSpPr>
          <p:cNvPr id="3" name="Content Placeholder 2">
            <a:extLst>
              <a:ext uri="{FF2B5EF4-FFF2-40B4-BE49-F238E27FC236}">
                <a16:creationId xmlns:a16="http://schemas.microsoft.com/office/drawing/2014/main" id="{AC3969BA-2481-464F-B087-BC56FE3D56A9}"/>
              </a:ext>
            </a:extLst>
          </p:cNvPr>
          <p:cNvSpPr>
            <a:spLocks noGrp="1"/>
          </p:cNvSpPr>
          <p:nvPr>
            <p:ph idx="1"/>
          </p:nvPr>
        </p:nvSpPr>
        <p:spPr>
          <a:xfrm>
            <a:off x="628650" y="1789890"/>
            <a:ext cx="7886700" cy="4393200"/>
          </a:xfrm>
        </p:spPr>
        <p:txBody>
          <a:bodyPr/>
          <a:lstStyle/>
          <a:p>
            <a:r>
              <a:rPr lang="en-GB" dirty="0"/>
              <a:t>Group Work </a:t>
            </a:r>
          </a:p>
          <a:p>
            <a:endParaRPr lang="en-GB" dirty="0"/>
          </a:p>
          <a:p>
            <a:r>
              <a:rPr lang="en-GB" dirty="0"/>
              <a:t>Focus on three areas, identified through the table discussions at the LLS in September:</a:t>
            </a:r>
          </a:p>
          <a:p>
            <a:pPr lvl="1"/>
            <a:r>
              <a:rPr lang="en-GB" dirty="0"/>
              <a:t>Training and competence assessments (tables 1 and 2)</a:t>
            </a:r>
          </a:p>
          <a:p>
            <a:pPr lvl="1"/>
            <a:r>
              <a:rPr lang="en-GB" dirty="0"/>
              <a:t>Ensuring staff implementation (tables 3 and 4)</a:t>
            </a:r>
          </a:p>
          <a:p>
            <a:pPr lvl="1"/>
            <a:r>
              <a:rPr lang="en-GB" dirty="0"/>
              <a:t>Resistance to change – how to overcome it (tables 5 and 6) </a:t>
            </a:r>
          </a:p>
          <a:p>
            <a:pPr lvl="1"/>
            <a:endParaRPr lang="en-GB" dirty="0"/>
          </a:p>
          <a:p>
            <a:r>
              <a:rPr lang="en-GB" dirty="0"/>
              <a:t>Two tables focus on each area</a:t>
            </a:r>
          </a:p>
          <a:p>
            <a:endParaRPr lang="en-GB" dirty="0"/>
          </a:p>
          <a:p>
            <a:r>
              <a:rPr lang="en-GB" dirty="0"/>
              <a:t>If you want to move tables, please move now</a:t>
            </a:r>
          </a:p>
          <a:p>
            <a:endParaRPr lang="en-GB" dirty="0"/>
          </a:p>
        </p:txBody>
      </p:sp>
    </p:spTree>
    <p:extLst>
      <p:ext uri="{BB962C8B-B14F-4D97-AF65-F5344CB8AC3E}">
        <p14:creationId xmlns:p14="http://schemas.microsoft.com/office/powerpoint/2010/main" val="181512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D85A-E9A0-4A04-935D-A338EBEDC1C6}"/>
              </a:ext>
            </a:extLst>
          </p:cNvPr>
          <p:cNvSpPr>
            <a:spLocks noGrp="1"/>
          </p:cNvSpPr>
          <p:nvPr>
            <p:ph type="title"/>
          </p:nvPr>
        </p:nvSpPr>
        <p:spPr>
          <a:xfrm>
            <a:off x="628650" y="712481"/>
            <a:ext cx="7886700" cy="1325563"/>
          </a:xfrm>
        </p:spPr>
        <p:txBody>
          <a:bodyPr/>
          <a:lstStyle/>
          <a:p>
            <a:r>
              <a:rPr lang="en-GB" dirty="0"/>
              <a:t>Use of the Kipling Questions: Barriers </a:t>
            </a:r>
          </a:p>
        </p:txBody>
      </p:sp>
      <p:sp>
        <p:nvSpPr>
          <p:cNvPr id="3" name="Content Placeholder 2">
            <a:extLst>
              <a:ext uri="{FF2B5EF4-FFF2-40B4-BE49-F238E27FC236}">
                <a16:creationId xmlns:a16="http://schemas.microsoft.com/office/drawing/2014/main" id="{A96BFDA5-91E1-4713-960A-8A20B6ED0A34}"/>
              </a:ext>
            </a:extLst>
          </p:cNvPr>
          <p:cNvSpPr>
            <a:spLocks noGrp="1"/>
          </p:cNvSpPr>
          <p:nvPr>
            <p:ph idx="1"/>
          </p:nvPr>
        </p:nvSpPr>
        <p:spPr>
          <a:xfrm>
            <a:off x="5145930" y="1468877"/>
            <a:ext cx="3777980" cy="5145931"/>
          </a:xfrm>
        </p:spPr>
        <p:txBody>
          <a:bodyPr>
            <a:normAutofit fontScale="92500" lnSpcReduction="20000"/>
          </a:bodyPr>
          <a:lstStyle/>
          <a:p>
            <a:r>
              <a:rPr lang="en-GB" b="1" dirty="0"/>
              <a:t>What:</a:t>
            </a:r>
            <a:r>
              <a:rPr lang="en-GB" dirty="0"/>
              <a:t> What are the potential barriers?</a:t>
            </a:r>
          </a:p>
          <a:p>
            <a:endParaRPr lang="en-GB" dirty="0"/>
          </a:p>
          <a:p>
            <a:r>
              <a:rPr lang="en-GB" b="1" dirty="0"/>
              <a:t>Where:</a:t>
            </a:r>
            <a:r>
              <a:rPr lang="en-GB" dirty="0"/>
              <a:t> Where will be the barrier/s? (so in which part of the process/system)?</a:t>
            </a:r>
          </a:p>
          <a:p>
            <a:endParaRPr lang="en-GB" dirty="0"/>
          </a:p>
          <a:p>
            <a:r>
              <a:rPr lang="en-GB" b="1" dirty="0"/>
              <a:t>Who: </a:t>
            </a:r>
            <a:r>
              <a:rPr lang="en-GB" dirty="0"/>
              <a:t>Who may be the barrier? </a:t>
            </a:r>
          </a:p>
          <a:p>
            <a:endParaRPr lang="en-GB" dirty="0"/>
          </a:p>
          <a:p>
            <a:r>
              <a:rPr lang="en-GB" b="1" dirty="0"/>
              <a:t>When: </a:t>
            </a:r>
            <a:r>
              <a:rPr lang="en-GB" dirty="0"/>
              <a:t>At which point in the process/system will the potential barrier/s become evident?</a:t>
            </a:r>
          </a:p>
          <a:p>
            <a:endParaRPr lang="en-GB" dirty="0"/>
          </a:p>
          <a:p>
            <a:r>
              <a:rPr lang="en-GB" b="1" dirty="0"/>
              <a:t>Why:</a:t>
            </a:r>
            <a:r>
              <a:rPr lang="en-GB" dirty="0"/>
              <a:t> Why is each barrier a problem?</a:t>
            </a:r>
          </a:p>
          <a:p>
            <a:pPr marL="0" indent="0">
              <a:buNone/>
            </a:pPr>
            <a:endParaRPr lang="en-GB" dirty="0"/>
          </a:p>
          <a:p>
            <a:r>
              <a:rPr lang="en-GB" b="1" dirty="0"/>
              <a:t>How:</a:t>
            </a:r>
            <a:r>
              <a:rPr lang="en-GB" dirty="0"/>
              <a:t> How will we know that the potential barrier has become a problem?</a:t>
            </a:r>
          </a:p>
          <a:p>
            <a:endParaRPr lang="en-GB" dirty="0"/>
          </a:p>
          <a:p>
            <a:r>
              <a:rPr lang="en-GB" dirty="0"/>
              <a:t>20 minutes </a:t>
            </a:r>
          </a:p>
        </p:txBody>
      </p:sp>
      <p:pic>
        <p:nvPicPr>
          <p:cNvPr id="4" name="Picture 3">
            <a:extLst>
              <a:ext uri="{FF2B5EF4-FFF2-40B4-BE49-F238E27FC236}">
                <a16:creationId xmlns:a16="http://schemas.microsoft.com/office/drawing/2014/main" id="{96DA6B32-E283-498E-B87E-E9698A3E6464}"/>
              </a:ext>
            </a:extLst>
          </p:cNvPr>
          <p:cNvPicPr/>
          <p:nvPr/>
        </p:nvPicPr>
        <p:blipFill rotWithShape="1">
          <a:blip r:embed="rId2">
            <a:extLst>
              <a:ext uri="{28A0092B-C50C-407E-A947-70E740481C1C}">
                <a14:useLocalDpi xmlns:a14="http://schemas.microsoft.com/office/drawing/2010/main" val="0"/>
              </a:ext>
            </a:extLst>
          </a:blip>
          <a:srcRect l="8866" t="9298" r="5846" b="7653"/>
          <a:stretch/>
        </p:blipFill>
        <p:spPr bwMode="auto">
          <a:xfrm>
            <a:off x="628650" y="1560094"/>
            <a:ext cx="4021171" cy="27042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033BEF-82FC-4B5E-B2D7-26F12E2F3D94}"/>
              </a:ext>
            </a:extLst>
          </p:cNvPr>
          <p:cNvSpPr txBox="1">
            <a:spLocks/>
          </p:cNvSpPr>
          <p:nvPr/>
        </p:nvSpPr>
        <p:spPr>
          <a:xfrm>
            <a:off x="541099" y="4430844"/>
            <a:ext cx="4604831" cy="3825273"/>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Clr>
                <a:srgbClr val="39C1C3"/>
              </a:buClr>
              <a:buFont typeface="Arial"/>
              <a:buChar char="•"/>
              <a:defRPr sz="1800" kern="1200">
                <a:solidFill>
                  <a:srgbClr val="005AA8"/>
                </a:solidFill>
                <a:latin typeface="Arial" charset="0"/>
                <a:ea typeface="Arial" charset="0"/>
                <a:cs typeface="Arial" charset="0"/>
              </a:defRPr>
            </a:lvl1pPr>
            <a:lvl2pPr marL="514337" indent="-171446" algn="l" defTabSz="685783" rtl="0" eaLnBrk="1" latinLnBrk="0" hangingPunct="1">
              <a:lnSpc>
                <a:spcPct val="90000"/>
              </a:lnSpc>
              <a:spcBef>
                <a:spcPts val="375"/>
              </a:spcBef>
              <a:buClr>
                <a:srgbClr val="39C1C3"/>
              </a:buClr>
              <a:buFont typeface="Arial"/>
              <a:buChar char="•"/>
              <a:defRPr sz="1600" kern="1200">
                <a:solidFill>
                  <a:srgbClr val="005AA8"/>
                </a:solidFill>
                <a:latin typeface="Arial" charset="0"/>
                <a:ea typeface="Arial" charset="0"/>
                <a:cs typeface="Arial" charset="0"/>
              </a:defRPr>
            </a:lvl2pPr>
            <a:lvl3pPr marL="857228" indent="-171446" algn="l" defTabSz="685783" rtl="0" eaLnBrk="1" latinLnBrk="0" hangingPunct="1">
              <a:lnSpc>
                <a:spcPct val="90000"/>
              </a:lnSpc>
              <a:spcBef>
                <a:spcPts val="375"/>
              </a:spcBef>
              <a:buClr>
                <a:srgbClr val="39C1C3"/>
              </a:buClr>
              <a:buFont typeface="Arial"/>
              <a:buChar char="•"/>
              <a:defRPr sz="1400" kern="1200">
                <a:solidFill>
                  <a:srgbClr val="005AA8"/>
                </a:solidFill>
                <a:latin typeface="Arial" charset="0"/>
                <a:ea typeface="Arial" charset="0"/>
                <a:cs typeface="Arial" charset="0"/>
              </a:defRPr>
            </a:lvl3pPr>
            <a:lvl4pPr marL="1200120" indent="-171446" algn="l" defTabSz="685783" rtl="0" eaLnBrk="1" latinLnBrk="0" hangingPunct="1">
              <a:lnSpc>
                <a:spcPct val="90000"/>
              </a:lnSpc>
              <a:spcBef>
                <a:spcPts val="375"/>
              </a:spcBef>
              <a:buClr>
                <a:srgbClr val="39C1C3"/>
              </a:buClr>
              <a:buFont typeface="Arial"/>
              <a:buChar char="•"/>
              <a:defRPr sz="1100" kern="1200">
                <a:solidFill>
                  <a:srgbClr val="005AA8"/>
                </a:solidFill>
                <a:latin typeface="Arial" charset="0"/>
                <a:ea typeface="Arial" charset="0"/>
                <a:cs typeface="Arial" charset="0"/>
              </a:defRPr>
            </a:lvl4pPr>
            <a:lvl5pPr marL="1543012" indent="-171446" algn="l" defTabSz="685783" rtl="0" eaLnBrk="1" latinLnBrk="0" hangingPunct="1">
              <a:lnSpc>
                <a:spcPct val="90000"/>
              </a:lnSpc>
              <a:spcBef>
                <a:spcPts val="375"/>
              </a:spcBef>
              <a:buClr>
                <a:srgbClr val="39C1C3"/>
              </a:buClr>
              <a:buFont typeface="Arial"/>
              <a:buChar char="•"/>
              <a:defRPr sz="900" kern="1200">
                <a:solidFill>
                  <a:srgbClr val="005AA8"/>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0"/>
              </a:spcBef>
              <a:spcAft>
                <a:spcPts val="0"/>
              </a:spcAft>
              <a:buClr>
                <a:srgbClr val="39C1C3"/>
              </a:buClr>
              <a:buSzTx/>
              <a:buFont typeface="Arial"/>
              <a:buNone/>
              <a:tabLst/>
              <a:defRPr/>
            </a:pPr>
            <a:r>
              <a:rPr kumimoji="0" lang="en-GB" sz="1800" b="0" i="0" u="none" strike="noStrike" kern="1200" cap="none" spc="0" normalizeH="0" baseline="0" noProof="0" dirty="0">
                <a:ln>
                  <a:noFill/>
                </a:ln>
                <a:solidFill>
                  <a:srgbClr val="005AA8"/>
                </a:solidFill>
                <a:effectLst/>
                <a:uLnTx/>
                <a:uFillTx/>
                <a:latin typeface="Arial" charset="0"/>
                <a:cs typeface="Arial" charset="0"/>
              </a:rPr>
              <a:t>I keep six honest serving men</a:t>
            </a:r>
          </a:p>
          <a:p>
            <a:pPr marL="0" marR="0" lvl="0" indent="0" algn="l" defTabSz="685783" rtl="0" eaLnBrk="1" fontAlgn="auto" latinLnBrk="0" hangingPunct="1">
              <a:lnSpc>
                <a:spcPct val="90000"/>
              </a:lnSpc>
              <a:spcBef>
                <a:spcPts val="750"/>
              </a:spcBef>
              <a:spcAft>
                <a:spcPts val="0"/>
              </a:spcAft>
              <a:buClr>
                <a:srgbClr val="39C1C3"/>
              </a:buClr>
              <a:buSzTx/>
              <a:buFont typeface="Arial"/>
              <a:buNone/>
              <a:tabLst/>
              <a:defRPr/>
            </a:pPr>
            <a:r>
              <a:rPr kumimoji="0" lang="en-GB" sz="1800" b="0" i="1" u="none" strike="noStrike" kern="1200" cap="none" spc="0" normalizeH="0" baseline="0" noProof="0" dirty="0">
                <a:ln>
                  <a:noFill/>
                </a:ln>
                <a:solidFill>
                  <a:srgbClr val="005AA8"/>
                </a:solidFill>
                <a:effectLst/>
                <a:uLnTx/>
                <a:uFillTx/>
                <a:latin typeface="Arial" charset="0"/>
                <a:cs typeface="Arial" charset="0"/>
              </a:rPr>
              <a:t>(They taught me all I knew);</a:t>
            </a:r>
          </a:p>
          <a:p>
            <a:pPr marL="0" marR="0" lvl="0" indent="0" algn="l" defTabSz="685783" rtl="0" eaLnBrk="1" fontAlgn="auto" latinLnBrk="0" hangingPunct="1">
              <a:lnSpc>
                <a:spcPct val="90000"/>
              </a:lnSpc>
              <a:spcBef>
                <a:spcPts val="750"/>
              </a:spcBef>
              <a:spcAft>
                <a:spcPts val="0"/>
              </a:spcAft>
              <a:buClr>
                <a:srgbClr val="39C1C3"/>
              </a:buClr>
              <a:buSzTx/>
              <a:buFont typeface="Arial"/>
              <a:buNone/>
              <a:tabLst/>
              <a:defRPr/>
            </a:pPr>
            <a:r>
              <a:rPr kumimoji="0" lang="en-GB" sz="1800" b="0" i="0" u="none" strike="noStrike" kern="1200" cap="none" spc="0" normalizeH="0" baseline="0" noProof="0" dirty="0">
                <a:ln>
                  <a:noFill/>
                </a:ln>
                <a:solidFill>
                  <a:srgbClr val="005AA8"/>
                </a:solidFill>
                <a:effectLst/>
                <a:uLnTx/>
                <a:uFillTx/>
                <a:latin typeface="Arial" charset="0"/>
                <a:cs typeface="Arial" charset="0"/>
              </a:rPr>
              <a:t>Their names are What and Why and When</a:t>
            </a:r>
          </a:p>
          <a:p>
            <a:pPr marL="0" marR="0" lvl="0" indent="0" algn="l" defTabSz="685783" rtl="0" eaLnBrk="1" fontAlgn="auto" latinLnBrk="0" hangingPunct="1">
              <a:lnSpc>
                <a:spcPct val="90000"/>
              </a:lnSpc>
              <a:spcBef>
                <a:spcPts val="750"/>
              </a:spcBef>
              <a:spcAft>
                <a:spcPts val="0"/>
              </a:spcAft>
              <a:buClr>
                <a:srgbClr val="39C1C3"/>
              </a:buClr>
              <a:buSzTx/>
              <a:buFont typeface="Arial"/>
              <a:buNone/>
              <a:tabLst/>
              <a:defRPr/>
            </a:pPr>
            <a:r>
              <a:rPr kumimoji="0" lang="en-GB" sz="1800" b="0" i="0" u="none" strike="noStrike" kern="1200" cap="none" spc="0" normalizeH="0" baseline="0" noProof="0" dirty="0">
                <a:ln>
                  <a:noFill/>
                </a:ln>
                <a:solidFill>
                  <a:srgbClr val="005AA8"/>
                </a:solidFill>
                <a:effectLst/>
                <a:uLnTx/>
                <a:uFillTx/>
                <a:latin typeface="Arial" charset="0"/>
                <a:cs typeface="Arial" charset="0"/>
              </a:rPr>
              <a:t>And How and Where and Who</a:t>
            </a:r>
          </a:p>
        </p:txBody>
      </p:sp>
    </p:spTree>
    <p:extLst>
      <p:ext uri="{BB962C8B-B14F-4D97-AF65-F5344CB8AC3E}">
        <p14:creationId xmlns:p14="http://schemas.microsoft.com/office/powerpoint/2010/main" val="111987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C5463-5A44-4184-B7CF-149FC928FD7D}"/>
              </a:ext>
            </a:extLst>
          </p:cNvPr>
          <p:cNvSpPr>
            <a:spLocks noGrp="1"/>
          </p:cNvSpPr>
          <p:nvPr>
            <p:ph idx="1"/>
          </p:nvPr>
        </p:nvSpPr>
        <p:spPr>
          <a:xfrm>
            <a:off x="628650" y="2357816"/>
            <a:ext cx="3830062" cy="3825273"/>
          </a:xfrm>
        </p:spPr>
        <p:txBody>
          <a:bodyPr/>
          <a:lstStyle/>
          <a:p>
            <a:r>
              <a:rPr lang="en-GB" dirty="0"/>
              <a:t>National Patient Safety Collaborative rebranded to become the National Patient Safety Improvement Programme</a:t>
            </a:r>
          </a:p>
          <a:p>
            <a:pPr marL="0" indent="0">
              <a:buNone/>
            </a:pPr>
            <a:endParaRPr lang="en-GB" dirty="0"/>
          </a:p>
          <a:p>
            <a:r>
              <a:rPr lang="en-GB" dirty="0"/>
              <a:t>All the workstreams which sit under this were also rebranded, including this programme</a:t>
            </a:r>
          </a:p>
        </p:txBody>
      </p:sp>
      <p:sp>
        <p:nvSpPr>
          <p:cNvPr id="4" name="Title 1">
            <a:extLst>
              <a:ext uri="{FF2B5EF4-FFF2-40B4-BE49-F238E27FC236}">
                <a16:creationId xmlns:a16="http://schemas.microsoft.com/office/drawing/2014/main" id="{91E83D95-B004-486C-9CD4-CA7E3BCEFC04}"/>
              </a:ext>
            </a:extLst>
          </p:cNvPr>
          <p:cNvSpPr>
            <a:spLocks noGrp="1"/>
          </p:cNvSpPr>
          <p:nvPr>
            <p:ph type="title"/>
          </p:nvPr>
        </p:nvSpPr>
        <p:spPr>
          <a:xfrm>
            <a:off x="628650" y="897313"/>
            <a:ext cx="8134350" cy="740987"/>
          </a:xfrm>
        </p:spPr>
        <p:txBody>
          <a:bodyPr>
            <a:normAutofit fontScale="90000"/>
          </a:bodyPr>
          <a:lstStyle/>
          <a:p>
            <a:r>
              <a:rPr lang="en-US" dirty="0"/>
              <a:t>Maternity and Neonatal Safety Improvement </a:t>
            </a:r>
            <a:r>
              <a:rPr lang="en-US" dirty="0" err="1"/>
              <a:t>Programme</a:t>
            </a:r>
            <a:r>
              <a:rPr lang="en-US" dirty="0"/>
              <a:t> </a:t>
            </a:r>
            <a:r>
              <a:rPr lang="en-US" sz="1300" dirty="0"/>
              <a:t>(previously Maternal and Neonatal Health Safety Collaborative)</a:t>
            </a:r>
          </a:p>
        </p:txBody>
      </p:sp>
      <p:pic>
        <p:nvPicPr>
          <p:cNvPr id="5" name="Picture 4">
            <a:extLst>
              <a:ext uri="{FF2B5EF4-FFF2-40B4-BE49-F238E27FC236}">
                <a16:creationId xmlns:a16="http://schemas.microsoft.com/office/drawing/2014/main" id="{3DA986BA-4F17-4EB4-A523-9C68D45820DC}"/>
              </a:ext>
            </a:extLst>
          </p:cNvPr>
          <p:cNvPicPr>
            <a:picLocks noChangeAspect="1"/>
          </p:cNvPicPr>
          <p:nvPr/>
        </p:nvPicPr>
        <p:blipFill>
          <a:blip r:embed="rId2"/>
          <a:stretch>
            <a:fillRect/>
          </a:stretch>
        </p:blipFill>
        <p:spPr>
          <a:xfrm>
            <a:off x="5176344" y="2257558"/>
            <a:ext cx="2855778" cy="4025788"/>
          </a:xfrm>
          <a:prstGeom prst="rect">
            <a:avLst/>
          </a:prstGeom>
          <a:ln>
            <a:solidFill>
              <a:schemeClr val="tx1"/>
            </a:solidFill>
          </a:ln>
        </p:spPr>
      </p:pic>
    </p:spTree>
    <p:extLst>
      <p:ext uri="{BB962C8B-B14F-4D97-AF65-F5344CB8AC3E}">
        <p14:creationId xmlns:p14="http://schemas.microsoft.com/office/powerpoint/2010/main" val="125800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DD3B-F0A3-4ED0-A8F2-4CF176A46364}"/>
              </a:ext>
            </a:extLst>
          </p:cNvPr>
          <p:cNvSpPr>
            <a:spLocks noGrp="1"/>
          </p:cNvSpPr>
          <p:nvPr>
            <p:ph type="title"/>
          </p:nvPr>
        </p:nvSpPr>
        <p:spPr>
          <a:xfrm>
            <a:off x="628650" y="634665"/>
            <a:ext cx="7886700" cy="1325563"/>
          </a:xfrm>
        </p:spPr>
        <p:txBody>
          <a:bodyPr/>
          <a:lstStyle/>
          <a:p>
            <a:r>
              <a:rPr lang="en-GB" dirty="0"/>
              <a:t>Use of the Kipling Questions: Overcoming Barriers  </a:t>
            </a:r>
          </a:p>
        </p:txBody>
      </p:sp>
      <p:sp>
        <p:nvSpPr>
          <p:cNvPr id="3" name="Content Placeholder 2">
            <a:extLst>
              <a:ext uri="{FF2B5EF4-FFF2-40B4-BE49-F238E27FC236}">
                <a16:creationId xmlns:a16="http://schemas.microsoft.com/office/drawing/2014/main" id="{600A688B-9DCF-4E26-8F86-C0B414CDC702}"/>
              </a:ext>
            </a:extLst>
          </p:cNvPr>
          <p:cNvSpPr>
            <a:spLocks noGrp="1"/>
          </p:cNvSpPr>
          <p:nvPr>
            <p:ph idx="1"/>
          </p:nvPr>
        </p:nvSpPr>
        <p:spPr>
          <a:xfrm>
            <a:off x="628650" y="1799618"/>
            <a:ext cx="3875256" cy="4383472"/>
          </a:xfrm>
        </p:spPr>
        <p:txBody>
          <a:bodyPr>
            <a:normAutofit lnSpcReduction="10000"/>
          </a:bodyPr>
          <a:lstStyle/>
          <a:p>
            <a:r>
              <a:rPr lang="en-GB" b="1" dirty="0"/>
              <a:t>What/Where/Why: </a:t>
            </a:r>
            <a:r>
              <a:rPr lang="en-GB" dirty="0"/>
              <a:t>You have this information from the previous group work</a:t>
            </a:r>
          </a:p>
          <a:p>
            <a:endParaRPr lang="en-GB" dirty="0"/>
          </a:p>
          <a:p>
            <a:r>
              <a:rPr lang="en-GB" b="1" dirty="0"/>
              <a:t>How:</a:t>
            </a:r>
            <a:r>
              <a:rPr lang="en-GB" dirty="0"/>
              <a:t> How should each barrier be tackled</a:t>
            </a:r>
          </a:p>
          <a:p>
            <a:endParaRPr lang="en-GB" dirty="0"/>
          </a:p>
          <a:p>
            <a:r>
              <a:rPr lang="en-GB" b="1" dirty="0"/>
              <a:t>When: </a:t>
            </a:r>
            <a:r>
              <a:rPr lang="en-GB" dirty="0"/>
              <a:t>When is the best time to tackle each barrier?</a:t>
            </a:r>
          </a:p>
          <a:p>
            <a:endParaRPr lang="en-GB" dirty="0"/>
          </a:p>
          <a:p>
            <a:r>
              <a:rPr lang="en-GB" b="1" dirty="0"/>
              <a:t>Who:</a:t>
            </a:r>
            <a:r>
              <a:rPr lang="en-GB" dirty="0"/>
              <a:t> Who is best placed to tackle the each barrier? (individual/staff group/organisation)</a:t>
            </a:r>
          </a:p>
          <a:p>
            <a:endParaRPr lang="en-GB" dirty="0"/>
          </a:p>
          <a:p>
            <a:pPr marL="0" indent="0">
              <a:buNone/>
            </a:pPr>
            <a:r>
              <a:rPr lang="en-GB" dirty="0"/>
              <a:t>20 minutes </a:t>
            </a:r>
          </a:p>
        </p:txBody>
      </p:sp>
      <p:pic>
        <p:nvPicPr>
          <p:cNvPr id="4" name="Picture 3">
            <a:extLst>
              <a:ext uri="{FF2B5EF4-FFF2-40B4-BE49-F238E27FC236}">
                <a16:creationId xmlns:a16="http://schemas.microsoft.com/office/drawing/2014/main" id="{E561C33E-BB43-4486-8CA3-585103330093}"/>
              </a:ext>
            </a:extLst>
          </p:cNvPr>
          <p:cNvPicPr/>
          <p:nvPr/>
        </p:nvPicPr>
        <p:blipFill rotWithShape="1">
          <a:blip r:embed="rId2">
            <a:extLst>
              <a:ext uri="{28A0092B-C50C-407E-A947-70E740481C1C}">
                <a14:useLocalDpi xmlns:a14="http://schemas.microsoft.com/office/drawing/2010/main" val="0"/>
              </a:ext>
            </a:extLst>
          </a:blip>
          <a:srcRect l="8866" t="9298" r="5846" b="7653"/>
          <a:stretch/>
        </p:blipFill>
        <p:spPr bwMode="auto">
          <a:xfrm>
            <a:off x="4649821" y="2361484"/>
            <a:ext cx="4021171" cy="270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51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a:xfrm>
            <a:off x="3712192" y="3487278"/>
            <a:ext cx="5230208" cy="1508843"/>
          </a:xfrm>
        </p:spPr>
        <p:txBody>
          <a:bodyPr>
            <a:normAutofit fontScale="90000"/>
          </a:bodyPr>
          <a:lstStyle/>
          <a:p>
            <a:r>
              <a:rPr lang="en-GB" sz="3100" dirty="0"/>
              <a:t>Refreshment Break</a:t>
            </a:r>
            <a:br>
              <a:rPr lang="en-GB" sz="3100" dirty="0"/>
            </a:br>
            <a:br>
              <a:rPr lang="en-GB" sz="3100" dirty="0"/>
            </a:br>
            <a:r>
              <a:rPr lang="en-GB" dirty="0"/>
              <a:t>#</a:t>
            </a:r>
            <a:r>
              <a:rPr lang="en-GB" dirty="0" err="1"/>
              <a:t>MatNeoNENC</a:t>
            </a:r>
            <a:r>
              <a:rPr lang="en-GB" dirty="0"/>
              <a:t>   #</a:t>
            </a:r>
            <a:r>
              <a:rPr lang="en-GB" dirty="0" err="1"/>
              <a:t>PReCePTNENC</a:t>
            </a:r>
            <a:br>
              <a:rPr lang="en-GB" dirty="0"/>
            </a:br>
            <a:br>
              <a:rPr lang="en-GB" sz="3100" dirty="0"/>
            </a:b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t>
            </a:r>
          </a:p>
        </p:txBody>
      </p:sp>
      <p:grpSp>
        <p:nvGrpSpPr>
          <p:cNvPr id="9" name="Group 8"/>
          <p:cNvGrpSpPr/>
          <p:nvPr/>
        </p:nvGrpSpPr>
        <p:grpSpPr>
          <a:xfrm>
            <a:off x="245753" y="4996121"/>
            <a:ext cx="1746733" cy="1583927"/>
            <a:chOff x="257680" y="3698146"/>
            <a:chExt cx="1246299" cy="1180043"/>
          </a:xfrm>
        </p:grpSpPr>
        <p:sp>
          <p:nvSpPr>
            <p:cNvPr id="10"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1" name="Rectangle 10"/>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258923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9254-4F2B-4852-8511-B23E8757F9F6}"/>
              </a:ext>
            </a:extLst>
          </p:cNvPr>
          <p:cNvSpPr>
            <a:spLocks noGrp="1"/>
          </p:cNvSpPr>
          <p:nvPr>
            <p:ph type="title"/>
          </p:nvPr>
        </p:nvSpPr>
        <p:spPr/>
        <p:txBody>
          <a:bodyPr/>
          <a:lstStyle/>
          <a:p>
            <a:r>
              <a:rPr lang="en-GB" dirty="0" err="1"/>
              <a:t>CTG</a:t>
            </a:r>
            <a:r>
              <a:rPr lang="en-GB" dirty="0"/>
              <a:t> - What’s next?: Part 2</a:t>
            </a:r>
          </a:p>
        </p:txBody>
      </p:sp>
      <p:sp>
        <p:nvSpPr>
          <p:cNvPr id="8" name="Title 1">
            <a:extLst>
              <a:ext uri="{FF2B5EF4-FFF2-40B4-BE49-F238E27FC236}">
                <a16:creationId xmlns:a16="http://schemas.microsoft.com/office/drawing/2014/main" id="{59683DEF-6E06-434B-AD7F-7ECB7D548FC9}"/>
              </a:ext>
            </a:extLst>
          </p:cNvPr>
          <p:cNvSpPr txBox="1">
            <a:spLocks/>
          </p:cNvSpPr>
          <p:nvPr/>
        </p:nvSpPr>
        <p:spPr>
          <a:xfrm>
            <a:off x="1891347" y="5853683"/>
            <a:ext cx="5361305" cy="1325563"/>
          </a:xfrm>
          <a:prstGeom prst="rect">
            <a:avLst/>
          </a:prstGeom>
        </p:spPr>
        <p:txBody>
          <a:bodyPr vert="horz" lIns="0" tIns="0" rIns="0" bIns="0" rtlCol="0" anchor="t" anchorCtr="0">
            <a:normAutofit/>
          </a:bodyPr>
          <a:lstStyle>
            <a:lvl1pPr algn="l" defTabSz="685783" rtl="0" eaLnBrk="1" latinLnBrk="0" hangingPunct="1">
              <a:lnSpc>
                <a:spcPct val="90000"/>
              </a:lnSpc>
              <a:spcBef>
                <a:spcPct val="0"/>
              </a:spcBef>
              <a:buNone/>
              <a:defRPr sz="3300" b="1" i="0" kern="1200">
                <a:gradFill>
                  <a:gsLst>
                    <a:gs pos="0">
                      <a:srgbClr val="39C1C3"/>
                    </a:gs>
                    <a:gs pos="100000">
                      <a:srgbClr val="005AA8"/>
                    </a:gs>
                  </a:gsLst>
                  <a:lin ang="0" scaled="0"/>
                </a:gradFill>
                <a:latin typeface="Arial" charset="0"/>
                <a:ea typeface="Arial" charset="0"/>
                <a:cs typeface="Arial"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gradFill>
                  <a:gsLst>
                    <a:gs pos="0">
                      <a:srgbClr val="39C1C3"/>
                    </a:gs>
                    <a:gs pos="100000">
                      <a:srgbClr val="005AA8"/>
                    </a:gs>
                  </a:gsLst>
                  <a:lin ang="0" scaled="0"/>
                </a:gradFill>
                <a:effectLst/>
                <a:uLnTx/>
                <a:uFillTx/>
                <a:latin typeface="Arial" charset="0"/>
                <a:cs typeface="Arial" charset="0"/>
              </a:rPr>
              <a:t>Feedback from each table</a:t>
            </a:r>
          </a:p>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dirty="0">
                <a:ln>
                  <a:noFill/>
                </a:ln>
                <a:gradFill>
                  <a:gsLst>
                    <a:gs pos="0">
                      <a:srgbClr val="39C1C3"/>
                    </a:gs>
                    <a:gs pos="100000">
                      <a:srgbClr val="005AA8"/>
                    </a:gs>
                  </a:gsLst>
                  <a:lin ang="0" scaled="0"/>
                </a:gradFill>
                <a:effectLst/>
                <a:uLnTx/>
                <a:uFillTx/>
                <a:latin typeface="Arial" charset="0"/>
                <a:cs typeface="Arial" charset="0"/>
              </a:rPr>
              <a:t>(20 minutes in total)</a:t>
            </a:r>
          </a:p>
        </p:txBody>
      </p:sp>
      <p:pic>
        <p:nvPicPr>
          <p:cNvPr id="9" name="Picture 8">
            <a:extLst>
              <a:ext uri="{FF2B5EF4-FFF2-40B4-BE49-F238E27FC236}">
                <a16:creationId xmlns:a16="http://schemas.microsoft.com/office/drawing/2014/main" id="{7096ECA7-2BDD-44FC-9BF9-BDB322A9CAC7}"/>
              </a:ext>
            </a:extLst>
          </p:cNvPr>
          <p:cNvPicPr/>
          <p:nvPr/>
        </p:nvPicPr>
        <p:blipFill rotWithShape="1">
          <a:blip r:embed="rId2"/>
          <a:srcRect t="13193" b="11193"/>
          <a:stretch/>
        </p:blipFill>
        <p:spPr>
          <a:xfrm>
            <a:off x="1891347" y="1731523"/>
            <a:ext cx="5361305" cy="4046707"/>
          </a:xfrm>
          <a:prstGeom prst="rect">
            <a:avLst/>
          </a:prstGeom>
        </p:spPr>
      </p:pic>
    </p:spTree>
    <p:extLst>
      <p:ext uri="{BB962C8B-B14F-4D97-AF65-F5344CB8AC3E}">
        <p14:creationId xmlns:p14="http://schemas.microsoft.com/office/powerpoint/2010/main" val="463717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a:xfrm>
            <a:off x="2162015" y="3657792"/>
            <a:ext cx="6780388" cy="1508843"/>
          </a:xfrm>
        </p:spPr>
        <p:txBody>
          <a:bodyPr>
            <a:normAutofit fontScale="90000"/>
          </a:bodyPr>
          <a:lstStyle/>
          <a:p>
            <a:r>
              <a:rPr lang="en-GB" sz="3400" dirty="0"/>
              <a:t>System-level Projects Updates</a:t>
            </a: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br>
              <a:rPr lang="en-GB" sz="3400" dirty="0">
                <a:latin typeface="Arial" panose="020B0604020202020204" pitchFamily="34" charset="0"/>
                <a:cs typeface="Arial" panose="020B0604020202020204" pitchFamily="34" charset="0"/>
              </a:rPr>
            </a:br>
            <a:r>
              <a:rPr lang="en-GB" sz="3400" dirty="0">
                <a:latin typeface="Arial" panose="020B0604020202020204" pitchFamily="34" charset="0"/>
                <a:cs typeface="Arial" panose="020B0604020202020204" pitchFamily="34" charset="0"/>
              </a:rPr>
              <a:t>Dr Sundeep Harigopal</a:t>
            </a:r>
            <a:br>
              <a:rPr lang="en-GB" sz="3400" dirty="0">
                <a:latin typeface="Arial" panose="020B0604020202020204" pitchFamily="34" charset="0"/>
                <a:cs typeface="Arial" panose="020B0604020202020204" pitchFamily="34" charset="0"/>
              </a:rPr>
            </a:br>
            <a:r>
              <a:rPr lang="en-GB" sz="3400" dirty="0">
                <a:latin typeface="Arial" panose="020B0604020202020204" pitchFamily="34" charset="0"/>
                <a:cs typeface="Arial" panose="020B0604020202020204" pitchFamily="34" charset="0"/>
              </a:rPr>
              <a:t>Martyn Boyd</a:t>
            </a:r>
            <a:br>
              <a:rPr lang="en-GB" sz="3400" dirty="0">
                <a:latin typeface="Arial" panose="020B0604020202020204" pitchFamily="34" charset="0"/>
                <a:cs typeface="Arial" panose="020B0604020202020204" pitchFamily="34" charset="0"/>
              </a:rPr>
            </a:br>
            <a:r>
              <a:rPr lang="en-GB" sz="3400" dirty="0">
                <a:latin typeface="Arial" panose="020B0604020202020204" pitchFamily="34" charset="0"/>
                <a:cs typeface="Arial" panose="020B0604020202020204" pitchFamily="34" charset="0"/>
              </a:rPr>
              <a:t>Karen Hooper</a:t>
            </a: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AC32C6C1-F555-42E0-84B8-39EDF26B65DF}"/>
              </a:ext>
            </a:extLst>
          </p:cNvPr>
          <p:cNvSpPr>
            <a:spLocks noGrp="1"/>
          </p:cNvSpPr>
          <p:nvPr>
            <p:ph type="subTitle" idx="1"/>
          </p:nvPr>
        </p:nvSpPr>
        <p:spPr/>
        <p:txBody>
          <a:bodyPr>
            <a:normAutofit/>
          </a:bodyPr>
          <a:lstStyle/>
          <a:p>
            <a:endParaRPr lang="en-GB" sz="2400" dirty="0"/>
          </a:p>
          <a:p>
            <a:endParaRPr lang="en-GB" sz="2400" dirty="0">
              <a:latin typeface="Arial" panose="020B0604020202020204" pitchFamily="34" charset="0"/>
              <a:cs typeface="Arial" panose="020B0604020202020204" pitchFamily="34" charset="0"/>
            </a:endParaRPr>
          </a:p>
        </p:txBody>
      </p:sp>
      <p:grpSp>
        <p:nvGrpSpPr>
          <p:cNvPr id="10" name="Group 9"/>
          <p:cNvGrpSpPr/>
          <p:nvPr/>
        </p:nvGrpSpPr>
        <p:grpSpPr>
          <a:xfrm>
            <a:off x="232106" y="5144099"/>
            <a:ext cx="1746733" cy="1583927"/>
            <a:chOff x="257680" y="3698146"/>
            <a:chExt cx="1246299" cy="1180043"/>
          </a:xfrm>
        </p:grpSpPr>
        <p:sp>
          <p:nvSpPr>
            <p:cNvPr id="11"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2" name="Rectangle 11"/>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
        <p:nvSpPr>
          <p:cNvPr id="2" name="Rectangle 1">
            <a:extLst>
              <a:ext uri="{FF2B5EF4-FFF2-40B4-BE49-F238E27FC236}">
                <a16:creationId xmlns:a16="http://schemas.microsoft.com/office/drawing/2014/main" id="{8C62CCC6-9297-4488-9821-2277172AB269}"/>
              </a:ext>
            </a:extLst>
          </p:cNvPr>
          <p:cNvSpPr/>
          <p:nvPr/>
        </p:nvSpPr>
        <p:spPr>
          <a:xfrm>
            <a:off x="5946420" y="2603600"/>
            <a:ext cx="1727909" cy="307777"/>
          </a:xfrm>
          <a:prstGeom prst="rect">
            <a:avLst/>
          </a:prstGeom>
        </p:spPr>
        <p:txBody>
          <a:bodyPr wrap="none">
            <a:spAutoFit/>
          </a:bodyPr>
          <a:lstStyle/>
          <a:p>
            <a:r>
              <a:rPr lang="en-GB" sz="1400" dirty="0"/>
              <a:t>System-level Projects</a:t>
            </a:r>
            <a:endParaRPr lang="en-GB" dirty="0"/>
          </a:p>
        </p:txBody>
      </p:sp>
    </p:spTree>
    <p:extLst>
      <p:ext uri="{BB962C8B-B14F-4D97-AF65-F5344CB8AC3E}">
        <p14:creationId xmlns:p14="http://schemas.microsoft.com/office/powerpoint/2010/main" val="1386487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TC at the RVI</a:t>
            </a:r>
            <a:br>
              <a:rPr lang="en-GB" dirty="0"/>
            </a:br>
            <a:br>
              <a:rPr lang="en-GB" dirty="0"/>
            </a:br>
            <a:r>
              <a:rPr lang="en-GB" dirty="0">
                <a:latin typeface="Arial" panose="020B0604020202020204" pitchFamily="34" charset="0"/>
                <a:cs typeface="Arial" panose="020B0604020202020204" pitchFamily="34" charset="0"/>
              </a:rPr>
              <a:t>Dr Sundeep Harigopal</a:t>
            </a:r>
            <a:endParaRPr lang="en-GB" dirty="0"/>
          </a:p>
        </p:txBody>
      </p:sp>
      <p:sp>
        <p:nvSpPr>
          <p:cNvPr id="3" name="Subtitle 2"/>
          <p:cNvSpPr>
            <a:spLocks noGrp="1"/>
          </p:cNvSpPr>
          <p:nvPr>
            <p:ph type="subTitle" idx="1"/>
          </p:nvPr>
        </p:nvSpPr>
        <p:spPr/>
        <p:txBody>
          <a:bodyPr/>
          <a:lstStyle/>
          <a:p>
            <a:r>
              <a:rPr lang="en-GB" dirty="0"/>
              <a:t>Dec 2019 </a:t>
            </a:r>
          </a:p>
        </p:txBody>
      </p:sp>
    </p:spTree>
    <p:extLst>
      <p:ext uri="{BB962C8B-B14F-4D97-AF65-F5344CB8AC3E}">
        <p14:creationId xmlns:p14="http://schemas.microsoft.com/office/powerpoint/2010/main" val="365370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Location </a:t>
            </a:r>
          </a:p>
        </p:txBody>
      </p:sp>
      <p:sp>
        <p:nvSpPr>
          <p:cNvPr id="5" name="Content Placeholder 4"/>
          <p:cNvSpPr>
            <a:spLocks noGrp="1"/>
          </p:cNvSpPr>
          <p:nvPr>
            <p:ph idx="1"/>
          </p:nvPr>
        </p:nvSpPr>
        <p:spPr/>
        <p:txBody>
          <a:bodyPr/>
          <a:lstStyle/>
          <a:p>
            <a:r>
              <a:rPr lang="en-GB" dirty="0"/>
              <a:t>Predominantly on one of two PNW</a:t>
            </a:r>
          </a:p>
          <a:p>
            <a:r>
              <a:rPr lang="en-GB" dirty="0"/>
              <a:t>Nursery nurse focus and TC nursing base</a:t>
            </a:r>
          </a:p>
          <a:p>
            <a:r>
              <a:rPr lang="en-GB" dirty="0"/>
              <a:t>Overflow capacity possible on other PNW</a:t>
            </a:r>
          </a:p>
          <a:p>
            <a:pPr lvl="1"/>
            <a:r>
              <a:rPr lang="en-GB" dirty="0"/>
              <a:t>No theoretical cot limit to TC number on any day</a:t>
            </a:r>
          </a:p>
          <a:p>
            <a:endParaRPr lang="en-GB" dirty="0"/>
          </a:p>
        </p:txBody>
      </p:sp>
    </p:spTree>
    <p:extLst>
      <p:ext uri="{BB962C8B-B14F-4D97-AF65-F5344CB8AC3E}">
        <p14:creationId xmlns:p14="http://schemas.microsoft.com/office/powerpoint/2010/main" val="2644624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p>
        </p:txBody>
      </p:sp>
      <p:sp>
        <p:nvSpPr>
          <p:cNvPr id="3" name="Content Placeholder 2"/>
          <p:cNvSpPr>
            <a:spLocks noGrp="1"/>
          </p:cNvSpPr>
          <p:nvPr>
            <p:ph idx="1"/>
          </p:nvPr>
        </p:nvSpPr>
        <p:spPr/>
        <p:txBody>
          <a:bodyPr/>
          <a:lstStyle/>
          <a:p>
            <a:r>
              <a:rPr lang="en-GB" dirty="0"/>
              <a:t>Mother with baby always (Dad alone tricky)</a:t>
            </a:r>
          </a:p>
          <a:p>
            <a:r>
              <a:rPr lang="en-GB" dirty="0"/>
              <a:t>PNW run jointly by midwives and TC with nursery nurses</a:t>
            </a:r>
          </a:p>
          <a:p>
            <a:r>
              <a:rPr lang="en-GB" dirty="0"/>
              <a:t>Baby care delivered by all of TC, nursery nurses and midwives</a:t>
            </a:r>
          </a:p>
          <a:p>
            <a:r>
              <a:rPr lang="en-GB" dirty="0"/>
              <a:t>Oversight by consultant </a:t>
            </a:r>
          </a:p>
          <a:p>
            <a:pPr lvl="1"/>
            <a:r>
              <a:rPr lang="en-GB" dirty="0"/>
              <a:t>Daily ward round on TC (M-F)</a:t>
            </a:r>
          </a:p>
          <a:p>
            <a:pPr lvl="1"/>
            <a:r>
              <a:rPr lang="en-GB" dirty="0"/>
              <a:t>w/e ‘trouble shooting’ </a:t>
            </a:r>
          </a:p>
          <a:p>
            <a:endParaRPr lang="en-GB" dirty="0"/>
          </a:p>
        </p:txBody>
      </p:sp>
    </p:spTree>
    <p:extLst>
      <p:ext uri="{BB962C8B-B14F-4D97-AF65-F5344CB8AC3E}">
        <p14:creationId xmlns:p14="http://schemas.microsoft.com/office/powerpoint/2010/main" val="1129990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a:t>
            </a:r>
          </a:p>
        </p:txBody>
      </p:sp>
      <p:sp>
        <p:nvSpPr>
          <p:cNvPr id="3" name="Content Placeholder 2"/>
          <p:cNvSpPr>
            <a:spLocks noGrp="1"/>
          </p:cNvSpPr>
          <p:nvPr>
            <p:ph idx="1"/>
          </p:nvPr>
        </p:nvSpPr>
        <p:spPr/>
        <p:txBody>
          <a:bodyPr/>
          <a:lstStyle/>
          <a:p>
            <a:r>
              <a:rPr lang="en-GB" dirty="0"/>
              <a:t>24/7 and 365 on level of mother with baby and care delivery unchanged </a:t>
            </a:r>
          </a:p>
          <a:p>
            <a:r>
              <a:rPr lang="en-GB" dirty="0"/>
              <a:t>Deliverers of care do change</a:t>
            </a:r>
          </a:p>
          <a:p>
            <a:pPr lvl="1"/>
            <a:r>
              <a:rPr lang="en-GB" dirty="0"/>
              <a:t>TC ‘M-F 07:30 – 15:30, junior docs OOH</a:t>
            </a:r>
          </a:p>
          <a:p>
            <a:pPr lvl="1"/>
            <a:r>
              <a:rPr lang="en-GB" dirty="0"/>
              <a:t>W/e – some TC, more junior docs off NICU</a:t>
            </a:r>
          </a:p>
          <a:p>
            <a:pPr lvl="1"/>
            <a:r>
              <a:rPr lang="en-GB" dirty="0"/>
              <a:t>Consultant availability always – dedicated M-F, shared with NICU, transport OOH</a:t>
            </a:r>
          </a:p>
          <a:p>
            <a:pPr lvl="1"/>
            <a:endParaRPr lang="en-GB" dirty="0"/>
          </a:p>
        </p:txBody>
      </p:sp>
    </p:spTree>
    <p:extLst>
      <p:ext uri="{BB962C8B-B14F-4D97-AF65-F5344CB8AC3E}">
        <p14:creationId xmlns:p14="http://schemas.microsoft.com/office/powerpoint/2010/main" val="602709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p>
        </p:txBody>
      </p:sp>
      <p:sp>
        <p:nvSpPr>
          <p:cNvPr id="3" name="Content Placeholder 2"/>
          <p:cNvSpPr>
            <a:spLocks noGrp="1"/>
          </p:cNvSpPr>
          <p:nvPr>
            <p:ph idx="1"/>
          </p:nvPr>
        </p:nvSpPr>
        <p:spPr/>
        <p:txBody>
          <a:bodyPr>
            <a:normAutofit fontScale="85000" lnSpcReduction="20000"/>
          </a:bodyPr>
          <a:lstStyle/>
          <a:p>
            <a:r>
              <a:rPr lang="en-GB" dirty="0" err="1"/>
              <a:t>i.v</a:t>
            </a:r>
            <a:r>
              <a:rPr lang="en-GB" dirty="0"/>
              <a:t> antibiotics</a:t>
            </a:r>
          </a:p>
          <a:p>
            <a:r>
              <a:rPr lang="en-GB" dirty="0"/>
              <a:t>NG feeds</a:t>
            </a:r>
          </a:p>
          <a:p>
            <a:r>
              <a:rPr lang="en-GB" dirty="0"/>
              <a:t>Heated cots</a:t>
            </a:r>
          </a:p>
          <a:p>
            <a:r>
              <a:rPr lang="en-GB" dirty="0"/>
              <a:t>Phototherapy</a:t>
            </a:r>
          </a:p>
          <a:p>
            <a:r>
              <a:rPr lang="en-GB" dirty="0"/>
              <a:t>NAS management </a:t>
            </a:r>
          </a:p>
          <a:p>
            <a:r>
              <a:rPr lang="en-GB" dirty="0"/>
              <a:t>‘Fresh off NICU’ (big babies and graduating older </a:t>
            </a:r>
            <a:r>
              <a:rPr lang="en-GB" dirty="0" err="1"/>
              <a:t>prems</a:t>
            </a:r>
            <a:r>
              <a:rPr lang="en-GB" dirty="0"/>
              <a:t> both accepted back)</a:t>
            </a:r>
          </a:p>
          <a:p>
            <a:r>
              <a:rPr lang="en-GB" dirty="0"/>
              <a:t>‘other’ …(occasional stoma, complex baby </a:t>
            </a:r>
            <a:r>
              <a:rPr lang="en-GB" dirty="0" err="1"/>
              <a:t>etc</a:t>
            </a:r>
            <a:r>
              <a:rPr lang="en-GB" dirty="0"/>
              <a:t>)</a:t>
            </a:r>
          </a:p>
          <a:p>
            <a:r>
              <a:rPr lang="en-GB" dirty="0"/>
              <a:t>NIPE for TC babies, and some ‘failsafe’ for NIPE</a:t>
            </a:r>
          </a:p>
          <a:p>
            <a:endParaRPr lang="en-GB" dirty="0"/>
          </a:p>
          <a:p>
            <a:r>
              <a:rPr lang="en-GB" dirty="0"/>
              <a:t>TC team also do BCG’s (but not viewed as TC activity)</a:t>
            </a:r>
          </a:p>
        </p:txBody>
      </p:sp>
    </p:spTree>
    <p:extLst>
      <p:ext uri="{BB962C8B-B14F-4D97-AF65-F5344CB8AC3E}">
        <p14:creationId xmlns:p14="http://schemas.microsoft.com/office/powerpoint/2010/main" val="129325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Recording/reporting </a:t>
            </a:r>
          </a:p>
        </p:txBody>
      </p:sp>
      <p:sp>
        <p:nvSpPr>
          <p:cNvPr id="3" name="Content Placeholder 2"/>
          <p:cNvSpPr>
            <a:spLocks noGrp="1"/>
          </p:cNvSpPr>
          <p:nvPr>
            <p:ph idx="1"/>
          </p:nvPr>
        </p:nvSpPr>
        <p:spPr/>
        <p:txBody>
          <a:bodyPr/>
          <a:lstStyle/>
          <a:p>
            <a:r>
              <a:rPr lang="en-GB" dirty="0"/>
              <a:t>TC coded by coders for financial purposes</a:t>
            </a:r>
          </a:p>
          <a:p>
            <a:r>
              <a:rPr lang="en-GB" dirty="0"/>
              <a:t>We think by specific activity not as TC</a:t>
            </a:r>
          </a:p>
          <a:p>
            <a:pPr lvl="1"/>
            <a:r>
              <a:rPr lang="en-GB" dirty="0" err="1"/>
              <a:t>E.g</a:t>
            </a:r>
            <a:r>
              <a:rPr lang="en-GB" dirty="0"/>
              <a:t> phototherapy, </a:t>
            </a:r>
            <a:r>
              <a:rPr lang="en-GB" dirty="0" err="1"/>
              <a:t>i.v’s</a:t>
            </a:r>
            <a:r>
              <a:rPr lang="en-GB" dirty="0"/>
              <a:t> </a:t>
            </a:r>
            <a:r>
              <a:rPr lang="en-GB" dirty="0" err="1"/>
              <a:t>etc</a:t>
            </a:r>
            <a:endParaRPr lang="en-GB" dirty="0"/>
          </a:p>
          <a:p>
            <a:r>
              <a:rPr lang="en-GB" dirty="0"/>
              <a:t>No current record in badger for TC babies</a:t>
            </a:r>
          </a:p>
          <a:p>
            <a:pPr lvl="1"/>
            <a:r>
              <a:rPr lang="en-GB" dirty="0"/>
              <a:t>?we might start</a:t>
            </a:r>
          </a:p>
          <a:p>
            <a:pPr lvl="1"/>
            <a:endParaRPr lang="en-GB" dirty="0"/>
          </a:p>
        </p:txBody>
      </p:sp>
    </p:spTree>
    <p:extLst>
      <p:ext uri="{BB962C8B-B14F-4D97-AF65-F5344CB8AC3E}">
        <p14:creationId xmlns:p14="http://schemas.microsoft.com/office/powerpoint/2010/main" val="197143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7313"/>
            <a:ext cx="8134350" cy="740987"/>
          </a:xfrm>
        </p:spPr>
        <p:txBody>
          <a:bodyPr>
            <a:normAutofit fontScale="90000"/>
          </a:bodyPr>
          <a:lstStyle/>
          <a:p>
            <a:r>
              <a:rPr lang="en-US" dirty="0"/>
              <a:t>Maternity and Neonatal Safety Improvement </a:t>
            </a:r>
            <a:r>
              <a:rPr lang="en-US" dirty="0" err="1"/>
              <a:t>Programme</a:t>
            </a:r>
            <a:r>
              <a:rPr lang="en-US" dirty="0"/>
              <a:t> </a:t>
            </a:r>
            <a:r>
              <a:rPr lang="en-US" sz="1300" dirty="0"/>
              <a:t>(previously Maternal and Neonatal Health Safety Collaborative)</a:t>
            </a:r>
          </a:p>
        </p:txBody>
      </p:sp>
      <p:sp>
        <p:nvSpPr>
          <p:cNvPr id="3" name="Content Placeholder 2"/>
          <p:cNvSpPr>
            <a:spLocks noGrp="1"/>
          </p:cNvSpPr>
          <p:nvPr>
            <p:ph idx="1"/>
          </p:nvPr>
        </p:nvSpPr>
        <p:spPr>
          <a:xfrm>
            <a:off x="628650" y="1267806"/>
            <a:ext cx="8005552" cy="4843084"/>
          </a:xfrm>
        </p:spPr>
        <p:txBody>
          <a:bodyPr>
            <a:normAutofit/>
          </a:bodyPr>
          <a:lstStyle/>
          <a:p>
            <a:pPr marL="0" indent="0">
              <a:buNone/>
            </a:pPr>
            <a:endParaRPr lang="en-GB" dirty="0"/>
          </a:p>
          <a:p>
            <a:pPr marL="0" indent="0">
              <a:buNone/>
            </a:pPr>
            <a:endParaRPr lang="en-GB" dirty="0"/>
          </a:p>
          <a:p>
            <a:pPr marL="0" indent="0">
              <a:buNone/>
            </a:pPr>
            <a:r>
              <a:rPr lang="en-GB" dirty="0"/>
              <a:t>To support improvement in the quality and safety of maternity and neonatal units across England</a:t>
            </a:r>
          </a:p>
          <a:p>
            <a:pPr marL="0" indent="0">
              <a:buNone/>
            </a:pPr>
            <a:endParaRPr lang="en-GB" dirty="0"/>
          </a:p>
          <a:p>
            <a:pPr marL="0" indent="0">
              <a:buNone/>
            </a:pPr>
            <a:r>
              <a:rPr lang="en-GB" dirty="0"/>
              <a:t>AIMS:</a:t>
            </a:r>
          </a:p>
          <a:p>
            <a:pPr marL="0" indent="0">
              <a:buNone/>
            </a:pPr>
            <a:endParaRPr lang="en-GB" sz="1000" dirty="0"/>
          </a:p>
          <a:p>
            <a:pPr marL="0" indent="0">
              <a:buNone/>
            </a:pPr>
            <a:r>
              <a:rPr lang="en-GB" dirty="0"/>
              <a:t>Contribute to the national ambition of reducing the rates of maternal and neonatal deaths, stillbirths and brain injuries that occur during or soon after birth by 20% by 2020</a:t>
            </a:r>
          </a:p>
          <a:p>
            <a:pPr marL="0" indent="0">
              <a:buNone/>
            </a:pPr>
            <a:endParaRPr lang="en-GB" sz="1000" dirty="0"/>
          </a:p>
          <a:p>
            <a:pPr marL="0" indent="0">
              <a:buNone/>
            </a:pPr>
            <a:r>
              <a:rPr lang="en-GB" dirty="0"/>
              <a:t>To improve the safety and outcomes of maternal and neonatal care by reducing unwarranted variation and provide a high quality healthcare experience for all women, babies and families across maternity and neonatal care settings in England</a:t>
            </a:r>
          </a:p>
          <a:p>
            <a:endParaRPr lang="en-GB" dirty="0"/>
          </a:p>
          <a:p>
            <a:endParaRPr lang="en-US" dirty="0"/>
          </a:p>
        </p:txBody>
      </p:sp>
    </p:spTree>
    <p:extLst>
      <p:ext uri="{BB962C8B-B14F-4D97-AF65-F5344CB8AC3E}">
        <p14:creationId xmlns:p14="http://schemas.microsoft.com/office/powerpoint/2010/main" val="850321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a:t>
            </a:r>
          </a:p>
        </p:txBody>
      </p:sp>
      <p:sp>
        <p:nvSpPr>
          <p:cNvPr id="3" name="Content Placeholder 2"/>
          <p:cNvSpPr>
            <a:spLocks noGrp="1"/>
          </p:cNvSpPr>
          <p:nvPr>
            <p:ph idx="1"/>
          </p:nvPr>
        </p:nvSpPr>
        <p:spPr/>
        <p:txBody>
          <a:bodyPr/>
          <a:lstStyle/>
          <a:p>
            <a:r>
              <a:rPr lang="en-GB" dirty="0"/>
              <a:t>April – 356 days </a:t>
            </a:r>
          </a:p>
          <a:p>
            <a:r>
              <a:rPr lang="en-GB" dirty="0"/>
              <a:t>May -369</a:t>
            </a:r>
          </a:p>
          <a:p>
            <a:r>
              <a:rPr lang="en-GB" dirty="0"/>
              <a:t>June – 345 </a:t>
            </a:r>
          </a:p>
          <a:p>
            <a:pPr marL="0" indent="0">
              <a:buNone/>
            </a:pPr>
            <a:endParaRPr lang="en-GB" dirty="0"/>
          </a:p>
        </p:txBody>
      </p:sp>
    </p:spTree>
    <p:extLst>
      <p:ext uri="{BB962C8B-B14F-4D97-AF65-F5344CB8AC3E}">
        <p14:creationId xmlns:p14="http://schemas.microsoft.com/office/powerpoint/2010/main" val="1381660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a:t>
            </a:r>
          </a:p>
        </p:txBody>
      </p:sp>
      <p:sp>
        <p:nvSpPr>
          <p:cNvPr id="3" name="Content Placeholder 2"/>
          <p:cNvSpPr>
            <a:spLocks noGrp="1"/>
          </p:cNvSpPr>
          <p:nvPr>
            <p:ph idx="1"/>
          </p:nvPr>
        </p:nvSpPr>
        <p:spPr/>
        <p:txBody>
          <a:bodyPr/>
          <a:lstStyle/>
          <a:p>
            <a:r>
              <a:rPr lang="en-GB" dirty="0"/>
              <a:t>Staffing – differences M’F vs w/e </a:t>
            </a:r>
            <a:r>
              <a:rPr lang="en-GB" dirty="0" err="1"/>
              <a:t>etc</a:t>
            </a:r>
            <a:endParaRPr lang="en-GB" dirty="0"/>
          </a:p>
          <a:p>
            <a:r>
              <a:rPr lang="en-GB" dirty="0"/>
              <a:t>Returning babies to normal care once in TC</a:t>
            </a:r>
          </a:p>
          <a:p>
            <a:r>
              <a:rPr lang="en-GB" dirty="0"/>
              <a:t>Space</a:t>
            </a:r>
          </a:p>
          <a:p>
            <a:r>
              <a:rPr lang="en-GB" dirty="0"/>
              <a:t>Stopping ‘silo’ working </a:t>
            </a:r>
          </a:p>
          <a:p>
            <a:endParaRPr lang="en-GB" dirty="0"/>
          </a:p>
          <a:p>
            <a:endParaRPr lang="en-GB" dirty="0"/>
          </a:p>
          <a:p>
            <a:endParaRPr lang="en-GB" dirty="0"/>
          </a:p>
        </p:txBody>
      </p:sp>
    </p:spTree>
    <p:extLst>
      <p:ext uri="{BB962C8B-B14F-4D97-AF65-F5344CB8AC3E}">
        <p14:creationId xmlns:p14="http://schemas.microsoft.com/office/powerpoint/2010/main" val="231187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941" y="2506942"/>
            <a:ext cx="7772400" cy="1470025"/>
          </a:xfrm>
        </p:spPr>
        <p:txBody>
          <a:bodyPr>
            <a:normAutofit/>
          </a:bodyPr>
          <a:lstStyle/>
          <a:p>
            <a:r>
              <a:rPr lang="en-GB" dirty="0"/>
              <a:t> </a:t>
            </a:r>
          </a:p>
        </p:txBody>
      </p:sp>
      <p:sp>
        <p:nvSpPr>
          <p:cNvPr id="3" name="Subtitle 2"/>
          <p:cNvSpPr>
            <a:spLocks noGrp="1"/>
          </p:cNvSpPr>
          <p:nvPr>
            <p:ph type="subTitle" idx="1"/>
          </p:nvPr>
        </p:nvSpPr>
        <p:spPr>
          <a:xfrm>
            <a:off x="1403648" y="2852936"/>
            <a:ext cx="6400800" cy="1752600"/>
          </a:xfrm>
        </p:spPr>
        <p:txBody>
          <a:bodyPr>
            <a:normAutofit fontScale="77500" lnSpcReduction="20000"/>
          </a:bodyPr>
          <a:lstStyle/>
          <a:p>
            <a:r>
              <a:rPr lang="en-GB" dirty="0" err="1">
                <a:solidFill>
                  <a:schemeClr val="tx1">
                    <a:lumMod val="85000"/>
                    <a:lumOff val="15000"/>
                  </a:schemeClr>
                </a:solidFill>
              </a:rPr>
              <a:t>PReCePT</a:t>
            </a:r>
            <a:br>
              <a:rPr lang="en-GB" dirty="0">
                <a:solidFill>
                  <a:schemeClr val="tx1">
                    <a:lumMod val="85000"/>
                    <a:lumOff val="15000"/>
                  </a:schemeClr>
                </a:solidFill>
              </a:rPr>
            </a:br>
            <a:r>
              <a:rPr lang="en-GB" dirty="0">
                <a:solidFill>
                  <a:schemeClr val="tx1">
                    <a:lumMod val="85000"/>
                    <a:lumOff val="15000"/>
                  </a:schemeClr>
                </a:solidFill>
              </a:rPr>
              <a:t>(prevention of cerebral palsy in preterm labour)</a:t>
            </a:r>
          </a:p>
          <a:p>
            <a:endParaRPr lang="en-GB" dirty="0">
              <a:solidFill>
                <a:schemeClr val="tx1">
                  <a:lumMod val="85000"/>
                  <a:lumOff val="15000"/>
                </a:schemeClr>
              </a:solidFill>
            </a:endParaRPr>
          </a:p>
          <a:p>
            <a:r>
              <a:rPr lang="en-GB" dirty="0">
                <a:solidFill>
                  <a:schemeClr val="tx1">
                    <a:lumMod val="85000"/>
                    <a:lumOff val="15000"/>
                  </a:schemeClr>
                </a:solidFill>
              </a:rPr>
              <a:t>Update 2 December 2019</a:t>
            </a:r>
          </a:p>
          <a:p>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1463"/>
            <a:ext cx="22574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09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941" y="2506942"/>
            <a:ext cx="7772400" cy="1470025"/>
          </a:xfrm>
        </p:spPr>
        <p:txBody>
          <a:bodyPr>
            <a:normAutofit/>
          </a:bodyPr>
          <a:lstStyle/>
          <a:p>
            <a:r>
              <a:rPr lang="en-GB" dirty="0"/>
              <a:t> </a:t>
            </a:r>
          </a:p>
        </p:txBody>
      </p:sp>
      <p:sp>
        <p:nvSpPr>
          <p:cNvPr id="3" name="Subtitle 2"/>
          <p:cNvSpPr>
            <a:spLocks noGrp="1"/>
          </p:cNvSpPr>
          <p:nvPr>
            <p:ph type="subTitle" idx="1"/>
          </p:nvPr>
        </p:nvSpPr>
        <p:spPr>
          <a:xfrm>
            <a:off x="717485" y="1852730"/>
            <a:ext cx="7704856" cy="4384581"/>
          </a:xfrm>
          <a:ln>
            <a:solidFill>
              <a:schemeClr val="tx1"/>
            </a:solidFill>
          </a:ln>
        </p:spPr>
        <p:txBody>
          <a:bodyPr>
            <a:normAutofit fontScale="92500" lnSpcReduction="10000"/>
          </a:bodyPr>
          <a:lstStyle/>
          <a:p>
            <a:pPr marL="342900" indent="-342900" algn="l">
              <a:buFont typeface="Arial" panose="020B0604020202020204" pitchFamily="34" charset="0"/>
              <a:buChar char="•"/>
            </a:pPr>
            <a:r>
              <a:rPr lang="en-GB" b="1" dirty="0">
                <a:solidFill>
                  <a:schemeClr val="tx1"/>
                </a:solidFill>
              </a:rPr>
              <a:t>Exceptions September/October</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r>
              <a:rPr lang="en-GB" dirty="0">
                <a:solidFill>
                  <a:schemeClr val="tx1"/>
                </a:solidFill>
              </a:rPr>
              <a:t>September-19 – 1 BBA, 1 admitted with SROM, labour to delivery time of 17 minutes, 1 CI due to abruption</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r>
              <a:rPr lang="en-GB" dirty="0">
                <a:solidFill>
                  <a:schemeClr val="tx1"/>
                </a:solidFill>
              </a:rPr>
              <a:t>October-19 – 1 class 1 for bradycardia (GA), 1 BBA, 1 CI due to placenta previa with large bleed </a:t>
            </a:r>
          </a:p>
          <a:p>
            <a:pPr lvl="1" algn="l"/>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71464"/>
            <a:ext cx="1656184" cy="154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313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941" y="2506942"/>
            <a:ext cx="7772400" cy="1470025"/>
          </a:xfrm>
        </p:spPr>
        <p:txBody>
          <a:bodyPr>
            <a:normAutofit/>
          </a:bodyPr>
          <a:lstStyle/>
          <a:p>
            <a:r>
              <a:rPr lang="en-GB" dirty="0"/>
              <a:t> </a:t>
            </a:r>
          </a:p>
        </p:txBody>
      </p:sp>
      <p:sp>
        <p:nvSpPr>
          <p:cNvPr id="3" name="Subtitle 2"/>
          <p:cNvSpPr>
            <a:spLocks noGrp="1"/>
          </p:cNvSpPr>
          <p:nvPr>
            <p:ph type="subTitle" idx="1"/>
          </p:nvPr>
        </p:nvSpPr>
        <p:spPr>
          <a:xfrm>
            <a:off x="717485" y="1852730"/>
            <a:ext cx="7704856" cy="4384581"/>
          </a:xfrm>
          <a:ln>
            <a:solidFill>
              <a:schemeClr val="tx1"/>
            </a:solidFill>
          </a:ln>
        </p:spPr>
        <p:txBody>
          <a:bodyPr>
            <a:normAutofit/>
          </a:bodyPr>
          <a:lstStyle/>
          <a:p>
            <a:pPr marL="342900" indent="-342900" algn="l">
              <a:buFont typeface="Arial" panose="020B0604020202020204" pitchFamily="34" charset="0"/>
              <a:buChar char="•"/>
            </a:pPr>
            <a:r>
              <a:rPr lang="en-GB" b="1" dirty="0">
                <a:solidFill>
                  <a:schemeClr val="tx1"/>
                </a:solidFill>
              </a:rPr>
              <a:t>November 2019</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r>
              <a:rPr lang="en-GB" dirty="0">
                <a:solidFill>
                  <a:schemeClr val="tx1"/>
                </a:solidFill>
              </a:rPr>
              <a:t>13 eligible women</a:t>
            </a:r>
          </a:p>
          <a:p>
            <a:pPr marL="342900" indent="-342900" algn="l">
              <a:buFont typeface="Arial" panose="020B0604020202020204" pitchFamily="34" charset="0"/>
              <a:buChar char="•"/>
            </a:pPr>
            <a:r>
              <a:rPr lang="en-GB" dirty="0">
                <a:solidFill>
                  <a:schemeClr val="tx1"/>
                </a:solidFill>
              </a:rPr>
              <a:t>4 did not receive – 2 imminent delivery</a:t>
            </a:r>
          </a:p>
          <a:p>
            <a:pPr marL="342900" indent="-342900" algn="l">
              <a:buFont typeface="Arial" panose="020B0604020202020204" pitchFamily="34" charset="0"/>
              <a:buChar char="•"/>
            </a:pPr>
            <a:r>
              <a:rPr lang="en-GB" dirty="0">
                <a:solidFill>
                  <a:schemeClr val="tx1"/>
                </a:solidFill>
              </a:rPr>
              <a:t>69% compliance</a:t>
            </a:r>
          </a:p>
          <a:p>
            <a:pPr algn="l"/>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71464"/>
            <a:ext cx="1656184" cy="154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250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941" y="2506942"/>
            <a:ext cx="7772400" cy="1470025"/>
          </a:xfrm>
        </p:spPr>
        <p:txBody>
          <a:bodyPr>
            <a:normAutofit/>
          </a:bodyPr>
          <a:lstStyle/>
          <a:p>
            <a:r>
              <a:rPr lang="en-GB" dirty="0"/>
              <a:t> </a:t>
            </a:r>
          </a:p>
        </p:txBody>
      </p:sp>
      <p:sp>
        <p:nvSpPr>
          <p:cNvPr id="3" name="Subtitle 2"/>
          <p:cNvSpPr>
            <a:spLocks noGrp="1"/>
          </p:cNvSpPr>
          <p:nvPr>
            <p:ph type="subTitle" idx="1"/>
          </p:nvPr>
        </p:nvSpPr>
        <p:spPr>
          <a:xfrm>
            <a:off x="717485" y="1852730"/>
            <a:ext cx="7704856" cy="4384581"/>
          </a:xfrm>
          <a:ln>
            <a:solidFill>
              <a:schemeClr val="tx1"/>
            </a:solidFill>
          </a:ln>
        </p:spPr>
        <p:txBody>
          <a:bodyPr>
            <a:normAutofit fontScale="70000" lnSpcReduction="20000"/>
          </a:bodyPr>
          <a:lstStyle/>
          <a:p>
            <a:pPr marL="342900" indent="-342900" algn="l">
              <a:buFont typeface="Arial" panose="020B0604020202020204" pitchFamily="34" charset="0"/>
              <a:buChar char="•"/>
            </a:pPr>
            <a:r>
              <a:rPr lang="en-GB" b="1" dirty="0">
                <a:solidFill>
                  <a:schemeClr val="tx1"/>
                </a:solidFill>
              </a:rPr>
              <a:t>National breaking news!</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r>
              <a:rPr lang="en-GB" dirty="0">
                <a:solidFill>
                  <a:schemeClr val="tx1"/>
                </a:solidFill>
              </a:rPr>
              <a:t>We have 100% </a:t>
            </a:r>
            <a:r>
              <a:rPr lang="en-GB" dirty="0" err="1">
                <a:solidFill>
                  <a:schemeClr val="tx1"/>
                </a:solidFill>
              </a:rPr>
              <a:t>badgernet</a:t>
            </a:r>
            <a:r>
              <a:rPr lang="en-GB" dirty="0">
                <a:solidFill>
                  <a:schemeClr val="tx1"/>
                </a:solidFill>
              </a:rPr>
              <a:t> permissions given</a:t>
            </a:r>
          </a:p>
          <a:p>
            <a:pPr marL="342900" indent="-342900" algn="l">
              <a:buFont typeface="Arial" panose="020B0604020202020204" pitchFamily="34" charset="0"/>
              <a:buChar char="•"/>
            </a:pPr>
            <a:r>
              <a:rPr lang="en-GB" dirty="0">
                <a:solidFill>
                  <a:schemeClr val="tx1"/>
                </a:solidFill>
              </a:rPr>
              <a:t>Despite not hitting our 85% target nationally this quarter, there is still lots to celebrate.</a:t>
            </a:r>
          </a:p>
          <a:p>
            <a:pPr marL="800100" lvl="1" indent="-342900" algn="l">
              <a:buFont typeface="Arial" panose="020B0604020202020204" pitchFamily="34" charset="0"/>
              <a:buChar char="•"/>
            </a:pPr>
            <a:r>
              <a:rPr lang="en-GB" dirty="0">
                <a:solidFill>
                  <a:schemeClr val="tx1"/>
                </a:solidFill>
              </a:rPr>
              <a:t>Nationally, we are 80.6% towards our patient benefit count target. Therefore, we look like we will achieve our NHS England target by the end of the financial year. This really is something to celebrate as a network – well done to all!</a:t>
            </a:r>
          </a:p>
          <a:p>
            <a:pPr marL="800100" lvl="1" indent="-342900" algn="l">
              <a:buFont typeface="Arial" panose="020B0604020202020204" pitchFamily="34" charset="0"/>
              <a:buChar char="•"/>
            </a:pPr>
            <a:r>
              <a:rPr lang="en-GB" dirty="0">
                <a:solidFill>
                  <a:schemeClr val="tx1"/>
                </a:solidFill>
              </a:rPr>
              <a:t>Specific congratulations to North East North Cumbria. Despite only achieving 74.5% in Q2, you have achieved 124% of your patient benefit count target meaning you have made massive improvements against your 2017 baseline.</a:t>
            </a:r>
          </a:p>
          <a:p>
            <a:pPr marL="342900" indent="-342900" algn="l">
              <a:buFont typeface="Arial" panose="020B0604020202020204" pitchFamily="34" charset="0"/>
              <a:buChar char="•"/>
            </a:pPr>
            <a:endParaRPr lang="en-GB" dirty="0">
              <a:solidFill>
                <a:schemeClr val="tx1"/>
              </a:solidFill>
            </a:endParaRPr>
          </a:p>
          <a:p>
            <a:pPr marL="342900" indent="-342900" algn="l">
              <a:buFont typeface="Arial" panose="020B0604020202020204" pitchFamily="34" charset="0"/>
              <a:buChar char="•"/>
            </a:pPr>
            <a:endParaRPr lang="en-GB" dirty="0">
              <a:solidFill>
                <a:schemeClr val="tx1"/>
              </a:solidFill>
            </a:endParaRPr>
          </a:p>
          <a:p>
            <a:pPr lvl="1" algn="l"/>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71464"/>
            <a:ext cx="1656184" cy="154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93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11ED669-DD22-49F1-B719-75FD6A7457CE}"/>
              </a:ext>
            </a:extLst>
          </p:cNvPr>
          <p:cNvGraphicFramePr>
            <a:graphicFrameLocks noGrp="1"/>
          </p:cNvGraphicFramePr>
          <p:nvPr>
            <p:ph idx="1"/>
          </p:nvPr>
        </p:nvGraphicFramePr>
        <p:xfrm>
          <a:off x="395536" y="404664"/>
          <a:ext cx="8208913" cy="6048678"/>
        </p:xfrm>
        <a:graphic>
          <a:graphicData uri="http://schemas.openxmlformats.org/drawingml/2006/table">
            <a:tbl>
              <a:tblPr/>
              <a:tblGrid>
                <a:gridCol w="1090734">
                  <a:extLst>
                    <a:ext uri="{9D8B030D-6E8A-4147-A177-3AD203B41FA5}">
                      <a16:colId xmlns:a16="http://schemas.microsoft.com/office/drawing/2014/main" val="1004905241"/>
                    </a:ext>
                  </a:extLst>
                </a:gridCol>
                <a:gridCol w="1090734">
                  <a:extLst>
                    <a:ext uri="{9D8B030D-6E8A-4147-A177-3AD203B41FA5}">
                      <a16:colId xmlns:a16="http://schemas.microsoft.com/office/drawing/2014/main" val="2578965050"/>
                    </a:ext>
                  </a:extLst>
                </a:gridCol>
                <a:gridCol w="1090734">
                  <a:extLst>
                    <a:ext uri="{9D8B030D-6E8A-4147-A177-3AD203B41FA5}">
                      <a16:colId xmlns:a16="http://schemas.microsoft.com/office/drawing/2014/main" val="909666636"/>
                    </a:ext>
                  </a:extLst>
                </a:gridCol>
                <a:gridCol w="1346376">
                  <a:extLst>
                    <a:ext uri="{9D8B030D-6E8A-4147-A177-3AD203B41FA5}">
                      <a16:colId xmlns:a16="http://schemas.microsoft.com/office/drawing/2014/main" val="2045556764"/>
                    </a:ext>
                  </a:extLst>
                </a:gridCol>
                <a:gridCol w="2499601">
                  <a:extLst>
                    <a:ext uri="{9D8B030D-6E8A-4147-A177-3AD203B41FA5}">
                      <a16:colId xmlns:a16="http://schemas.microsoft.com/office/drawing/2014/main" val="3008516178"/>
                    </a:ext>
                  </a:extLst>
                </a:gridCol>
                <a:gridCol w="1090734">
                  <a:extLst>
                    <a:ext uri="{9D8B030D-6E8A-4147-A177-3AD203B41FA5}">
                      <a16:colId xmlns:a16="http://schemas.microsoft.com/office/drawing/2014/main" val="375618128"/>
                    </a:ext>
                  </a:extLst>
                </a:gridCol>
              </a:tblGrid>
              <a:tr h="1130592">
                <a:tc>
                  <a:txBody>
                    <a:bodyPr/>
                    <a:lstStyle/>
                    <a:p>
                      <a:pPr algn="l" fontAlgn="b"/>
                      <a:r>
                        <a:rPr lang="en-GB" sz="2000" b="0" i="0" u="none" strike="noStrike" dirty="0">
                          <a:solidFill>
                            <a:srgbClr val="000000"/>
                          </a:solidFill>
                          <a:effectLst/>
                          <a:latin typeface="Calibri" panose="020F0502020204030204" pitchFamily="34" charset="0"/>
                        </a:rPr>
                        <a:t>Month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Eligible mothers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dirty="0">
                          <a:solidFill>
                            <a:srgbClr val="000000"/>
                          </a:solidFill>
                          <a:effectLst/>
                          <a:latin typeface="Calibri" panose="020F0502020204030204" pitchFamily="34" charset="0"/>
                        </a:rPr>
                        <a:t>Did not get MgSO4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Compliance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Compliance* if exclude reasonable exceptions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Wrong data input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595549"/>
                  </a:ext>
                </a:extLst>
              </a:tr>
              <a:tr h="376865">
                <a:tc>
                  <a:txBody>
                    <a:bodyPr/>
                    <a:lstStyle/>
                    <a:p>
                      <a:pPr algn="r" fontAlgn="b"/>
                      <a:r>
                        <a:rPr lang="en-GB" sz="2000" b="0" i="0" u="none" strike="noStrike">
                          <a:solidFill>
                            <a:srgbClr val="000000"/>
                          </a:solidFill>
                          <a:effectLst/>
                          <a:latin typeface="Calibri" panose="020F0502020204030204" pitchFamily="34" charset="0"/>
                        </a:rPr>
                        <a:t>Oct-18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942946"/>
                  </a:ext>
                </a:extLst>
              </a:tr>
              <a:tr h="376865">
                <a:tc>
                  <a:txBody>
                    <a:bodyPr/>
                    <a:lstStyle/>
                    <a:p>
                      <a:pPr algn="r" fontAlgn="b"/>
                      <a:r>
                        <a:rPr lang="en-GB" sz="2000" b="0" i="0" u="none" strike="noStrike">
                          <a:solidFill>
                            <a:srgbClr val="000000"/>
                          </a:solidFill>
                          <a:effectLst/>
                          <a:latin typeface="Calibri" panose="020F0502020204030204" pitchFamily="34" charset="0"/>
                        </a:rPr>
                        <a:t>Nov-18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473223"/>
                  </a:ext>
                </a:extLst>
              </a:tr>
              <a:tr h="376865">
                <a:tc>
                  <a:txBody>
                    <a:bodyPr/>
                    <a:lstStyle/>
                    <a:p>
                      <a:pPr algn="r" fontAlgn="b"/>
                      <a:r>
                        <a:rPr lang="en-GB" sz="2000" b="0" i="0" u="none" strike="noStrike">
                          <a:solidFill>
                            <a:srgbClr val="000000"/>
                          </a:solidFill>
                          <a:effectLst/>
                          <a:latin typeface="Calibri" panose="020F0502020204030204" pitchFamily="34" charset="0"/>
                        </a:rPr>
                        <a:t>Dec-18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581392"/>
                  </a:ext>
                </a:extLst>
              </a:tr>
              <a:tr h="376865">
                <a:tc>
                  <a:txBody>
                    <a:bodyPr/>
                    <a:lstStyle/>
                    <a:p>
                      <a:pPr algn="r" fontAlgn="b"/>
                      <a:r>
                        <a:rPr lang="en-GB" sz="2000" b="0" i="0" u="none" strike="noStrike">
                          <a:solidFill>
                            <a:srgbClr val="000000"/>
                          </a:solidFill>
                          <a:effectLst/>
                          <a:latin typeface="Calibri" panose="020F0502020204030204" pitchFamily="34" charset="0"/>
                        </a:rPr>
                        <a:t>Jan-19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013415"/>
                  </a:ext>
                </a:extLst>
              </a:tr>
              <a:tr h="376865">
                <a:tc>
                  <a:txBody>
                    <a:bodyPr/>
                    <a:lstStyle/>
                    <a:p>
                      <a:pPr algn="r" fontAlgn="b"/>
                      <a:r>
                        <a:rPr lang="en-GB" sz="2000" b="0" i="0" u="none" strike="noStrike">
                          <a:solidFill>
                            <a:srgbClr val="000000"/>
                          </a:solidFill>
                          <a:effectLst/>
                          <a:latin typeface="Calibri" panose="020F0502020204030204" pitchFamily="34" charset="0"/>
                        </a:rPr>
                        <a:t>Feb-19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31030"/>
                  </a:ext>
                </a:extLst>
              </a:tr>
              <a:tr h="376865">
                <a:tc>
                  <a:txBody>
                    <a:bodyPr/>
                    <a:lstStyle/>
                    <a:p>
                      <a:pPr algn="r" fontAlgn="b"/>
                      <a:r>
                        <a:rPr lang="en-GB" sz="2000" b="0" i="0" u="none" strike="noStrike">
                          <a:solidFill>
                            <a:srgbClr val="000000"/>
                          </a:solidFill>
                          <a:effectLst/>
                          <a:latin typeface="Calibri" panose="020F0502020204030204" pitchFamily="34" charset="0"/>
                        </a:rPr>
                        <a:t>Mar-19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926453"/>
                  </a:ext>
                </a:extLst>
              </a:tr>
              <a:tr h="376865">
                <a:tc>
                  <a:txBody>
                    <a:bodyPr/>
                    <a:lstStyle/>
                    <a:p>
                      <a:pPr algn="r" fontAlgn="b"/>
                      <a:r>
                        <a:rPr lang="en-GB" sz="2000" b="0" i="0" u="none" strike="noStrike">
                          <a:solidFill>
                            <a:srgbClr val="000000"/>
                          </a:solidFill>
                          <a:effectLst/>
                          <a:latin typeface="Calibri" panose="020F0502020204030204" pitchFamily="34" charset="0"/>
                        </a:rPr>
                        <a:t>Apr-19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779854"/>
                  </a:ext>
                </a:extLst>
              </a:tr>
              <a:tr h="376865">
                <a:tc>
                  <a:txBody>
                    <a:bodyPr/>
                    <a:lstStyle/>
                    <a:p>
                      <a:pPr algn="r" fontAlgn="b"/>
                      <a:r>
                        <a:rPr lang="en-GB" sz="2000" b="0" i="0" u="none" strike="noStrike">
                          <a:solidFill>
                            <a:srgbClr val="000000"/>
                          </a:solidFill>
                          <a:effectLst/>
                          <a:latin typeface="Calibri" panose="020F0502020204030204" pitchFamily="34" charset="0"/>
                        </a:rPr>
                        <a:t>May-19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panose="020F0502020204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136986"/>
                  </a:ext>
                </a:extLst>
              </a:tr>
              <a:tr h="376865">
                <a:tc>
                  <a:txBody>
                    <a:bodyPr/>
                    <a:lstStyle/>
                    <a:p>
                      <a:pPr algn="r" fontAlgn="b"/>
                      <a:r>
                        <a:rPr lang="en-GB" sz="2000" b="0" i="0" u="none" strike="noStrike">
                          <a:solidFill>
                            <a:srgbClr val="000000"/>
                          </a:solidFill>
                          <a:effectLst/>
                          <a:latin typeface="Calibri" panose="020F0502020204030204" pitchFamily="34" charset="0"/>
                        </a:rPr>
                        <a:t>Jun-19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632686"/>
                  </a:ext>
                </a:extLst>
              </a:tr>
              <a:tr h="376865">
                <a:tc>
                  <a:txBody>
                    <a:bodyPr/>
                    <a:lstStyle/>
                    <a:p>
                      <a:pPr algn="r" fontAlgn="b"/>
                      <a:r>
                        <a:rPr lang="en-GB" sz="2000" b="0" i="0" u="none" strike="noStrike">
                          <a:solidFill>
                            <a:srgbClr val="000000"/>
                          </a:solidFill>
                          <a:effectLst/>
                          <a:latin typeface="Calibri" panose="020F0502020204030204" pitchFamily="34" charset="0"/>
                        </a:rPr>
                        <a:t>Jul-19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216250"/>
                  </a:ext>
                </a:extLst>
              </a:tr>
              <a:tr h="376865">
                <a:tc>
                  <a:txBody>
                    <a:bodyPr/>
                    <a:lstStyle/>
                    <a:p>
                      <a:pPr algn="r" fontAlgn="b"/>
                      <a:r>
                        <a:rPr lang="en-GB" sz="2000" b="0" i="0" u="none" strike="noStrike">
                          <a:solidFill>
                            <a:srgbClr val="000000"/>
                          </a:solidFill>
                          <a:effectLst/>
                          <a:latin typeface="Calibri" panose="020F0502020204030204" pitchFamily="34" charset="0"/>
                        </a:rPr>
                        <a:t>Aug-19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05369"/>
                  </a:ext>
                </a:extLst>
              </a:tr>
              <a:tr h="376865">
                <a:tc>
                  <a:txBody>
                    <a:bodyPr/>
                    <a:lstStyle/>
                    <a:p>
                      <a:pPr algn="r" fontAlgn="b"/>
                      <a:r>
                        <a:rPr lang="en-GB" sz="2000" b="0" i="0" u="none" strike="noStrike">
                          <a:solidFill>
                            <a:srgbClr val="000000"/>
                          </a:solidFill>
                          <a:effectLst/>
                          <a:latin typeface="Calibri" panose="020F0502020204030204" pitchFamily="34" charset="0"/>
                        </a:rPr>
                        <a:t>Sep-19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461771"/>
                  </a:ext>
                </a:extLst>
              </a:tr>
              <a:tr h="395706">
                <a:tc>
                  <a:txBody>
                    <a:bodyPr/>
                    <a:lstStyle/>
                    <a:p>
                      <a:pPr algn="r" fontAlgn="b"/>
                      <a:r>
                        <a:rPr lang="en-GB" sz="2000" b="0" i="0" u="none" strike="noStrike">
                          <a:solidFill>
                            <a:srgbClr val="000000"/>
                          </a:solidFill>
                          <a:effectLst/>
                          <a:latin typeface="Calibri" panose="020F0502020204030204" pitchFamily="34" charset="0"/>
                        </a:rPr>
                        <a:t>Oct-19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n-GB" sz="2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78183"/>
                  </a:ext>
                </a:extLst>
              </a:tr>
            </a:tbl>
          </a:graphicData>
        </a:graphic>
      </p:graphicFrame>
    </p:spTree>
    <p:extLst>
      <p:ext uri="{BB962C8B-B14F-4D97-AF65-F5344CB8AC3E}">
        <p14:creationId xmlns:p14="http://schemas.microsoft.com/office/powerpoint/2010/main" val="4252809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2C136-55C4-4211-932A-DE47F4C10625}"/>
              </a:ext>
            </a:extLst>
          </p:cNvPr>
          <p:cNvSpPr>
            <a:spLocks noGrp="1"/>
          </p:cNvSpPr>
          <p:nvPr>
            <p:ph idx="1"/>
          </p:nvPr>
        </p:nvSpPr>
        <p:spPr>
          <a:xfrm>
            <a:off x="457200" y="332656"/>
            <a:ext cx="8229600" cy="5966123"/>
          </a:xfrm>
        </p:spPr>
        <p:txBody>
          <a:bodyPr>
            <a:normAutofit fontScale="92500" lnSpcReduction="10000"/>
          </a:bodyPr>
          <a:lstStyle/>
          <a:p>
            <a:pPr marL="0" lvl="0" indent="0">
              <a:spcBef>
                <a:spcPts val="0"/>
              </a:spcBef>
              <a:buNone/>
            </a:pPr>
            <a:r>
              <a:rPr lang="en-GB" sz="1800" i="1" dirty="0">
                <a:solidFill>
                  <a:prstClr val="black"/>
                </a:solidFill>
              </a:rPr>
              <a:t>Since October 2018 (when the project really started) – we have had 207 eligible mothers (</a:t>
            </a:r>
            <a:r>
              <a:rPr lang="en-GB" sz="1800" i="1" dirty="0" err="1">
                <a:solidFill>
                  <a:prstClr val="black"/>
                </a:solidFill>
              </a:rPr>
              <a:t>ie</a:t>
            </a:r>
            <a:r>
              <a:rPr lang="en-GB" sz="1800" i="1" dirty="0">
                <a:solidFill>
                  <a:prstClr val="black"/>
                </a:solidFill>
              </a:rPr>
              <a:t>. Mothers that have delivered 1 or more babies below 30 weeks gestation), of these 41 did not receive MgSO4, meaning that the remaining 166 did (an average compliance over the 12 months of 80.2%). </a:t>
            </a:r>
            <a:endParaRPr lang="en-GB" sz="1800" i="1" dirty="0">
              <a:solidFill>
                <a:prstClr val="black"/>
              </a:solidFill>
              <a:cs typeface="Arial" panose="020B0604020202020204" pitchFamily="34" charset="0"/>
            </a:endParaRPr>
          </a:p>
          <a:p>
            <a:pPr marL="0" lvl="0" indent="0">
              <a:spcBef>
                <a:spcPts val="0"/>
              </a:spcBef>
              <a:buNone/>
            </a:pPr>
            <a:endParaRPr lang="en-GB" sz="1800" b="1" i="1" dirty="0">
              <a:solidFill>
                <a:srgbClr val="70AD47"/>
              </a:solidFill>
              <a:latin typeface="Arial" panose="020B0604020202020204" pitchFamily="34" charset="0"/>
              <a:cs typeface="Arial" panose="020B0604020202020204" pitchFamily="34" charset="0"/>
            </a:endParaRPr>
          </a:p>
          <a:p>
            <a:pPr marL="0" lvl="0" indent="0">
              <a:spcBef>
                <a:spcPts val="0"/>
              </a:spcBef>
              <a:buNone/>
            </a:pPr>
            <a:endParaRPr lang="en-GB" sz="1800" b="1" i="1" dirty="0">
              <a:solidFill>
                <a:srgbClr val="70AD47"/>
              </a:solidFill>
              <a:latin typeface="Arial" panose="020B0604020202020204" pitchFamily="34" charset="0"/>
              <a:cs typeface="Arial" panose="020B0604020202020204" pitchFamily="34" charset="0"/>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endParaRPr lang="en-GB" sz="1800" i="1" dirty="0">
              <a:solidFill>
                <a:prstClr val="black"/>
              </a:solidFill>
            </a:endParaRPr>
          </a:p>
          <a:p>
            <a:pPr marL="0" lvl="0" indent="0">
              <a:spcBef>
                <a:spcPts val="0"/>
              </a:spcBef>
              <a:buNone/>
            </a:pPr>
            <a:r>
              <a:rPr lang="en-GB" sz="1800" i="1" dirty="0">
                <a:solidFill>
                  <a:prstClr val="black"/>
                </a:solidFill>
              </a:rPr>
              <a:t>35 of the 41 that didn’t get it, we believe were “reasonable” clinical exceptions such as the baby was born too quickly or before arrival at the hospital, or there were genuine clinical contraindications or decision not to administer. This means that in the past 12 months, only 6 women that were eligible potentially could have been given MgSO4 prior to delivery, and these 6 women all delivered before May 2019 – since June 2019 we have 100% compliance if we exclude the reasonable exceptions.</a:t>
            </a:r>
          </a:p>
          <a:p>
            <a:pPr marL="0" lvl="0" indent="0">
              <a:spcBef>
                <a:spcPts val="0"/>
              </a:spcBef>
              <a:buNone/>
            </a:pPr>
            <a:endParaRPr lang="en-GB" sz="1800" i="1" dirty="0">
              <a:solidFill>
                <a:prstClr val="black"/>
              </a:solidFill>
            </a:endParaRPr>
          </a:p>
          <a:p>
            <a:pPr marL="0" lvl="0" indent="0">
              <a:spcBef>
                <a:spcPts val="0"/>
              </a:spcBef>
              <a:buNone/>
            </a:pPr>
            <a:r>
              <a:rPr lang="en-GB" sz="1800" i="1" dirty="0">
                <a:solidFill>
                  <a:prstClr val="black"/>
                </a:solidFill>
              </a:rPr>
              <a:t>In addition, 97% of identified staff in all of our acute maternity units have received training in </a:t>
            </a:r>
            <a:r>
              <a:rPr lang="en-GB" sz="1800" i="1" dirty="0" err="1">
                <a:solidFill>
                  <a:prstClr val="black"/>
                </a:solidFill>
              </a:rPr>
              <a:t>PReCePT</a:t>
            </a:r>
            <a:r>
              <a:rPr lang="en-GB" sz="1800" i="1" dirty="0">
                <a:solidFill>
                  <a:prstClr val="black"/>
                </a:solidFill>
              </a:rPr>
              <a:t>, we have had 4 learning events for staff with opportunity for regional updates, units have made their own sustainability plans for continuing training &amp; we have made several </a:t>
            </a:r>
            <a:r>
              <a:rPr lang="en-GB" sz="1800" i="1" dirty="0" err="1">
                <a:solidFill>
                  <a:prstClr val="black"/>
                </a:solidFill>
              </a:rPr>
              <a:t>PReCePT</a:t>
            </a:r>
            <a:r>
              <a:rPr lang="en-GB" sz="1800" i="1" dirty="0">
                <a:solidFill>
                  <a:prstClr val="black"/>
                </a:solidFill>
              </a:rPr>
              <a:t> films &amp; heard from patient voices about the impact on their journey.</a:t>
            </a:r>
          </a:p>
          <a:p>
            <a:pPr marL="0" indent="0">
              <a:buNone/>
            </a:pPr>
            <a:endParaRPr lang="en-GB" dirty="0"/>
          </a:p>
        </p:txBody>
      </p:sp>
      <p:sp>
        <p:nvSpPr>
          <p:cNvPr id="6" name="Oval 5">
            <a:extLst>
              <a:ext uri="{FF2B5EF4-FFF2-40B4-BE49-F238E27FC236}">
                <a16:creationId xmlns:a16="http://schemas.microsoft.com/office/drawing/2014/main" id="{8767BF52-BC91-47C7-A98B-56B9D1EC314D}"/>
              </a:ext>
            </a:extLst>
          </p:cNvPr>
          <p:cNvSpPr/>
          <p:nvPr/>
        </p:nvSpPr>
        <p:spPr>
          <a:xfrm>
            <a:off x="827584" y="1268760"/>
            <a:ext cx="7056784" cy="216024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The number needed to treat to prevent 1 case of CP is 37 – therefore, potentially 4.5 cases of CP have been prevented in the past 12 months. Lifetime cost of 1 case of CP is approximately £800,000 – therefore potential savings of £3.6 million from just this 1 year.</a:t>
            </a:r>
          </a:p>
        </p:txBody>
      </p:sp>
    </p:spTree>
    <p:extLst>
      <p:ext uri="{BB962C8B-B14F-4D97-AF65-F5344CB8AC3E}">
        <p14:creationId xmlns:p14="http://schemas.microsoft.com/office/powerpoint/2010/main" val="1451854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EC5D6-5678-4AB3-A50C-34CA132B90CE}"/>
              </a:ext>
            </a:extLst>
          </p:cNvPr>
          <p:cNvSpPr>
            <a:spLocks noGrp="1"/>
          </p:cNvSpPr>
          <p:nvPr>
            <p:ph type="ctrTitle"/>
          </p:nvPr>
        </p:nvSpPr>
        <p:spPr/>
        <p:txBody>
          <a:bodyPr/>
          <a:lstStyle/>
          <a:p>
            <a:r>
              <a:rPr lang="en-GB" dirty="0"/>
              <a:t>Regional </a:t>
            </a:r>
            <a:br>
              <a:rPr lang="en-GB" dirty="0"/>
            </a:br>
            <a:r>
              <a:rPr lang="en-GB" dirty="0"/>
              <a:t>SCORE Update</a:t>
            </a:r>
            <a:br>
              <a:rPr lang="en-GB" dirty="0"/>
            </a:br>
            <a:br>
              <a:rPr lang="en-GB" dirty="0"/>
            </a:br>
            <a:endParaRPr lang="en-GB" dirty="0"/>
          </a:p>
        </p:txBody>
      </p:sp>
      <p:sp>
        <p:nvSpPr>
          <p:cNvPr id="5" name="Subtitle 4">
            <a:extLst>
              <a:ext uri="{FF2B5EF4-FFF2-40B4-BE49-F238E27FC236}">
                <a16:creationId xmlns:a16="http://schemas.microsoft.com/office/drawing/2014/main" id="{EF346B9B-F9F9-4078-83C3-9E822A5A1CAB}"/>
              </a:ext>
            </a:extLst>
          </p:cNvPr>
          <p:cNvSpPr>
            <a:spLocks noGrp="1"/>
          </p:cNvSpPr>
          <p:nvPr>
            <p:ph type="subTitle" idx="1"/>
          </p:nvPr>
        </p:nvSpPr>
        <p:spPr/>
        <p:txBody>
          <a:bodyPr/>
          <a:lstStyle/>
          <a:p>
            <a:r>
              <a:rPr lang="en-GB" dirty="0"/>
              <a:t>Tony Roberts</a:t>
            </a:r>
          </a:p>
        </p:txBody>
      </p:sp>
    </p:spTree>
    <p:extLst>
      <p:ext uri="{BB962C8B-B14F-4D97-AF65-F5344CB8AC3E}">
        <p14:creationId xmlns:p14="http://schemas.microsoft.com/office/powerpoint/2010/main" val="1431755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460604-7A6B-4477-9087-B29EDA0DAE29}"/>
              </a:ext>
            </a:extLst>
          </p:cNvPr>
          <p:cNvSpPr/>
          <p:nvPr/>
        </p:nvSpPr>
        <p:spPr>
          <a:xfrm>
            <a:off x="1370854" y="1984316"/>
            <a:ext cx="6212057" cy="759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5A6C"/>
                </a:solidFill>
                <a:effectLst/>
                <a:uLnTx/>
                <a:uFillTx/>
                <a:latin typeface="Calibri"/>
                <a:ea typeface="+mn-ea"/>
                <a:cs typeface="+mn-cs"/>
              </a:rPr>
              <a:t>SCORE Survey detail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The SCORE Survey is made up of 86 questions, split into 15 sections</a:t>
            </a:r>
          </a:p>
        </p:txBody>
      </p:sp>
      <p:graphicFrame>
        <p:nvGraphicFramePr>
          <p:cNvPr id="5" name="Table 4">
            <a:extLst>
              <a:ext uri="{FF2B5EF4-FFF2-40B4-BE49-F238E27FC236}">
                <a16:creationId xmlns:a16="http://schemas.microsoft.com/office/drawing/2014/main" id="{7944507A-129D-4BB9-BD3F-3BCAEB18643B}"/>
              </a:ext>
            </a:extLst>
          </p:cNvPr>
          <p:cNvGraphicFramePr>
            <a:graphicFrameLocks noGrp="1"/>
          </p:cNvGraphicFramePr>
          <p:nvPr/>
        </p:nvGraphicFramePr>
        <p:xfrm>
          <a:off x="1370854" y="3175217"/>
          <a:ext cx="6212057" cy="1559560"/>
        </p:xfrm>
        <a:graphic>
          <a:graphicData uri="http://schemas.openxmlformats.org/drawingml/2006/table">
            <a:tbl>
              <a:tblPr firstRow="1" bandRow="1">
                <a:tableStyleId>{5940675A-B579-460E-94D1-54222C63F5DA}</a:tableStyleId>
              </a:tblPr>
              <a:tblGrid>
                <a:gridCol w="1982205">
                  <a:extLst>
                    <a:ext uri="{9D8B030D-6E8A-4147-A177-3AD203B41FA5}">
                      <a16:colId xmlns:a16="http://schemas.microsoft.com/office/drawing/2014/main" val="835984079"/>
                    </a:ext>
                  </a:extLst>
                </a:gridCol>
                <a:gridCol w="2099414">
                  <a:extLst>
                    <a:ext uri="{9D8B030D-6E8A-4147-A177-3AD203B41FA5}">
                      <a16:colId xmlns:a16="http://schemas.microsoft.com/office/drawing/2014/main" val="3303422017"/>
                    </a:ext>
                  </a:extLst>
                </a:gridCol>
                <a:gridCol w="2130438">
                  <a:extLst>
                    <a:ext uri="{9D8B030D-6E8A-4147-A177-3AD203B41FA5}">
                      <a16:colId xmlns:a16="http://schemas.microsoft.com/office/drawing/2014/main" val="692052092"/>
                    </a:ext>
                  </a:extLst>
                </a:gridCol>
              </a:tblGrid>
              <a:tr h="370840">
                <a:tc>
                  <a:txBody>
                    <a:bodyPr/>
                    <a:lstStyle/>
                    <a:p>
                      <a:pPr algn="ctr"/>
                      <a:r>
                        <a:rPr lang="en-GB" sz="1200" dirty="0"/>
                        <a:t>Culture</a:t>
                      </a:r>
                    </a:p>
                  </a:txBody>
                  <a:tcPr>
                    <a:solidFill>
                      <a:srgbClr val="9DC3E6"/>
                    </a:solidFill>
                  </a:tcPr>
                </a:tc>
                <a:tc>
                  <a:txBody>
                    <a:bodyPr/>
                    <a:lstStyle/>
                    <a:p>
                      <a:pPr algn="ctr"/>
                      <a:r>
                        <a:rPr lang="en-GB" sz="1200" dirty="0">
                          <a:solidFill>
                            <a:schemeClr val="bg1"/>
                          </a:solidFill>
                        </a:rPr>
                        <a:t>Resilience</a:t>
                      </a:r>
                    </a:p>
                  </a:txBody>
                  <a:tcPr>
                    <a:solidFill>
                      <a:srgbClr val="2E75B6"/>
                    </a:solidFill>
                  </a:tcPr>
                </a:tc>
                <a:tc>
                  <a:txBody>
                    <a:bodyPr/>
                    <a:lstStyle/>
                    <a:p>
                      <a:pPr algn="ctr"/>
                      <a:r>
                        <a:rPr lang="en-GB" sz="1200" dirty="0"/>
                        <a:t>Engagement</a:t>
                      </a:r>
                    </a:p>
                  </a:txBody>
                  <a:tcPr>
                    <a:solidFill>
                      <a:schemeClr val="accent1">
                        <a:lumMod val="60000"/>
                        <a:lumOff val="40000"/>
                      </a:schemeClr>
                    </a:solidFill>
                  </a:tcPr>
                </a:tc>
                <a:extLst>
                  <a:ext uri="{0D108BD9-81ED-4DB2-BD59-A6C34878D82A}">
                    <a16:rowId xmlns:a16="http://schemas.microsoft.com/office/drawing/2014/main" val="4183854998"/>
                  </a:ext>
                </a:extLst>
              </a:tr>
              <a:tr h="370840">
                <a:tc>
                  <a:txBody>
                    <a:bodyPr/>
                    <a:lstStyle/>
                    <a:p>
                      <a:pPr marL="285750" indent="-285750" algn="l">
                        <a:buFont typeface="Arial" panose="020B0604020202020204" pitchFamily="34" charset="0"/>
                        <a:buChar char="•"/>
                      </a:pPr>
                      <a:r>
                        <a:rPr lang="en-GB" sz="1200" dirty="0"/>
                        <a:t>Learning environment</a:t>
                      </a:r>
                    </a:p>
                    <a:p>
                      <a:pPr marL="285750" indent="-285750" algn="l">
                        <a:buFont typeface="Arial" panose="020B0604020202020204" pitchFamily="34" charset="0"/>
                        <a:buChar char="•"/>
                      </a:pPr>
                      <a:r>
                        <a:rPr lang="en-GB" sz="1200" dirty="0"/>
                        <a:t>Local leadership</a:t>
                      </a:r>
                    </a:p>
                    <a:p>
                      <a:pPr marL="285750" indent="-285750" algn="l">
                        <a:buFont typeface="Arial" panose="020B0604020202020204" pitchFamily="34" charset="0"/>
                        <a:buChar char="•"/>
                      </a:pPr>
                      <a:r>
                        <a:rPr lang="en-GB" sz="1200" dirty="0"/>
                        <a:t>Teamwork</a:t>
                      </a:r>
                    </a:p>
                    <a:p>
                      <a:pPr marL="285750" indent="-285750" algn="l">
                        <a:buFont typeface="Arial" panose="020B0604020202020204" pitchFamily="34" charset="0"/>
                        <a:buChar char="•"/>
                      </a:pPr>
                      <a:r>
                        <a:rPr lang="en-GB" sz="1200" dirty="0"/>
                        <a:t>Safety climate</a:t>
                      </a:r>
                    </a:p>
                  </a:txBody>
                  <a:tcPr/>
                </a:tc>
                <a:tc>
                  <a:txBody>
                    <a:bodyPr/>
                    <a:lstStyle/>
                    <a:p>
                      <a:pPr marL="285750" indent="-285750" algn="l">
                        <a:buFont typeface="Arial" panose="020B0604020202020204" pitchFamily="34" charset="0"/>
                        <a:buChar char="•"/>
                      </a:pPr>
                      <a:r>
                        <a:rPr lang="en-GB" sz="1200" dirty="0"/>
                        <a:t>Burnout climate</a:t>
                      </a:r>
                    </a:p>
                    <a:p>
                      <a:pPr marL="285750" indent="-285750" algn="l">
                        <a:buFont typeface="Arial" panose="020B0604020202020204" pitchFamily="34" charset="0"/>
                        <a:buChar char="•"/>
                      </a:pPr>
                      <a:r>
                        <a:rPr lang="en-GB" sz="1200" dirty="0"/>
                        <a:t>Personal burnout</a:t>
                      </a:r>
                    </a:p>
                    <a:p>
                      <a:pPr marL="285750" indent="-285750" algn="l">
                        <a:buFont typeface="Arial" panose="020B0604020202020204" pitchFamily="34" charset="0"/>
                        <a:buChar char="•"/>
                      </a:pPr>
                      <a:r>
                        <a:rPr lang="en-GB" sz="1200" dirty="0"/>
                        <a:t>Work/Life balance</a:t>
                      </a:r>
                    </a:p>
                    <a:p>
                      <a:pPr marL="285750" indent="-285750" algn="l">
                        <a:buFont typeface="Arial" panose="020B0604020202020204" pitchFamily="34" charset="0"/>
                        <a:buChar char="•"/>
                      </a:pPr>
                      <a:r>
                        <a:rPr lang="en-GB" sz="1200" dirty="0"/>
                        <a:t>Workload strain</a:t>
                      </a:r>
                    </a:p>
                    <a:p>
                      <a:pPr marL="285750" indent="-285750" algn="l">
                        <a:buFont typeface="Arial" panose="020B0604020202020204" pitchFamily="34" charset="0"/>
                        <a:buChar char="•"/>
                      </a:pPr>
                      <a:r>
                        <a:rPr lang="en-GB" sz="1200" dirty="0"/>
                        <a:t>Emotional thriving</a:t>
                      </a:r>
                    </a:p>
                    <a:p>
                      <a:pPr marL="285750" indent="-285750" algn="l">
                        <a:buFont typeface="Arial" panose="020B0604020202020204" pitchFamily="34" charset="0"/>
                        <a:buChar char="•"/>
                      </a:pPr>
                      <a:r>
                        <a:rPr lang="en-GB" sz="1200" dirty="0"/>
                        <a:t>Emotional recovery</a:t>
                      </a:r>
                    </a:p>
                  </a:txBody>
                  <a:tcPr/>
                </a:tc>
                <a:tc>
                  <a:txBody>
                    <a:bodyPr/>
                    <a:lstStyle/>
                    <a:p>
                      <a:pPr marL="285750" indent="-285750" algn="l">
                        <a:buFont typeface="Arial" panose="020B0604020202020204" pitchFamily="34" charset="0"/>
                        <a:buChar char="•"/>
                      </a:pPr>
                      <a:r>
                        <a:rPr lang="en-GB" sz="1200" dirty="0"/>
                        <a:t>Growth opportunities</a:t>
                      </a:r>
                    </a:p>
                    <a:p>
                      <a:pPr marL="285750" indent="-285750" algn="l">
                        <a:buFont typeface="Arial" panose="020B0604020202020204" pitchFamily="34" charset="0"/>
                        <a:buChar char="•"/>
                      </a:pPr>
                      <a:r>
                        <a:rPr lang="en-GB" sz="1200" dirty="0"/>
                        <a:t>Job certainty</a:t>
                      </a:r>
                    </a:p>
                    <a:p>
                      <a:pPr marL="285750" indent="-285750" algn="l">
                        <a:buFont typeface="Arial" panose="020B0604020202020204" pitchFamily="34" charset="0"/>
                        <a:buChar char="•"/>
                      </a:pPr>
                      <a:r>
                        <a:rPr lang="en-GB" sz="1200" dirty="0"/>
                        <a:t>Intentions to leave</a:t>
                      </a:r>
                    </a:p>
                    <a:p>
                      <a:pPr marL="285750" indent="-285750" algn="l">
                        <a:buFont typeface="Arial" panose="020B0604020202020204" pitchFamily="34" charset="0"/>
                        <a:buChar char="•"/>
                      </a:pPr>
                      <a:r>
                        <a:rPr lang="en-GB" sz="1200" dirty="0"/>
                        <a:t>Decision making</a:t>
                      </a:r>
                    </a:p>
                    <a:p>
                      <a:pPr marL="285750" indent="-285750" algn="l">
                        <a:buFont typeface="Arial" panose="020B0604020202020204" pitchFamily="34" charset="0"/>
                        <a:buChar char="•"/>
                      </a:pPr>
                      <a:r>
                        <a:rPr lang="en-GB" sz="1200" dirty="0"/>
                        <a:t>Advancement</a:t>
                      </a:r>
                    </a:p>
                  </a:txBody>
                  <a:tcPr/>
                </a:tc>
                <a:extLst>
                  <a:ext uri="{0D108BD9-81ED-4DB2-BD59-A6C34878D82A}">
                    <a16:rowId xmlns:a16="http://schemas.microsoft.com/office/drawing/2014/main" val="3597713733"/>
                  </a:ext>
                </a:extLst>
              </a:tr>
            </a:tbl>
          </a:graphicData>
        </a:graphic>
      </p:graphicFrame>
      <p:sp>
        <p:nvSpPr>
          <p:cNvPr id="6" name="Arrow: Down 5">
            <a:extLst>
              <a:ext uri="{FF2B5EF4-FFF2-40B4-BE49-F238E27FC236}">
                <a16:creationId xmlns:a16="http://schemas.microsoft.com/office/drawing/2014/main" id="{ED1F608E-5A3C-4A05-B92F-618C5C997EE6}"/>
              </a:ext>
            </a:extLst>
          </p:cNvPr>
          <p:cNvSpPr/>
          <p:nvPr/>
        </p:nvSpPr>
        <p:spPr>
          <a:xfrm>
            <a:off x="4050749" y="2744198"/>
            <a:ext cx="724486" cy="3446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8251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7490D9-4C8E-479C-B789-89D62B3A6600}"/>
              </a:ext>
            </a:extLst>
          </p:cNvPr>
          <p:cNvPicPr>
            <a:picLocks noChangeAspect="1"/>
          </p:cNvPicPr>
          <p:nvPr/>
        </p:nvPicPr>
        <p:blipFill>
          <a:blip r:embed="rId2"/>
          <a:stretch>
            <a:fillRect/>
          </a:stretch>
        </p:blipFill>
        <p:spPr>
          <a:xfrm>
            <a:off x="56520" y="37626"/>
            <a:ext cx="9030960" cy="6782747"/>
          </a:xfrm>
          <a:prstGeom prst="rect">
            <a:avLst/>
          </a:prstGeom>
        </p:spPr>
      </p:pic>
    </p:spTree>
    <p:extLst>
      <p:ext uri="{BB962C8B-B14F-4D97-AF65-F5344CB8AC3E}">
        <p14:creationId xmlns:p14="http://schemas.microsoft.com/office/powerpoint/2010/main" val="693587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3B40FE-0671-44FA-9A31-DA286BE6205E}"/>
              </a:ext>
            </a:extLst>
          </p:cNvPr>
          <p:cNvPicPr>
            <a:picLocks noGrp="1" noChangeAspect="1"/>
          </p:cNvPicPr>
          <p:nvPr>
            <p:ph idx="1"/>
          </p:nvPr>
        </p:nvPicPr>
        <p:blipFill>
          <a:blip r:embed="rId2"/>
          <a:stretch>
            <a:fillRect/>
          </a:stretch>
        </p:blipFill>
        <p:spPr>
          <a:xfrm>
            <a:off x="541924" y="2362874"/>
            <a:ext cx="3767663" cy="2069197"/>
          </a:xfrm>
          <a:prstGeom prst="rect">
            <a:avLst/>
          </a:prstGeom>
          <a:ln>
            <a:noFill/>
          </a:ln>
        </p:spPr>
      </p:pic>
      <p:sp>
        <p:nvSpPr>
          <p:cNvPr id="5" name="Title 1">
            <a:extLst>
              <a:ext uri="{FF2B5EF4-FFF2-40B4-BE49-F238E27FC236}">
                <a16:creationId xmlns:a16="http://schemas.microsoft.com/office/drawing/2014/main" id="{279409FF-D4C6-445B-BC7B-20374652F9C3}"/>
              </a:ext>
            </a:extLst>
          </p:cNvPr>
          <p:cNvSpPr>
            <a:spLocks noGrp="1"/>
          </p:cNvSpPr>
          <p:nvPr>
            <p:ph type="title"/>
          </p:nvPr>
        </p:nvSpPr>
        <p:spPr>
          <a:xfrm>
            <a:off x="628650" y="897313"/>
            <a:ext cx="7886700" cy="1325563"/>
          </a:xfrm>
        </p:spPr>
        <p:txBody>
          <a:bodyPr/>
          <a:lstStyle/>
          <a:p>
            <a:r>
              <a:rPr lang="en-GB" dirty="0"/>
              <a:t>The national picture</a:t>
            </a:r>
          </a:p>
        </p:txBody>
      </p:sp>
      <p:sp>
        <p:nvSpPr>
          <p:cNvPr id="6" name="TextBox 5">
            <a:extLst>
              <a:ext uri="{FF2B5EF4-FFF2-40B4-BE49-F238E27FC236}">
                <a16:creationId xmlns:a16="http://schemas.microsoft.com/office/drawing/2014/main" id="{21361951-0D69-4C32-9AA5-2864634BCC2E}"/>
              </a:ext>
            </a:extLst>
          </p:cNvPr>
          <p:cNvSpPr txBox="1"/>
          <p:nvPr/>
        </p:nvSpPr>
        <p:spPr>
          <a:xfrm>
            <a:off x="287613" y="1773754"/>
            <a:ext cx="4163006" cy="461665"/>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Number of organisations and sites who took part in the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SCORE Survey:</a:t>
            </a:r>
          </a:p>
        </p:txBody>
      </p:sp>
      <p:pic>
        <p:nvPicPr>
          <p:cNvPr id="7" name="Picture 6">
            <a:extLst>
              <a:ext uri="{FF2B5EF4-FFF2-40B4-BE49-F238E27FC236}">
                <a16:creationId xmlns:a16="http://schemas.microsoft.com/office/drawing/2014/main" id="{44328B48-9883-4875-B49F-E7223A6E546C}"/>
              </a:ext>
            </a:extLst>
          </p:cNvPr>
          <p:cNvPicPr>
            <a:picLocks noChangeAspect="1"/>
          </p:cNvPicPr>
          <p:nvPr/>
        </p:nvPicPr>
        <p:blipFill>
          <a:blip r:embed="rId3"/>
          <a:stretch>
            <a:fillRect/>
          </a:stretch>
        </p:blipFill>
        <p:spPr>
          <a:xfrm>
            <a:off x="4572000" y="2255489"/>
            <a:ext cx="4196456" cy="2242627"/>
          </a:xfrm>
          <a:prstGeom prst="rect">
            <a:avLst/>
          </a:prstGeom>
          <a:ln>
            <a:noFill/>
          </a:ln>
        </p:spPr>
      </p:pic>
      <p:sp>
        <p:nvSpPr>
          <p:cNvPr id="8" name="TextBox 7">
            <a:extLst>
              <a:ext uri="{FF2B5EF4-FFF2-40B4-BE49-F238E27FC236}">
                <a16:creationId xmlns:a16="http://schemas.microsoft.com/office/drawing/2014/main" id="{07662287-DFBA-4075-85F5-842E96AD8B72}"/>
              </a:ext>
            </a:extLst>
          </p:cNvPr>
          <p:cNvSpPr txBox="1"/>
          <p:nvPr/>
        </p:nvSpPr>
        <p:spPr>
          <a:xfrm>
            <a:off x="4572000" y="1773754"/>
            <a:ext cx="4196456" cy="276999"/>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Number of staff responses to the SCORE Survey: </a:t>
            </a:r>
          </a:p>
        </p:txBody>
      </p:sp>
    </p:spTree>
    <p:extLst>
      <p:ext uri="{BB962C8B-B14F-4D97-AF65-F5344CB8AC3E}">
        <p14:creationId xmlns:p14="http://schemas.microsoft.com/office/powerpoint/2010/main" val="387212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BA46FD-BCAA-4457-A4BD-957398EDB1BE}"/>
              </a:ext>
            </a:extLst>
          </p:cNvPr>
          <p:cNvSpPr/>
          <p:nvPr/>
        </p:nvSpPr>
        <p:spPr>
          <a:xfrm>
            <a:off x="1056820" y="2081570"/>
            <a:ext cx="3679719" cy="2542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5A6C"/>
                </a:solidFill>
                <a:effectLst/>
                <a:uLnTx/>
                <a:uFillTx/>
                <a:latin typeface="Calibri"/>
                <a:ea typeface="+mn-ea"/>
                <a:cs typeface="+mn-cs"/>
              </a:rPr>
              <a:t>Document: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5A6C"/>
                </a:solidFill>
                <a:effectLst/>
                <a:uLnTx/>
                <a:uFillTx/>
                <a:latin typeface="Calibri"/>
                <a:ea typeface="+mn-ea"/>
                <a:cs typeface="+mn-cs"/>
              </a:rPr>
              <a:t>Measuring safety culture in maternal and neonatal services: using safety culture insight to support quality improvement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NHSI published this document in March 2019.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This document includes insights from wave 1 &amp; 2 sites only. This is because wave 3 sites were still undertaking their SCORE survey at the time of its publication.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p:txBody>
      </p:sp>
      <p:pic>
        <p:nvPicPr>
          <p:cNvPr id="5" name="Content Placeholder 6">
            <a:extLst>
              <a:ext uri="{FF2B5EF4-FFF2-40B4-BE49-F238E27FC236}">
                <a16:creationId xmlns:a16="http://schemas.microsoft.com/office/drawing/2014/main" id="{434B17A5-A039-4059-8099-F5AF4B4F73A0}"/>
              </a:ext>
            </a:extLst>
          </p:cNvPr>
          <p:cNvPicPr>
            <a:picLocks noGrp="1" noChangeAspect="1"/>
          </p:cNvPicPr>
          <p:nvPr>
            <p:ph idx="1"/>
          </p:nvPr>
        </p:nvPicPr>
        <p:blipFill>
          <a:blip r:embed="rId2"/>
          <a:stretch>
            <a:fillRect/>
          </a:stretch>
        </p:blipFill>
        <p:spPr>
          <a:xfrm>
            <a:off x="5587774" y="1858584"/>
            <a:ext cx="2201935" cy="3140832"/>
          </a:xfrm>
          <a:prstGeom prst="rect">
            <a:avLst/>
          </a:prstGeom>
          <a:ln>
            <a:solidFill>
              <a:schemeClr val="tx1"/>
            </a:solidFill>
          </a:ln>
        </p:spPr>
      </p:pic>
      <p:sp>
        <p:nvSpPr>
          <p:cNvPr id="6" name="Arrow: Down 5">
            <a:extLst>
              <a:ext uri="{FF2B5EF4-FFF2-40B4-BE49-F238E27FC236}">
                <a16:creationId xmlns:a16="http://schemas.microsoft.com/office/drawing/2014/main" id="{81CD0EEE-BFFD-4D05-B2C7-D82076000C1B}"/>
              </a:ext>
            </a:extLst>
          </p:cNvPr>
          <p:cNvSpPr/>
          <p:nvPr/>
        </p:nvSpPr>
        <p:spPr>
          <a:xfrm rot="16200000">
            <a:off x="4799914" y="3059781"/>
            <a:ext cx="724486" cy="3446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7787D39A-D9BA-4E7D-9EE5-789DF84C10F7}"/>
              </a:ext>
            </a:extLst>
          </p:cNvPr>
          <p:cNvSpPr>
            <a:spLocks noGrp="1"/>
          </p:cNvSpPr>
          <p:nvPr>
            <p:ph type="title"/>
          </p:nvPr>
        </p:nvSpPr>
        <p:spPr>
          <a:xfrm>
            <a:off x="628650" y="897313"/>
            <a:ext cx="7886700" cy="1325563"/>
          </a:xfrm>
        </p:spPr>
        <p:txBody>
          <a:bodyPr/>
          <a:lstStyle/>
          <a:p>
            <a:r>
              <a:rPr lang="en-GB" dirty="0"/>
              <a:t>The national picture</a:t>
            </a:r>
          </a:p>
        </p:txBody>
      </p:sp>
      <p:sp>
        <p:nvSpPr>
          <p:cNvPr id="2" name="TextBox 1">
            <a:extLst>
              <a:ext uri="{FF2B5EF4-FFF2-40B4-BE49-F238E27FC236}">
                <a16:creationId xmlns:a16="http://schemas.microsoft.com/office/drawing/2014/main" id="{E0A5339B-6206-43ED-AD9A-E5DEC6AA4598}"/>
              </a:ext>
            </a:extLst>
          </p:cNvPr>
          <p:cNvSpPr txBox="1"/>
          <p:nvPr/>
        </p:nvSpPr>
        <p:spPr>
          <a:xfrm>
            <a:off x="2256817" y="5359940"/>
            <a:ext cx="444554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465A6C"/>
                </a:solidFill>
                <a:effectLst/>
                <a:uLnTx/>
                <a:uFillTx/>
                <a:latin typeface="Calibri"/>
                <a:ea typeface="+mn-ea"/>
                <a:cs typeface="+mn-cs"/>
              </a:rPr>
              <a:t>Copy available today if you want to look at it – speak to Julia</a:t>
            </a:r>
          </a:p>
        </p:txBody>
      </p:sp>
    </p:spTree>
    <p:extLst>
      <p:ext uri="{BB962C8B-B14F-4D97-AF65-F5344CB8AC3E}">
        <p14:creationId xmlns:p14="http://schemas.microsoft.com/office/powerpoint/2010/main" val="2045381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DACE-FDF9-4878-976F-E4E4AB2A70C4}"/>
              </a:ext>
            </a:extLst>
          </p:cNvPr>
          <p:cNvSpPr>
            <a:spLocks noGrp="1"/>
          </p:cNvSpPr>
          <p:nvPr>
            <p:ph type="title"/>
          </p:nvPr>
        </p:nvSpPr>
        <p:spPr/>
        <p:txBody>
          <a:bodyPr/>
          <a:lstStyle/>
          <a:p>
            <a:r>
              <a:rPr lang="en-GB" dirty="0"/>
              <a:t>Key findings from the National Report</a:t>
            </a:r>
          </a:p>
        </p:txBody>
      </p:sp>
      <p:sp>
        <p:nvSpPr>
          <p:cNvPr id="4" name="Content Placeholder 4">
            <a:extLst>
              <a:ext uri="{FF2B5EF4-FFF2-40B4-BE49-F238E27FC236}">
                <a16:creationId xmlns:a16="http://schemas.microsoft.com/office/drawing/2014/main" id="{0C61F2B3-3375-4904-A2C3-A946719AF729}"/>
              </a:ext>
            </a:extLst>
          </p:cNvPr>
          <p:cNvSpPr>
            <a:spLocks noGrp="1"/>
          </p:cNvSpPr>
          <p:nvPr>
            <p:ph idx="1"/>
          </p:nvPr>
        </p:nvSpPr>
        <p:spPr>
          <a:xfrm>
            <a:off x="628650" y="1488330"/>
            <a:ext cx="7886700" cy="5165386"/>
          </a:xfrm>
        </p:spPr>
        <p:txBody>
          <a:bodyPr>
            <a:normAutofit/>
          </a:bodyPr>
          <a:lstStyle/>
          <a:p>
            <a:r>
              <a:rPr lang="en-GB" sz="1600" dirty="0">
                <a:solidFill>
                  <a:schemeClr val="tx1">
                    <a:lumMod val="50000"/>
                  </a:schemeClr>
                </a:solidFill>
                <a:latin typeface="+mn-lt"/>
              </a:rPr>
              <a:t>How culture is perceived varies widely in maternal and neonatal work settings and roles </a:t>
            </a:r>
          </a:p>
          <a:p>
            <a:r>
              <a:rPr lang="en-GB" sz="1600" dirty="0">
                <a:solidFill>
                  <a:schemeClr val="tx1">
                    <a:lumMod val="50000"/>
                  </a:schemeClr>
                </a:solidFill>
                <a:latin typeface="+mn-lt"/>
              </a:rPr>
              <a:t>Leadership is key to improving culture </a:t>
            </a:r>
          </a:p>
          <a:p>
            <a:r>
              <a:rPr lang="en-GB" sz="1600" dirty="0">
                <a:solidFill>
                  <a:schemeClr val="tx1">
                    <a:lumMod val="50000"/>
                  </a:schemeClr>
                </a:solidFill>
                <a:latin typeface="+mn-lt"/>
              </a:rPr>
              <a:t>Leaders need to understand the culture of their organisation to be effective in facilitating improvement</a:t>
            </a:r>
          </a:p>
          <a:p>
            <a:r>
              <a:rPr lang="en-GB" sz="1600" dirty="0">
                <a:solidFill>
                  <a:schemeClr val="tx1">
                    <a:lumMod val="50000"/>
                  </a:schemeClr>
                </a:solidFill>
                <a:latin typeface="+mn-lt"/>
              </a:rPr>
              <a:t>Culture will only improve if everyone supports the changes required</a:t>
            </a:r>
          </a:p>
          <a:p>
            <a:r>
              <a:rPr lang="en-GB" sz="1600" dirty="0">
                <a:solidFill>
                  <a:schemeClr val="tx1">
                    <a:lumMod val="50000"/>
                  </a:schemeClr>
                </a:solidFill>
                <a:latin typeface="+mn-lt"/>
              </a:rPr>
              <a:t>When quality improvement is linked to improvements in safety culture, both the quality of care and the culture improves</a:t>
            </a:r>
          </a:p>
          <a:p>
            <a:r>
              <a:rPr lang="en-GB" sz="1600" dirty="0">
                <a:solidFill>
                  <a:schemeClr val="tx1">
                    <a:lumMod val="50000"/>
                  </a:schemeClr>
                </a:solidFill>
                <a:latin typeface="+mn-lt"/>
              </a:rPr>
              <a:t>Antenatal staff have the most consistently positive perception of culture</a:t>
            </a:r>
          </a:p>
          <a:p>
            <a:r>
              <a:rPr lang="en-GB" sz="1600" dirty="0">
                <a:solidFill>
                  <a:schemeClr val="tx1">
                    <a:lumMod val="50000"/>
                  </a:schemeClr>
                </a:solidFill>
                <a:latin typeface="+mn-lt"/>
              </a:rPr>
              <a:t>Neonatal unit staff perception is positive of their ability to improve but with a more negative view of leadership</a:t>
            </a:r>
          </a:p>
          <a:p>
            <a:r>
              <a:rPr lang="en-GB" sz="1600" dirty="0">
                <a:solidFill>
                  <a:schemeClr val="tx1">
                    <a:lumMod val="50000"/>
                  </a:schemeClr>
                </a:solidFill>
                <a:latin typeface="+mn-lt"/>
              </a:rPr>
              <a:t>Midwifery managers have a more positive view of culture than midwives who are not managers</a:t>
            </a:r>
          </a:p>
          <a:p>
            <a:r>
              <a:rPr lang="en-GB" sz="1600" dirty="0">
                <a:solidFill>
                  <a:schemeClr val="tx1">
                    <a:lumMod val="50000"/>
                  </a:schemeClr>
                </a:solidFill>
                <a:latin typeface="+mn-lt"/>
              </a:rPr>
              <a:t>Midwives who are band 6 and below have among the lowest perception of safety culture but a more positive perception of team work </a:t>
            </a:r>
          </a:p>
          <a:p>
            <a:r>
              <a:rPr lang="en-GB" sz="1600" dirty="0">
                <a:solidFill>
                  <a:schemeClr val="tx1">
                    <a:lumMod val="50000"/>
                  </a:schemeClr>
                </a:solidFill>
                <a:latin typeface="+mn-lt"/>
              </a:rPr>
              <a:t>There are high rates of personal burnout within all staff groups</a:t>
            </a:r>
          </a:p>
          <a:p>
            <a:r>
              <a:rPr lang="en-GB" sz="1600" dirty="0">
                <a:solidFill>
                  <a:schemeClr val="tx1">
                    <a:lumMod val="50000"/>
                  </a:schemeClr>
                </a:solidFill>
                <a:latin typeface="+mn-lt"/>
              </a:rPr>
              <a:t>70% of midwives band 7 or above say they find it easy to speak up</a:t>
            </a:r>
          </a:p>
          <a:p>
            <a:r>
              <a:rPr lang="en-GB" sz="1600" dirty="0">
                <a:solidFill>
                  <a:schemeClr val="tx1">
                    <a:lumMod val="50000"/>
                  </a:schemeClr>
                </a:solidFill>
                <a:latin typeface="+mn-lt"/>
              </a:rPr>
              <a:t>65% of all respondents believe that there are communication breakdowns within the work setting</a:t>
            </a:r>
          </a:p>
          <a:p>
            <a:endParaRPr lang="en-GB" sz="900" dirty="0"/>
          </a:p>
          <a:p>
            <a:endParaRPr lang="en-GB" sz="900" dirty="0"/>
          </a:p>
        </p:txBody>
      </p:sp>
    </p:spTree>
    <p:extLst>
      <p:ext uri="{BB962C8B-B14F-4D97-AF65-F5344CB8AC3E}">
        <p14:creationId xmlns:p14="http://schemas.microsoft.com/office/powerpoint/2010/main" val="3509438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6E93-B468-45AE-A879-DE38B72C1B98}"/>
              </a:ext>
            </a:extLst>
          </p:cNvPr>
          <p:cNvSpPr>
            <a:spLocks noGrp="1"/>
          </p:cNvSpPr>
          <p:nvPr>
            <p:ph type="title"/>
          </p:nvPr>
        </p:nvSpPr>
        <p:spPr/>
        <p:txBody>
          <a:bodyPr/>
          <a:lstStyle/>
          <a:p>
            <a:r>
              <a:rPr lang="en-GB" dirty="0"/>
              <a:t>Conclusions from the National Report</a:t>
            </a:r>
          </a:p>
        </p:txBody>
      </p:sp>
      <p:sp>
        <p:nvSpPr>
          <p:cNvPr id="3" name="Content Placeholder 2">
            <a:extLst>
              <a:ext uri="{FF2B5EF4-FFF2-40B4-BE49-F238E27FC236}">
                <a16:creationId xmlns:a16="http://schemas.microsoft.com/office/drawing/2014/main" id="{11C56F8B-52AF-4B95-8B0C-957F6C5DC837}"/>
              </a:ext>
            </a:extLst>
          </p:cNvPr>
          <p:cNvSpPr>
            <a:spLocks noGrp="1"/>
          </p:cNvSpPr>
          <p:nvPr>
            <p:ph idx="1"/>
          </p:nvPr>
        </p:nvSpPr>
        <p:spPr>
          <a:xfrm>
            <a:off x="628650" y="1692614"/>
            <a:ext cx="7886700" cy="4490476"/>
          </a:xfrm>
        </p:spPr>
        <p:txBody>
          <a:bodyPr/>
          <a:lstStyle/>
          <a:p>
            <a:r>
              <a:rPr lang="en-GB" sz="1600" dirty="0">
                <a:solidFill>
                  <a:schemeClr val="tx1">
                    <a:lumMod val="50000"/>
                  </a:schemeClr>
                </a:solidFill>
                <a:latin typeface="+mn-lt"/>
              </a:rPr>
              <a:t>There is significant variation in the way that staff perceive culture</a:t>
            </a:r>
          </a:p>
          <a:p>
            <a:r>
              <a:rPr lang="en-GB" sz="1600" dirty="0">
                <a:solidFill>
                  <a:schemeClr val="tx1">
                    <a:lumMod val="50000"/>
                  </a:schemeClr>
                </a:solidFill>
                <a:latin typeface="+mn-lt"/>
              </a:rPr>
              <a:t>Improvements in culture are linked to improvements in safety, quality and the experience of care</a:t>
            </a:r>
          </a:p>
          <a:p>
            <a:r>
              <a:rPr lang="en-GB" sz="1600" dirty="0">
                <a:solidFill>
                  <a:schemeClr val="tx1">
                    <a:lumMod val="50000"/>
                  </a:schemeClr>
                </a:solidFill>
                <a:latin typeface="+mn-lt"/>
              </a:rPr>
              <a:t>Through the process of quality improvement the quality of care improves as does the culture within the team</a:t>
            </a:r>
          </a:p>
          <a:p>
            <a:r>
              <a:rPr lang="en-GB" sz="1600" dirty="0">
                <a:solidFill>
                  <a:schemeClr val="tx1">
                    <a:lumMod val="50000"/>
                  </a:schemeClr>
                </a:solidFill>
                <a:latin typeface="+mn-lt"/>
              </a:rPr>
              <a:t>It is much harder to improve culture in isolation</a:t>
            </a:r>
          </a:p>
          <a:p>
            <a:r>
              <a:rPr lang="en-GB" sz="1600" dirty="0">
                <a:solidFill>
                  <a:schemeClr val="tx1">
                    <a:lumMod val="50000"/>
                  </a:schemeClr>
                </a:solidFill>
                <a:latin typeface="+mn-lt"/>
              </a:rPr>
              <a:t>Where a unit’s culture is positive and supportive, women, families and babies will experience the highest quality and safest care</a:t>
            </a:r>
          </a:p>
          <a:p>
            <a:r>
              <a:rPr lang="en-GB" sz="1600" dirty="0">
                <a:solidFill>
                  <a:schemeClr val="tx1">
                    <a:lumMod val="50000"/>
                  </a:schemeClr>
                </a:solidFill>
                <a:latin typeface="+mn-lt"/>
              </a:rPr>
              <a:t>Everyone must contribute to changing culture where this is required</a:t>
            </a:r>
          </a:p>
          <a:p>
            <a:r>
              <a:rPr lang="en-GB" sz="1600" dirty="0">
                <a:solidFill>
                  <a:schemeClr val="tx1">
                    <a:lumMod val="50000"/>
                  </a:schemeClr>
                </a:solidFill>
                <a:latin typeface="+mn-lt"/>
              </a:rPr>
              <a:t>Modelling and supporting positive behaviours and challenging poor behaviours creates a healthy, supportive and just culture in the work place</a:t>
            </a:r>
          </a:p>
          <a:p>
            <a:endParaRPr lang="en-GB" dirty="0"/>
          </a:p>
        </p:txBody>
      </p:sp>
    </p:spTree>
    <p:extLst>
      <p:ext uri="{BB962C8B-B14F-4D97-AF65-F5344CB8AC3E}">
        <p14:creationId xmlns:p14="http://schemas.microsoft.com/office/powerpoint/2010/main" val="594663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8619-C0E0-4AB7-9789-CC7D46AF2BB2}"/>
              </a:ext>
            </a:extLst>
          </p:cNvPr>
          <p:cNvSpPr>
            <a:spLocks noGrp="1"/>
          </p:cNvSpPr>
          <p:nvPr>
            <p:ph type="title"/>
          </p:nvPr>
        </p:nvSpPr>
        <p:spPr/>
        <p:txBody>
          <a:bodyPr/>
          <a:lstStyle/>
          <a:p>
            <a:r>
              <a:rPr lang="en-GB" dirty="0"/>
              <a:t>The regional picture</a:t>
            </a:r>
          </a:p>
        </p:txBody>
      </p:sp>
      <p:sp>
        <p:nvSpPr>
          <p:cNvPr id="4" name="Rectangle 3">
            <a:extLst>
              <a:ext uri="{FF2B5EF4-FFF2-40B4-BE49-F238E27FC236}">
                <a16:creationId xmlns:a16="http://schemas.microsoft.com/office/drawing/2014/main" id="{AAA4C5ED-4159-4F2B-8DD4-3DCE6DDA2172}"/>
              </a:ext>
            </a:extLst>
          </p:cNvPr>
          <p:cNvSpPr/>
          <p:nvPr/>
        </p:nvSpPr>
        <p:spPr>
          <a:xfrm>
            <a:off x="1678286" y="2230372"/>
            <a:ext cx="5176345" cy="2794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65A6C"/>
                </a:solidFill>
                <a:effectLst/>
                <a:uLnTx/>
                <a:uFillTx/>
                <a:latin typeface="Calibri"/>
                <a:ea typeface="+mn-ea"/>
                <a:cs typeface="+mn-cs"/>
              </a:rPr>
              <a:t>Trusts in the North East and North Cumbia region who have undertaken the SCORE Survey and received their findings: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County Durham and Darlington NHS FT (July 2018)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Gateshead Health NHS FT (July 2018)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Newcastle Hospitals NHS FT (April 2019)</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North Cumbria University Hospitals NHS FT (April 2019)</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North Tees &amp; Hartlepool NHS FT (April 2018)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Northumbria Healthcare NHS FT (July 2018)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South Tees NHS FT (July 2018)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South Tyneside and Sunderland NHS FT - Sunderland only (April 2019)</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p:txBody>
      </p:sp>
      <p:sp>
        <p:nvSpPr>
          <p:cNvPr id="5" name="TextBox 4">
            <a:extLst>
              <a:ext uri="{FF2B5EF4-FFF2-40B4-BE49-F238E27FC236}">
                <a16:creationId xmlns:a16="http://schemas.microsoft.com/office/drawing/2014/main" id="{8F995B8B-F861-4716-A4DF-CCE4F337C8FB}"/>
              </a:ext>
            </a:extLst>
          </p:cNvPr>
          <p:cNvSpPr txBox="1"/>
          <p:nvPr/>
        </p:nvSpPr>
        <p:spPr>
          <a:xfrm>
            <a:off x="5551136" y="2977237"/>
            <a:ext cx="1209675" cy="1169551"/>
          </a:xfrm>
          <a:prstGeom prst="rect">
            <a:avLst/>
          </a:prstGeom>
          <a:solidFill>
            <a:schemeClr val="accent5">
              <a:lumMod val="20000"/>
              <a:lumOff val="80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65A6C"/>
                </a:solidFill>
                <a:effectLst/>
                <a:uLnTx/>
                <a:uFillTx/>
                <a:latin typeface="Calibri"/>
                <a:ea typeface="+mn-ea"/>
                <a:cs typeface="+mn-cs"/>
              </a:rPr>
              <a:t>1994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65A6C"/>
                </a:solidFill>
                <a:effectLst/>
                <a:uLnTx/>
                <a:uFillTx/>
                <a:latin typeface="Calibri"/>
                <a:ea typeface="+mn-ea"/>
                <a:cs typeface="+mn-cs"/>
              </a:rPr>
              <a:t>members of staff have completed the survey in the North East and North Cumbria region</a:t>
            </a:r>
          </a:p>
        </p:txBody>
      </p:sp>
      <p:sp>
        <p:nvSpPr>
          <p:cNvPr id="3" name="TextBox 2">
            <a:extLst>
              <a:ext uri="{FF2B5EF4-FFF2-40B4-BE49-F238E27FC236}">
                <a16:creationId xmlns:a16="http://schemas.microsoft.com/office/drawing/2014/main" id="{68B65C76-843B-4E61-A85D-C16450C7904E}"/>
              </a:ext>
            </a:extLst>
          </p:cNvPr>
          <p:cNvSpPr txBox="1"/>
          <p:nvPr/>
        </p:nvSpPr>
        <p:spPr>
          <a:xfrm>
            <a:off x="1678286" y="5262664"/>
            <a:ext cx="5176345"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65A6C"/>
                </a:solidFill>
                <a:effectLst/>
                <a:uLnTx/>
                <a:uFillTx/>
                <a:latin typeface="Calibri"/>
                <a:ea typeface="+mn-ea"/>
                <a:cs typeface="+mn-cs"/>
              </a:rPr>
              <a:t>Event on 18</a:t>
            </a:r>
            <a:r>
              <a:rPr kumimoji="0" lang="en-GB" sz="2400" b="0" i="0" u="none" strike="noStrike" kern="1200" cap="none" spc="0" normalizeH="0" baseline="30000" noProof="0" dirty="0">
                <a:ln>
                  <a:noFill/>
                </a:ln>
                <a:solidFill>
                  <a:srgbClr val="465A6C"/>
                </a:solidFill>
                <a:effectLst/>
                <a:uLnTx/>
                <a:uFillTx/>
                <a:latin typeface="Calibri"/>
                <a:ea typeface="+mn-ea"/>
                <a:cs typeface="+mn-cs"/>
              </a:rPr>
              <a:t>th</a:t>
            </a:r>
            <a:r>
              <a:rPr kumimoji="0" lang="en-GB" sz="2400" b="0" i="0" u="none" strike="noStrike" kern="1200" cap="none" spc="0" normalizeH="0" baseline="0" noProof="0" dirty="0">
                <a:ln>
                  <a:noFill/>
                </a:ln>
                <a:solidFill>
                  <a:srgbClr val="465A6C"/>
                </a:solidFill>
                <a:effectLst/>
                <a:uLnTx/>
                <a:uFillTx/>
                <a:latin typeface="Calibri"/>
                <a:ea typeface="+mn-ea"/>
                <a:cs typeface="+mn-cs"/>
              </a:rPr>
              <a:t> November to discuss the findings and next steps</a:t>
            </a:r>
          </a:p>
        </p:txBody>
      </p:sp>
    </p:spTree>
    <p:extLst>
      <p:ext uri="{BB962C8B-B14F-4D97-AF65-F5344CB8AC3E}">
        <p14:creationId xmlns:p14="http://schemas.microsoft.com/office/powerpoint/2010/main" val="580307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8CD-4C07-4E93-B33D-0CE0454C4DA9}"/>
              </a:ext>
            </a:extLst>
          </p:cNvPr>
          <p:cNvSpPr>
            <a:spLocks noGrp="1"/>
          </p:cNvSpPr>
          <p:nvPr>
            <p:ph type="title"/>
          </p:nvPr>
        </p:nvSpPr>
        <p:spPr/>
        <p:txBody>
          <a:bodyPr/>
          <a:lstStyle/>
          <a:p>
            <a:r>
              <a:rPr lang="en-GB" dirty="0"/>
              <a:t>The regional picture….continued</a:t>
            </a:r>
          </a:p>
        </p:txBody>
      </p:sp>
      <p:pic>
        <p:nvPicPr>
          <p:cNvPr id="5" name="Picture 4">
            <a:extLst>
              <a:ext uri="{FF2B5EF4-FFF2-40B4-BE49-F238E27FC236}">
                <a16:creationId xmlns:a16="http://schemas.microsoft.com/office/drawing/2014/main" id="{DF974069-5D1E-4CF5-A7BB-93EF2913FF01}"/>
              </a:ext>
            </a:extLst>
          </p:cNvPr>
          <p:cNvPicPr>
            <a:picLocks noChangeAspect="1"/>
          </p:cNvPicPr>
          <p:nvPr/>
        </p:nvPicPr>
        <p:blipFill>
          <a:blip r:embed="rId2"/>
          <a:stretch>
            <a:fillRect/>
          </a:stretch>
        </p:blipFill>
        <p:spPr>
          <a:xfrm>
            <a:off x="1060266" y="2237033"/>
            <a:ext cx="2759115" cy="1453325"/>
          </a:xfrm>
          <a:prstGeom prst="rect">
            <a:avLst/>
          </a:prstGeom>
          <a:ln w="12700">
            <a:solidFill>
              <a:schemeClr val="tx1"/>
            </a:solidFill>
          </a:ln>
        </p:spPr>
      </p:pic>
      <p:sp>
        <p:nvSpPr>
          <p:cNvPr id="6" name="TextBox 5">
            <a:extLst>
              <a:ext uri="{FF2B5EF4-FFF2-40B4-BE49-F238E27FC236}">
                <a16:creationId xmlns:a16="http://schemas.microsoft.com/office/drawing/2014/main" id="{2A3442D4-6B8E-495A-80DF-0753EF09768C}"/>
              </a:ext>
            </a:extLst>
          </p:cNvPr>
          <p:cNvSpPr txBox="1"/>
          <p:nvPr/>
        </p:nvSpPr>
        <p:spPr>
          <a:xfrm>
            <a:off x="1060266" y="1586107"/>
            <a:ext cx="2759115" cy="461665"/>
          </a:xfrm>
          <a:prstGeom prst="rect">
            <a:avLst/>
          </a:prstGeom>
          <a:noFill/>
          <a:ln w="158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High level anonymous regional overview report developed based on domains </a:t>
            </a:r>
            <a:endParaRPr kumimoji="0" lang="en-GB" sz="1200" b="1" i="0" u="none" strike="noStrike" kern="1200" cap="none" spc="0" normalizeH="0" baseline="0" noProof="0" dirty="0">
              <a:ln>
                <a:noFill/>
              </a:ln>
              <a:solidFill>
                <a:srgbClr val="465A6C"/>
              </a:solidFill>
              <a:effectLst/>
              <a:uLnTx/>
              <a:uFillTx/>
              <a:latin typeface="Calibri"/>
              <a:ea typeface="+mn-ea"/>
              <a:cs typeface="+mn-cs"/>
            </a:endParaRPr>
          </a:p>
        </p:txBody>
      </p:sp>
      <p:sp>
        <p:nvSpPr>
          <p:cNvPr id="9" name="TextBox 8">
            <a:extLst>
              <a:ext uri="{FF2B5EF4-FFF2-40B4-BE49-F238E27FC236}">
                <a16:creationId xmlns:a16="http://schemas.microsoft.com/office/drawing/2014/main" id="{58B69DCA-6AF0-4138-8CEA-1E2FA1D3FBC2}"/>
              </a:ext>
            </a:extLst>
          </p:cNvPr>
          <p:cNvSpPr txBox="1"/>
          <p:nvPr/>
        </p:nvSpPr>
        <p:spPr>
          <a:xfrm>
            <a:off x="5046901" y="1622347"/>
            <a:ext cx="3308858" cy="646331"/>
          </a:xfrm>
          <a:prstGeom prst="rect">
            <a:avLst/>
          </a:prstGeom>
          <a:noFill/>
          <a:ln w="158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High level regional analysis of how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staff groups have responded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465A6C"/>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4837A2F-84C3-4171-A922-4699DDE7DE98}"/>
              </a:ext>
            </a:extLst>
          </p:cNvPr>
          <p:cNvPicPr>
            <a:picLocks noChangeAspect="1"/>
          </p:cNvPicPr>
          <p:nvPr/>
        </p:nvPicPr>
        <p:blipFill>
          <a:blip r:embed="rId3"/>
          <a:stretch>
            <a:fillRect/>
          </a:stretch>
        </p:blipFill>
        <p:spPr>
          <a:xfrm>
            <a:off x="5046901" y="2220204"/>
            <a:ext cx="3308858" cy="1644432"/>
          </a:xfrm>
          <a:prstGeom prst="rect">
            <a:avLst/>
          </a:prstGeom>
        </p:spPr>
      </p:pic>
      <p:sp>
        <p:nvSpPr>
          <p:cNvPr id="12" name="TextBox 11">
            <a:extLst>
              <a:ext uri="{FF2B5EF4-FFF2-40B4-BE49-F238E27FC236}">
                <a16:creationId xmlns:a16="http://schemas.microsoft.com/office/drawing/2014/main" id="{E0D71455-C74E-4127-B7D6-AA7F61DD3F56}"/>
              </a:ext>
            </a:extLst>
          </p:cNvPr>
          <p:cNvSpPr txBox="1"/>
          <p:nvPr/>
        </p:nvSpPr>
        <p:spPr>
          <a:xfrm>
            <a:off x="585259" y="4097943"/>
            <a:ext cx="3709128" cy="1015663"/>
          </a:xfrm>
          <a:prstGeom prst="rect">
            <a:avLst/>
          </a:prstGeom>
          <a:noFill/>
          <a:ln w="158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High level regional analysis based on domains, similar to regional overview report, but data represented in a different way and includes how staff groups have responded for individual Trusts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53CEF04-54A6-4582-8C65-00268D7C8C2E}"/>
              </a:ext>
            </a:extLst>
          </p:cNvPr>
          <p:cNvPicPr>
            <a:picLocks noChangeAspect="1"/>
          </p:cNvPicPr>
          <p:nvPr/>
        </p:nvPicPr>
        <p:blipFill>
          <a:blip r:embed="rId4"/>
          <a:stretch>
            <a:fillRect/>
          </a:stretch>
        </p:blipFill>
        <p:spPr>
          <a:xfrm>
            <a:off x="1339376" y="5056320"/>
            <a:ext cx="2200894" cy="1644432"/>
          </a:xfrm>
          <a:prstGeom prst="rect">
            <a:avLst/>
          </a:prstGeom>
        </p:spPr>
      </p:pic>
      <p:pic>
        <p:nvPicPr>
          <p:cNvPr id="14" name="Picture 13">
            <a:extLst>
              <a:ext uri="{FF2B5EF4-FFF2-40B4-BE49-F238E27FC236}">
                <a16:creationId xmlns:a16="http://schemas.microsoft.com/office/drawing/2014/main" id="{AFB1B92B-7C1F-4FC0-9FFE-07BA6B4A9AEC}"/>
              </a:ext>
            </a:extLst>
          </p:cNvPr>
          <p:cNvPicPr>
            <a:picLocks noChangeAspect="1"/>
          </p:cNvPicPr>
          <p:nvPr/>
        </p:nvPicPr>
        <p:blipFill>
          <a:blip r:embed="rId5"/>
          <a:stretch>
            <a:fillRect/>
          </a:stretch>
        </p:blipFill>
        <p:spPr>
          <a:xfrm>
            <a:off x="5747541" y="5045680"/>
            <a:ext cx="2200894" cy="1655072"/>
          </a:xfrm>
          <a:prstGeom prst="rect">
            <a:avLst/>
          </a:prstGeom>
        </p:spPr>
      </p:pic>
      <p:sp>
        <p:nvSpPr>
          <p:cNvPr id="15" name="TextBox 14">
            <a:extLst>
              <a:ext uri="{FF2B5EF4-FFF2-40B4-BE49-F238E27FC236}">
                <a16:creationId xmlns:a16="http://schemas.microsoft.com/office/drawing/2014/main" id="{DC942C64-8EFE-49FA-9D8A-6FF4DA5752D8}"/>
              </a:ext>
            </a:extLst>
          </p:cNvPr>
          <p:cNvSpPr txBox="1"/>
          <p:nvPr/>
        </p:nvSpPr>
        <p:spPr>
          <a:xfrm>
            <a:off x="4846766" y="4049303"/>
            <a:ext cx="3709128" cy="830997"/>
          </a:xfrm>
          <a:prstGeom prst="rect">
            <a:avLst/>
          </a:prstGeom>
          <a:noFill/>
          <a:ln w="15875">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65A6C"/>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65A6C"/>
                </a:solidFill>
                <a:effectLst/>
                <a:uLnTx/>
                <a:uFillTx/>
                <a:latin typeface="Calibri"/>
                <a:ea typeface="+mn-ea"/>
                <a:cs typeface="+mn-cs"/>
              </a:rPr>
              <a:t>Detailed regional analysis based on the 86 questions and includes how staff groups have responded for individual Trusts</a:t>
            </a:r>
          </a:p>
        </p:txBody>
      </p:sp>
    </p:spTree>
    <p:extLst>
      <p:ext uri="{BB962C8B-B14F-4D97-AF65-F5344CB8AC3E}">
        <p14:creationId xmlns:p14="http://schemas.microsoft.com/office/powerpoint/2010/main" val="97855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8C7C-4EB6-4BA4-BFBB-C3E5FD42E098}"/>
              </a:ext>
            </a:extLst>
          </p:cNvPr>
          <p:cNvSpPr>
            <a:spLocks noGrp="1"/>
          </p:cNvSpPr>
          <p:nvPr>
            <p:ph type="title"/>
          </p:nvPr>
        </p:nvSpPr>
        <p:spPr/>
        <p:txBody>
          <a:bodyPr/>
          <a:lstStyle/>
          <a:p>
            <a:r>
              <a:rPr lang="en-GB" dirty="0"/>
              <a:t>The regional picture – key findings</a:t>
            </a:r>
          </a:p>
        </p:txBody>
      </p:sp>
      <p:pic>
        <p:nvPicPr>
          <p:cNvPr id="4" name="Picture 3">
            <a:extLst>
              <a:ext uri="{FF2B5EF4-FFF2-40B4-BE49-F238E27FC236}">
                <a16:creationId xmlns:a16="http://schemas.microsoft.com/office/drawing/2014/main" id="{EB00DA02-983C-4915-B8DF-0EC4EAA72119}"/>
              </a:ext>
            </a:extLst>
          </p:cNvPr>
          <p:cNvPicPr>
            <a:picLocks noChangeAspect="1"/>
          </p:cNvPicPr>
          <p:nvPr/>
        </p:nvPicPr>
        <p:blipFill>
          <a:blip r:embed="rId2"/>
          <a:stretch>
            <a:fillRect/>
          </a:stretch>
        </p:blipFill>
        <p:spPr>
          <a:xfrm>
            <a:off x="846307" y="1402167"/>
            <a:ext cx="7175157" cy="5405074"/>
          </a:xfrm>
          <a:prstGeom prst="rect">
            <a:avLst/>
          </a:prstGeom>
        </p:spPr>
      </p:pic>
    </p:spTree>
    <p:extLst>
      <p:ext uri="{BB962C8B-B14F-4D97-AF65-F5344CB8AC3E}">
        <p14:creationId xmlns:p14="http://schemas.microsoft.com/office/powerpoint/2010/main" val="3606791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8C7C-4EB6-4BA4-BFBB-C3E5FD42E098}"/>
              </a:ext>
            </a:extLst>
          </p:cNvPr>
          <p:cNvSpPr>
            <a:spLocks noGrp="1"/>
          </p:cNvSpPr>
          <p:nvPr>
            <p:ph type="title"/>
          </p:nvPr>
        </p:nvSpPr>
        <p:spPr/>
        <p:txBody>
          <a:bodyPr/>
          <a:lstStyle/>
          <a:p>
            <a:r>
              <a:rPr lang="en-GB" dirty="0"/>
              <a:t>The regional picture – key findings</a:t>
            </a:r>
          </a:p>
        </p:txBody>
      </p:sp>
      <p:pic>
        <p:nvPicPr>
          <p:cNvPr id="3" name="Picture 2">
            <a:extLst>
              <a:ext uri="{FF2B5EF4-FFF2-40B4-BE49-F238E27FC236}">
                <a16:creationId xmlns:a16="http://schemas.microsoft.com/office/drawing/2014/main" id="{9DAA8B2B-78B3-4BAB-A41B-6783D7CD525C}"/>
              </a:ext>
            </a:extLst>
          </p:cNvPr>
          <p:cNvPicPr>
            <a:picLocks noChangeAspect="1"/>
          </p:cNvPicPr>
          <p:nvPr/>
        </p:nvPicPr>
        <p:blipFill>
          <a:blip r:embed="rId2"/>
          <a:stretch>
            <a:fillRect/>
          </a:stretch>
        </p:blipFill>
        <p:spPr>
          <a:xfrm>
            <a:off x="992941" y="1371996"/>
            <a:ext cx="6924654" cy="5248324"/>
          </a:xfrm>
          <a:prstGeom prst="rect">
            <a:avLst/>
          </a:prstGeom>
        </p:spPr>
      </p:pic>
    </p:spTree>
    <p:extLst>
      <p:ext uri="{BB962C8B-B14F-4D97-AF65-F5344CB8AC3E}">
        <p14:creationId xmlns:p14="http://schemas.microsoft.com/office/powerpoint/2010/main" val="619833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AA79-FCD0-4CB7-9D67-DD0E1927BFC4}"/>
              </a:ext>
            </a:extLst>
          </p:cNvPr>
          <p:cNvSpPr>
            <a:spLocks noGrp="1"/>
          </p:cNvSpPr>
          <p:nvPr>
            <p:ph type="title"/>
          </p:nvPr>
        </p:nvSpPr>
        <p:spPr/>
        <p:txBody>
          <a:bodyPr/>
          <a:lstStyle/>
          <a:p>
            <a:r>
              <a:rPr lang="en-GB" dirty="0"/>
              <a:t>The regional picture – key findings</a:t>
            </a:r>
          </a:p>
        </p:txBody>
      </p:sp>
      <p:sp>
        <p:nvSpPr>
          <p:cNvPr id="3" name="Content Placeholder 2">
            <a:extLst>
              <a:ext uri="{FF2B5EF4-FFF2-40B4-BE49-F238E27FC236}">
                <a16:creationId xmlns:a16="http://schemas.microsoft.com/office/drawing/2014/main" id="{19BEA844-E0A6-4A3F-B551-418C5E6A35BD}"/>
              </a:ext>
            </a:extLst>
          </p:cNvPr>
          <p:cNvSpPr>
            <a:spLocks noGrp="1"/>
          </p:cNvSpPr>
          <p:nvPr>
            <p:ph idx="1"/>
          </p:nvPr>
        </p:nvSpPr>
        <p:spPr>
          <a:xfrm>
            <a:off x="628650" y="1647697"/>
            <a:ext cx="7886700" cy="4937929"/>
          </a:xfrm>
        </p:spPr>
        <p:txBody>
          <a:bodyPr>
            <a:normAutofit/>
          </a:bodyPr>
          <a:lstStyle/>
          <a:p>
            <a:r>
              <a:rPr lang="en-GB" b="1" dirty="0">
                <a:solidFill>
                  <a:schemeClr val="tx1">
                    <a:lumMod val="50000"/>
                  </a:schemeClr>
                </a:solidFill>
                <a:latin typeface="+mn-lt"/>
              </a:rPr>
              <a:t>Trusts</a:t>
            </a:r>
          </a:p>
          <a:p>
            <a:pPr lvl="1"/>
            <a:r>
              <a:rPr lang="en-GB" dirty="0">
                <a:solidFill>
                  <a:schemeClr val="tx1">
                    <a:lumMod val="50000"/>
                  </a:schemeClr>
                </a:solidFill>
                <a:latin typeface="+mn-lt"/>
              </a:rPr>
              <a:t>No outliers</a:t>
            </a:r>
          </a:p>
          <a:p>
            <a:r>
              <a:rPr lang="en-GB" b="1" dirty="0">
                <a:solidFill>
                  <a:schemeClr val="tx1">
                    <a:lumMod val="50000"/>
                  </a:schemeClr>
                </a:solidFill>
                <a:latin typeface="+mn-lt"/>
              </a:rPr>
              <a:t>Domains</a:t>
            </a:r>
          </a:p>
          <a:p>
            <a:pPr lvl="1"/>
            <a:r>
              <a:rPr lang="en-GB" dirty="0">
                <a:solidFill>
                  <a:schemeClr val="tx1">
                    <a:lumMod val="50000"/>
                  </a:schemeClr>
                </a:solidFill>
                <a:latin typeface="+mn-lt"/>
              </a:rPr>
              <a:t>As can be seen from the previous 2 slides there are some positives </a:t>
            </a:r>
          </a:p>
          <a:p>
            <a:pPr lvl="1"/>
            <a:r>
              <a:rPr lang="en-GB" dirty="0">
                <a:solidFill>
                  <a:schemeClr val="tx1">
                    <a:lumMod val="50000"/>
                  </a:schemeClr>
                </a:solidFill>
                <a:latin typeface="+mn-lt"/>
              </a:rPr>
              <a:t>Areas where regionally we would like to focus are:</a:t>
            </a:r>
          </a:p>
          <a:p>
            <a:pPr lvl="2"/>
            <a:r>
              <a:rPr lang="en-GB" dirty="0">
                <a:solidFill>
                  <a:schemeClr val="tx1">
                    <a:lumMod val="50000"/>
                  </a:schemeClr>
                </a:solidFill>
                <a:latin typeface="+mn-lt"/>
              </a:rPr>
              <a:t>Work/Life Balance and Burnout</a:t>
            </a:r>
          </a:p>
          <a:p>
            <a:pPr lvl="2"/>
            <a:r>
              <a:rPr lang="en-GB" dirty="0">
                <a:solidFill>
                  <a:schemeClr val="tx1">
                    <a:lumMod val="50000"/>
                  </a:schemeClr>
                </a:solidFill>
                <a:latin typeface="+mn-lt"/>
              </a:rPr>
              <a:t>Team work</a:t>
            </a:r>
          </a:p>
          <a:p>
            <a:pPr lvl="2"/>
            <a:r>
              <a:rPr lang="en-GB" dirty="0">
                <a:solidFill>
                  <a:schemeClr val="tx1">
                    <a:lumMod val="50000"/>
                  </a:schemeClr>
                </a:solidFill>
                <a:latin typeface="+mn-lt"/>
              </a:rPr>
              <a:t>Leadership </a:t>
            </a:r>
          </a:p>
          <a:p>
            <a:pPr lvl="2"/>
            <a:r>
              <a:rPr lang="en-GB" dirty="0">
                <a:solidFill>
                  <a:schemeClr val="tx1">
                    <a:lumMod val="50000"/>
                  </a:schemeClr>
                </a:solidFill>
                <a:latin typeface="+mn-lt"/>
              </a:rPr>
              <a:t>Safety </a:t>
            </a:r>
          </a:p>
          <a:p>
            <a:r>
              <a:rPr lang="en-GB" b="1" dirty="0">
                <a:solidFill>
                  <a:schemeClr val="tx1">
                    <a:lumMod val="50000"/>
                  </a:schemeClr>
                </a:solidFill>
                <a:latin typeface="+mn-lt"/>
              </a:rPr>
              <a:t>Staff groups</a:t>
            </a:r>
            <a:endParaRPr lang="en-GB" sz="1100" dirty="0">
              <a:solidFill>
                <a:schemeClr val="tx1">
                  <a:lumMod val="50000"/>
                </a:schemeClr>
              </a:solidFill>
              <a:latin typeface="+mn-lt"/>
            </a:endParaRPr>
          </a:p>
          <a:p>
            <a:pPr lvl="1"/>
            <a:r>
              <a:rPr lang="en-GB" dirty="0">
                <a:solidFill>
                  <a:schemeClr val="tx1">
                    <a:lumMod val="50000"/>
                  </a:schemeClr>
                </a:solidFill>
                <a:latin typeface="+mn-lt"/>
              </a:rPr>
              <a:t>Those who scored most positively are:</a:t>
            </a:r>
          </a:p>
          <a:p>
            <a:pPr lvl="2"/>
            <a:r>
              <a:rPr lang="en-GB" dirty="0">
                <a:solidFill>
                  <a:schemeClr val="tx1">
                    <a:lumMod val="50000"/>
                  </a:schemeClr>
                </a:solidFill>
                <a:latin typeface="+mn-lt"/>
              </a:rPr>
              <a:t>Junior Dr – Anaesthetic </a:t>
            </a:r>
          </a:p>
          <a:p>
            <a:pPr lvl="2"/>
            <a:r>
              <a:rPr lang="en-GB" dirty="0">
                <a:solidFill>
                  <a:schemeClr val="tx1">
                    <a:lumMod val="50000"/>
                  </a:schemeClr>
                </a:solidFill>
                <a:latin typeface="+mn-lt"/>
              </a:rPr>
              <a:t>Manager – Midwifery </a:t>
            </a:r>
          </a:p>
          <a:p>
            <a:pPr lvl="2"/>
            <a:r>
              <a:rPr lang="en-GB" dirty="0">
                <a:solidFill>
                  <a:schemeClr val="tx1">
                    <a:lumMod val="50000"/>
                  </a:schemeClr>
                </a:solidFill>
                <a:latin typeface="+mn-lt"/>
              </a:rPr>
              <a:t>Consultant – Anaesthetic </a:t>
            </a:r>
          </a:p>
          <a:p>
            <a:pPr lvl="1"/>
            <a:r>
              <a:rPr lang="en-GB" dirty="0">
                <a:solidFill>
                  <a:schemeClr val="tx1">
                    <a:lumMod val="50000"/>
                  </a:schemeClr>
                </a:solidFill>
                <a:latin typeface="+mn-lt"/>
              </a:rPr>
              <a:t>Those who scored most negatively are:</a:t>
            </a:r>
          </a:p>
          <a:p>
            <a:pPr lvl="2"/>
            <a:r>
              <a:rPr lang="en-GB" dirty="0">
                <a:solidFill>
                  <a:schemeClr val="tx1">
                    <a:lumMod val="50000"/>
                  </a:schemeClr>
                </a:solidFill>
                <a:latin typeface="+mn-lt"/>
              </a:rPr>
              <a:t>Administrative/Secretarial </a:t>
            </a:r>
          </a:p>
          <a:p>
            <a:pPr lvl="2"/>
            <a:r>
              <a:rPr lang="en-GB" dirty="0">
                <a:solidFill>
                  <a:schemeClr val="tx1">
                    <a:lumMod val="50000"/>
                  </a:schemeClr>
                </a:solidFill>
                <a:latin typeface="+mn-lt"/>
              </a:rPr>
              <a:t>Midwife – band 6 or below </a:t>
            </a:r>
          </a:p>
          <a:p>
            <a:pPr lvl="2"/>
            <a:r>
              <a:rPr lang="en-GB" dirty="0">
                <a:solidFill>
                  <a:schemeClr val="tx1">
                    <a:lumMod val="50000"/>
                  </a:schemeClr>
                </a:solidFill>
                <a:latin typeface="+mn-lt"/>
              </a:rPr>
              <a:t>Sonographers </a:t>
            </a:r>
          </a:p>
          <a:p>
            <a:pPr lvl="2"/>
            <a:endParaRPr lang="en-GB" dirty="0">
              <a:solidFill>
                <a:schemeClr val="tx1">
                  <a:lumMod val="50000"/>
                </a:schemeClr>
              </a:solidFill>
              <a:latin typeface="+mn-lt"/>
            </a:endParaRPr>
          </a:p>
          <a:p>
            <a:pPr lvl="2"/>
            <a:endParaRPr lang="en-GB" dirty="0"/>
          </a:p>
        </p:txBody>
      </p:sp>
    </p:spTree>
    <p:extLst>
      <p:ext uri="{BB962C8B-B14F-4D97-AF65-F5344CB8AC3E}">
        <p14:creationId xmlns:p14="http://schemas.microsoft.com/office/powerpoint/2010/main" val="3197899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1050-42E3-42EF-838F-459BA4DECEF6}"/>
              </a:ext>
            </a:extLst>
          </p:cNvPr>
          <p:cNvSpPr>
            <a:spLocks noGrp="1"/>
          </p:cNvSpPr>
          <p:nvPr>
            <p:ph type="title"/>
          </p:nvPr>
        </p:nvSpPr>
        <p:spPr/>
        <p:txBody>
          <a:bodyPr/>
          <a:lstStyle/>
          <a:p>
            <a:r>
              <a:rPr lang="en-GB" dirty="0"/>
              <a:t>Other SCORE work</a:t>
            </a:r>
          </a:p>
        </p:txBody>
      </p:sp>
      <p:sp>
        <p:nvSpPr>
          <p:cNvPr id="3" name="Content Placeholder 2">
            <a:extLst>
              <a:ext uri="{FF2B5EF4-FFF2-40B4-BE49-F238E27FC236}">
                <a16:creationId xmlns:a16="http://schemas.microsoft.com/office/drawing/2014/main" id="{8E1F3833-C323-47FE-A6C4-2E609DBD50DF}"/>
              </a:ext>
            </a:extLst>
          </p:cNvPr>
          <p:cNvSpPr>
            <a:spLocks noGrp="1"/>
          </p:cNvSpPr>
          <p:nvPr>
            <p:ph idx="1"/>
          </p:nvPr>
        </p:nvSpPr>
        <p:spPr/>
        <p:txBody>
          <a:bodyPr/>
          <a:lstStyle/>
          <a:p>
            <a:r>
              <a:rPr lang="en-GB" dirty="0">
                <a:solidFill>
                  <a:schemeClr val="tx1">
                    <a:lumMod val="50000"/>
                  </a:schemeClr>
                </a:solidFill>
              </a:rPr>
              <a:t>Discussions ongoing with the national team to see if as a region we can help with national SCORE analysis</a:t>
            </a:r>
          </a:p>
          <a:p>
            <a:pPr marL="0" indent="0">
              <a:buNone/>
            </a:pPr>
            <a:endParaRPr lang="en-GB" dirty="0">
              <a:solidFill>
                <a:schemeClr val="tx1">
                  <a:lumMod val="50000"/>
                </a:schemeClr>
              </a:solidFill>
            </a:endParaRPr>
          </a:p>
          <a:p>
            <a:r>
              <a:rPr lang="en-GB" dirty="0">
                <a:solidFill>
                  <a:schemeClr val="tx1">
                    <a:lumMod val="50000"/>
                  </a:schemeClr>
                </a:solidFill>
              </a:rPr>
              <a:t>Watch this space!</a:t>
            </a:r>
          </a:p>
        </p:txBody>
      </p:sp>
    </p:spTree>
    <p:extLst>
      <p:ext uri="{BB962C8B-B14F-4D97-AF65-F5344CB8AC3E}">
        <p14:creationId xmlns:p14="http://schemas.microsoft.com/office/powerpoint/2010/main" val="287060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7313"/>
            <a:ext cx="7886700" cy="474287"/>
          </a:xfrm>
        </p:spPr>
        <p:txBody>
          <a:bodyPr/>
          <a:lstStyle/>
          <a:p>
            <a:r>
              <a:rPr lang="en-US" dirty="0"/>
              <a:t>Two approaches, working together</a:t>
            </a:r>
            <a:endParaRPr lang="en-GB" dirty="0"/>
          </a:p>
        </p:txBody>
      </p:sp>
      <p:sp>
        <p:nvSpPr>
          <p:cNvPr id="3" name="Rectangle: Rounded Corners 2">
            <a:extLst>
              <a:ext uri="{FF2B5EF4-FFF2-40B4-BE49-F238E27FC236}">
                <a16:creationId xmlns:a16="http://schemas.microsoft.com/office/drawing/2014/main" id="{B3598F61-E3C8-40D0-918B-9A920709DAD8}"/>
              </a:ext>
            </a:extLst>
          </p:cNvPr>
          <p:cNvSpPr/>
          <p:nvPr/>
        </p:nvSpPr>
        <p:spPr>
          <a:xfrm>
            <a:off x="648713" y="1691236"/>
            <a:ext cx="3770888" cy="922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Trust Improvement</a:t>
            </a:r>
          </a:p>
        </p:txBody>
      </p:sp>
      <p:sp>
        <p:nvSpPr>
          <p:cNvPr id="5" name="Rectangle: Rounded Corners 4">
            <a:extLst>
              <a:ext uri="{FF2B5EF4-FFF2-40B4-BE49-F238E27FC236}">
                <a16:creationId xmlns:a16="http://schemas.microsoft.com/office/drawing/2014/main" id="{2ACB7C43-72D9-4989-ABD9-CFF822DFC682}"/>
              </a:ext>
            </a:extLst>
          </p:cNvPr>
          <p:cNvSpPr/>
          <p:nvPr/>
        </p:nvSpPr>
        <p:spPr>
          <a:xfrm>
            <a:off x="4724400" y="1691235"/>
            <a:ext cx="3770888" cy="922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Learning Systems</a:t>
            </a:r>
          </a:p>
        </p:txBody>
      </p:sp>
      <p:sp>
        <p:nvSpPr>
          <p:cNvPr id="6" name="Rectangle: Rounded Corners 5">
            <a:extLst>
              <a:ext uri="{FF2B5EF4-FFF2-40B4-BE49-F238E27FC236}">
                <a16:creationId xmlns:a16="http://schemas.microsoft.com/office/drawing/2014/main" id="{AA21EE6A-9AB9-4FCB-BC41-1F80196D2468}"/>
              </a:ext>
            </a:extLst>
          </p:cNvPr>
          <p:cNvSpPr/>
          <p:nvPr/>
        </p:nvSpPr>
        <p:spPr>
          <a:xfrm>
            <a:off x="648713" y="2863232"/>
            <a:ext cx="3770888" cy="1813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Trusts identify areas of focus which meet their needs (in line with National Driver Diagram)</a:t>
            </a:r>
          </a:p>
          <a:p>
            <a:pPr algn="ctr"/>
            <a:endParaRPr lang="en-GB" sz="2000" dirty="0"/>
          </a:p>
          <a:p>
            <a:endParaRPr lang="en-GB" sz="2000" dirty="0"/>
          </a:p>
        </p:txBody>
      </p:sp>
      <p:sp>
        <p:nvSpPr>
          <p:cNvPr id="7" name="Rectangle: Rounded Corners 6">
            <a:extLst>
              <a:ext uri="{FF2B5EF4-FFF2-40B4-BE49-F238E27FC236}">
                <a16:creationId xmlns:a16="http://schemas.microsoft.com/office/drawing/2014/main" id="{71AA0AD0-A453-4820-867D-AAE81D8F7BC0}"/>
              </a:ext>
            </a:extLst>
          </p:cNvPr>
          <p:cNvSpPr/>
          <p:nvPr/>
        </p:nvSpPr>
        <p:spPr>
          <a:xfrm>
            <a:off x="4724399" y="2863231"/>
            <a:ext cx="3770888" cy="18139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dirty="0"/>
              <a:t>System improvement across North East and North Cumbria</a:t>
            </a:r>
          </a:p>
          <a:p>
            <a:pPr marL="342900" indent="-342900">
              <a:buFont typeface="Arial" panose="020B0604020202020204" pitchFamily="34" charset="0"/>
              <a:buChar char="•"/>
            </a:pPr>
            <a:r>
              <a:rPr lang="en-GB" sz="2000" dirty="0"/>
              <a:t>Evolve over time </a:t>
            </a:r>
          </a:p>
        </p:txBody>
      </p:sp>
      <p:sp>
        <p:nvSpPr>
          <p:cNvPr id="8" name="Arrow: Down 7">
            <a:extLst>
              <a:ext uri="{FF2B5EF4-FFF2-40B4-BE49-F238E27FC236}">
                <a16:creationId xmlns:a16="http://schemas.microsoft.com/office/drawing/2014/main" id="{0AC7B2DD-9FE7-46E9-832B-D2413D4DACAC}"/>
              </a:ext>
            </a:extLst>
          </p:cNvPr>
          <p:cNvSpPr/>
          <p:nvPr/>
        </p:nvSpPr>
        <p:spPr>
          <a:xfrm>
            <a:off x="2254982" y="2613730"/>
            <a:ext cx="558350" cy="249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F52FC8EA-4561-4EE9-B159-661E4D9B876B}"/>
              </a:ext>
            </a:extLst>
          </p:cNvPr>
          <p:cNvSpPr/>
          <p:nvPr/>
        </p:nvSpPr>
        <p:spPr>
          <a:xfrm>
            <a:off x="6330668" y="2613730"/>
            <a:ext cx="558350" cy="249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6315378-6929-41CD-A8CC-B1B347A5F463}"/>
              </a:ext>
            </a:extLst>
          </p:cNvPr>
          <p:cNvSpPr/>
          <p:nvPr/>
        </p:nvSpPr>
        <p:spPr>
          <a:xfrm>
            <a:off x="648713" y="5000876"/>
            <a:ext cx="7846574" cy="53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Building on the great work currently going on in the region</a:t>
            </a:r>
          </a:p>
        </p:txBody>
      </p:sp>
    </p:spTree>
    <p:extLst>
      <p:ext uri="{BB962C8B-B14F-4D97-AF65-F5344CB8AC3E}">
        <p14:creationId xmlns:p14="http://schemas.microsoft.com/office/powerpoint/2010/main" val="1388497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32C6C1-F555-42E0-84B8-39EDF26B65DF}"/>
              </a:ext>
            </a:extLst>
          </p:cNvPr>
          <p:cNvSpPr>
            <a:spLocks noGrp="1"/>
          </p:cNvSpPr>
          <p:nvPr>
            <p:ph type="ctrTitle"/>
          </p:nvPr>
        </p:nvSpPr>
        <p:spPr/>
        <p:txBody>
          <a:bodyPr>
            <a:normAutofit fontScale="90000"/>
          </a:bodyPr>
          <a:lstStyle/>
          <a:p>
            <a:r>
              <a:rPr lang="en-GB" sz="3100" dirty="0">
                <a:latin typeface="Arial" panose="020B0604020202020204" pitchFamily="34" charset="0"/>
                <a:cs typeface="Arial" panose="020B0604020202020204" pitchFamily="34" charset="0"/>
              </a:rPr>
              <a:t>Wrap Up</a:t>
            </a:r>
            <a:br>
              <a:rPr lang="en-GB" sz="3100" dirty="0">
                <a:latin typeface="Arial" panose="020B0604020202020204" pitchFamily="34" charset="0"/>
                <a:cs typeface="Arial" panose="020B0604020202020204" pitchFamily="34" charset="0"/>
              </a:rPr>
            </a:b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Julia Wood</a:t>
            </a:r>
            <a:br>
              <a:rPr lang="en-GB" sz="31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AC32C6C1-F555-42E0-84B8-39EDF26B65DF}"/>
              </a:ext>
            </a:extLst>
          </p:cNvPr>
          <p:cNvSpPr>
            <a:spLocks noGrp="1"/>
          </p:cNvSpPr>
          <p:nvPr>
            <p:ph type="subTitle" idx="1"/>
          </p:nvPr>
        </p:nvSpPr>
        <p:spPr/>
        <p:txBody>
          <a:bodyPr>
            <a:normAutofit/>
          </a:bodyPr>
          <a:lstStyle/>
          <a:p>
            <a:endParaRPr lang="en-GB" sz="2400" dirty="0"/>
          </a:p>
          <a:p>
            <a:endParaRPr lang="en-GB" sz="2400" dirty="0">
              <a:latin typeface="Arial" panose="020B0604020202020204" pitchFamily="34" charset="0"/>
              <a:cs typeface="Arial" panose="020B0604020202020204" pitchFamily="34" charset="0"/>
            </a:endParaRPr>
          </a:p>
        </p:txBody>
      </p:sp>
      <p:grpSp>
        <p:nvGrpSpPr>
          <p:cNvPr id="10" name="Group 9"/>
          <p:cNvGrpSpPr/>
          <p:nvPr/>
        </p:nvGrpSpPr>
        <p:grpSpPr>
          <a:xfrm>
            <a:off x="245753" y="5144099"/>
            <a:ext cx="1746733" cy="1583927"/>
            <a:chOff x="257680" y="3698146"/>
            <a:chExt cx="1246299" cy="1180043"/>
          </a:xfrm>
        </p:grpSpPr>
        <p:sp>
          <p:nvSpPr>
            <p:cNvPr id="11" name="TextBox 4"/>
            <p:cNvSpPr txBox="1"/>
            <p:nvPr/>
          </p:nvSpPr>
          <p:spPr>
            <a:xfrm>
              <a:off x="387778" y="4006574"/>
              <a:ext cx="1116201" cy="495418"/>
            </a:xfrm>
            <a:prstGeom prst="rect">
              <a:avLst/>
            </a:prstGeom>
            <a:noFill/>
          </p:spPr>
          <p:txBody>
            <a:bodyPr wrap="square" lIns="0" tIns="0" rIns="0" bIns="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East and</a:t>
              </a:r>
            </a:p>
            <a:p>
              <a:pPr marL="0" marR="0" lvl="0" indent="0" algn="l" defTabSz="6858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Arial" charset="0"/>
                  <a:cs typeface="Arial" charset="0"/>
                </a:rPr>
                <a:t>North Cumbria</a:t>
              </a:r>
            </a:p>
          </p:txBody>
        </p:sp>
        <p:sp>
          <p:nvSpPr>
            <p:cNvPr id="12" name="Rectangle 11"/>
            <p:cNvSpPr/>
            <p:nvPr/>
          </p:nvSpPr>
          <p:spPr>
            <a:xfrm>
              <a:off x="257680" y="3698146"/>
              <a:ext cx="1196470" cy="11800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8" y="4288167"/>
              <a:ext cx="920321" cy="427649"/>
            </a:xfrm>
            <a:prstGeom prst="rect">
              <a:avLst/>
            </a:prstGeom>
          </p:spPr>
        </p:pic>
      </p:grpSp>
    </p:spTree>
    <p:extLst>
      <p:ext uri="{BB962C8B-B14F-4D97-AF65-F5344CB8AC3E}">
        <p14:creationId xmlns:p14="http://schemas.microsoft.com/office/powerpoint/2010/main" val="285548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A80F-ACEC-41D1-A1DD-7EF693E7FDBB}"/>
              </a:ext>
            </a:extLst>
          </p:cNvPr>
          <p:cNvSpPr>
            <a:spLocks noGrp="1"/>
          </p:cNvSpPr>
          <p:nvPr>
            <p:ph type="title"/>
          </p:nvPr>
        </p:nvSpPr>
        <p:spPr/>
        <p:txBody>
          <a:bodyPr/>
          <a:lstStyle/>
          <a:p>
            <a:r>
              <a:rPr lang="en-GB" dirty="0"/>
              <a:t>Trust Improvement: Who is involved?</a:t>
            </a:r>
          </a:p>
        </p:txBody>
      </p:sp>
      <p:graphicFrame>
        <p:nvGraphicFramePr>
          <p:cNvPr id="4" name="Content Placeholder 3">
            <a:extLst>
              <a:ext uri="{FF2B5EF4-FFF2-40B4-BE49-F238E27FC236}">
                <a16:creationId xmlns:a16="http://schemas.microsoft.com/office/drawing/2014/main" id="{40EEE53D-C8B6-45F3-80D8-A2CE5927B348}"/>
              </a:ext>
            </a:extLst>
          </p:cNvPr>
          <p:cNvGraphicFramePr>
            <a:graphicFrameLocks/>
          </p:cNvGraphicFramePr>
          <p:nvPr>
            <p:extLst>
              <p:ext uri="{D42A27DB-BD31-4B8C-83A1-F6EECF244321}">
                <p14:modId xmlns:p14="http://schemas.microsoft.com/office/powerpoint/2010/main" val="407142121"/>
              </p:ext>
            </p:extLst>
          </p:nvPr>
        </p:nvGraphicFramePr>
        <p:xfrm>
          <a:off x="354806" y="1865928"/>
          <a:ext cx="8434387" cy="2438370"/>
        </p:xfrm>
        <a:graphic>
          <a:graphicData uri="http://schemas.openxmlformats.org/drawingml/2006/table">
            <a:tbl>
              <a:tblPr firstRow="1" bandRow="1">
                <a:tableStyleId>{5C22544A-7EE6-4342-B048-85BDC9FD1C3A}</a:tableStyleId>
              </a:tblPr>
              <a:tblGrid>
                <a:gridCol w="2880015">
                  <a:extLst>
                    <a:ext uri="{9D8B030D-6E8A-4147-A177-3AD203B41FA5}">
                      <a16:colId xmlns:a16="http://schemas.microsoft.com/office/drawing/2014/main" val="20000"/>
                    </a:ext>
                  </a:extLst>
                </a:gridCol>
                <a:gridCol w="2742910">
                  <a:extLst>
                    <a:ext uri="{9D8B030D-6E8A-4147-A177-3AD203B41FA5}">
                      <a16:colId xmlns:a16="http://schemas.microsoft.com/office/drawing/2014/main" val="20001"/>
                    </a:ext>
                  </a:extLst>
                </a:gridCol>
                <a:gridCol w="2811462">
                  <a:extLst>
                    <a:ext uri="{9D8B030D-6E8A-4147-A177-3AD203B41FA5}">
                      <a16:colId xmlns:a16="http://schemas.microsoft.com/office/drawing/2014/main" val="20002"/>
                    </a:ext>
                  </a:extLst>
                </a:gridCol>
              </a:tblGrid>
              <a:tr h="365750">
                <a:tc>
                  <a:txBody>
                    <a:bodyPr/>
                    <a:lstStyle/>
                    <a:p>
                      <a:pPr algn="ctr"/>
                      <a:r>
                        <a:rPr lang="en-GB" sz="1800" dirty="0"/>
                        <a:t>Wave 1 (from Apr 17)</a:t>
                      </a:r>
                    </a:p>
                  </a:txBody>
                  <a:tcPr marL="91430" marR="91430" marT="45701" marB="45701"/>
                </a:tc>
                <a:tc>
                  <a:txBody>
                    <a:bodyPr/>
                    <a:lstStyle/>
                    <a:p>
                      <a:pPr algn="ctr"/>
                      <a:r>
                        <a:rPr lang="en-GB" sz="1800" dirty="0"/>
                        <a:t>Wave 2 (from Apr 18)</a:t>
                      </a:r>
                    </a:p>
                  </a:txBody>
                  <a:tcPr marL="91430" marR="91430" marT="45701" marB="45701"/>
                </a:tc>
                <a:tc>
                  <a:txBody>
                    <a:bodyPr/>
                    <a:lstStyle/>
                    <a:p>
                      <a:pPr algn="ctr"/>
                      <a:r>
                        <a:rPr lang="en-GB" sz="1800" dirty="0"/>
                        <a:t>Wave 3 (from Apr 19)</a:t>
                      </a:r>
                    </a:p>
                  </a:txBody>
                  <a:tcPr marL="91430" marR="91430" marT="45701" marB="45701"/>
                </a:tc>
                <a:extLst>
                  <a:ext uri="{0D108BD9-81ED-4DB2-BD59-A6C34878D82A}">
                    <a16:rowId xmlns:a16="http://schemas.microsoft.com/office/drawing/2014/main" val="10000"/>
                  </a:ext>
                </a:extLst>
              </a:tr>
              <a:tr h="518166">
                <a:tc>
                  <a:txBody>
                    <a:bodyPr/>
                    <a:lstStyle/>
                    <a:p>
                      <a:r>
                        <a:rPr lang="en-GB" sz="1400" b="0" dirty="0"/>
                        <a:t>North Tees &amp; Hartlepool NHSFT</a:t>
                      </a:r>
                    </a:p>
                  </a:txBody>
                  <a:tcPr marL="91430" marR="91430" marT="45701" marB="45701"/>
                </a:tc>
                <a:tc>
                  <a:txBody>
                    <a:bodyPr/>
                    <a:lstStyle/>
                    <a:p>
                      <a:r>
                        <a:rPr lang="en-GB" sz="1400" dirty="0"/>
                        <a:t>County Durham and Darlington NHSFT</a:t>
                      </a:r>
                    </a:p>
                  </a:txBody>
                  <a:tcPr marL="91430" marR="91430" marT="45701" marB="45701"/>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400" dirty="0"/>
                        <a:t>North Cumbria University Hospitals NHS Trust</a:t>
                      </a:r>
                    </a:p>
                  </a:txBody>
                  <a:tcPr marL="91430" marR="91430" marT="45701" marB="45701"/>
                </a:tc>
                <a:extLst>
                  <a:ext uri="{0D108BD9-81ED-4DB2-BD59-A6C34878D82A}">
                    <a16:rowId xmlns:a16="http://schemas.microsoft.com/office/drawing/2014/main" val="10001"/>
                  </a:ext>
                </a:extLst>
              </a:tr>
              <a:tr h="365750">
                <a:tc>
                  <a:txBody>
                    <a:bodyPr/>
                    <a:lstStyle/>
                    <a:p>
                      <a:endParaRPr lang="en-GB" sz="1800" dirty="0"/>
                    </a:p>
                  </a:txBody>
                  <a:tcPr marL="91430" marR="91430" marT="45701" marB="45701"/>
                </a:tc>
                <a:tc>
                  <a:txBody>
                    <a:bodyPr/>
                    <a:lstStyle/>
                    <a:p>
                      <a:r>
                        <a:rPr lang="en-GB" sz="1400" dirty="0"/>
                        <a:t>South </a:t>
                      </a:r>
                      <a:r>
                        <a:rPr lang="en-GB" sz="1400"/>
                        <a:t>Tees NHS FT</a:t>
                      </a:r>
                      <a:endParaRPr lang="en-GB" sz="1400" dirty="0"/>
                    </a:p>
                  </a:txBody>
                  <a:tcPr marL="91430" marR="91430" marT="45701" marB="45701"/>
                </a:tc>
                <a:tc>
                  <a:txBody>
                    <a:bodyPr/>
                    <a:lstStyle/>
                    <a:p>
                      <a:r>
                        <a:rPr lang="en-GB" sz="1400" dirty="0"/>
                        <a:t>South Tyneside and Sunderland NHSFT</a:t>
                      </a:r>
                    </a:p>
                  </a:txBody>
                  <a:tcPr marL="91430" marR="91430" marT="45701" marB="45701"/>
                </a:tc>
                <a:extLst>
                  <a:ext uri="{0D108BD9-81ED-4DB2-BD59-A6C34878D82A}">
                    <a16:rowId xmlns:a16="http://schemas.microsoft.com/office/drawing/2014/main" val="10002"/>
                  </a:ext>
                </a:extLst>
              </a:tr>
              <a:tr h="518166">
                <a:tc>
                  <a:txBody>
                    <a:bodyPr/>
                    <a:lstStyle/>
                    <a:p>
                      <a:endParaRPr lang="en-GB" sz="1800" dirty="0"/>
                    </a:p>
                  </a:txBody>
                  <a:tcPr marL="91430" marR="91430" marT="45701" marB="45701"/>
                </a:tc>
                <a:tc>
                  <a:txBody>
                    <a:bodyPr/>
                    <a:lstStyle/>
                    <a:p>
                      <a:r>
                        <a:rPr lang="en-GB" sz="1400" dirty="0"/>
                        <a:t>Gateshead Health NHS FT</a:t>
                      </a:r>
                    </a:p>
                  </a:txBody>
                  <a:tcPr marL="91430" marR="91430" marT="45701" marB="45701"/>
                </a:tc>
                <a:tc>
                  <a:txBody>
                    <a:bodyPr/>
                    <a:lstStyle/>
                    <a:p>
                      <a:r>
                        <a:rPr lang="en-GB" sz="1400" dirty="0"/>
                        <a:t>The Newcastle Upon Tyne Hospitals NHS FT</a:t>
                      </a:r>
                    </a:p>
                  </a:txBody>
                  <a:tcPr marL="91430" marR="91430" marT="45701" marB="45701"/>
                </a:tc>
                <a:extLst>
                  <a:ext uri="{0D108BD9-81ED-4DB2-BD59-A6C34878D82A}">
                    <a16:rowId xmlns:a16="http://schemas.microsoft.com/office/drawing/2014/main" val="10003"/>
                  </a:ext>
                </a:extLst>
              </a:tr>
              <a:tr h="518166">
                <a:tc>
                  <a:txBody>
                    <a:bodyPr/>
                    <a:lstStyle/>
                    <a:p>
                      <a:endParaRPr lang="en-GB" sz="1800" dirty="0"/>
                    </a:p>
                  </a:txBody>
                  <a:tcPr marL="91430" marR="91430" marT="45701" marB="45701"/>
                </a:tc>
                <a:tc>
                  <a:txBody>
                    <a:bodyPr/>
                    <a:lstStyle/>
                    <a:p>
                      <a:r>
                        <a:rPr lang="en-GB" sz="1400" dirty="0"/>
                        <a:t>Northumbria Healthcare NHS FT</a:t>
                      </a:r>
                    </a:p>
                  </a:txBody>
                  <a:tcPr marL="91430" marR="91430" marT="45701" marB="45701"/>
                </a:tc>
                <a:tc>
                  <a:txBody>
                    <a:bodyPr/>
                    <a:lstStyle/>
                    <a:p>
                      <a:endParaRPr lang="en-GB" sz="1400" dirty="0"/>
                    </a:p>
                  </a:txBody>
                  <a:tcPr marL="91430" marR="91430" marT="45701" marB="45701"/>
                </a:tc>
                <a:extLst>
                  <a:ext uri="{0D108BD9-81ED-4DB2-BD59-A6C34878D82A}">
                    <a16:rowId xmlns:a16="http://schemas.microsoft.com/office/drawing/2014/main" val="10004"/>
                  </a:ext>
                </a:extLst>
              </a:tr>
            </a:tbl>
          </a:graphicData>
        </a:graphic>
      </p:graphicFrame>
      <p:sp>
        <p:nvSpPr>
          <p:cNvPr id="5" name="Arrow: Down 4">
            <a:extLst>
              <a:ext uri="{FF2B5EF4-FFF2-40B4-BE49-F238E27FC236}">
                <a16:creationId xmlns:a16="http://schemas.microsoft.com/office/drawing/2014/main" id="{A2DAA614-046C-4DA4-ADB9-0B1765FEF0D6}"/>
              </a:ext>
            </a:extLst>
          </p:cNvPr>
          <p:cNvSpPr/>
          <p:nvPr/>
        </p:nvSpPr>
        <p:spPr>
          <a:xfrm rot="10800000">
            <a:off x="1619250" y="4412124"/>
            <a:ext cx="649288" cy="3683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Arrow: Down 5">
            <a:extLst>
              <a:ext uri="{FF2B5EF4-FFF2-40B4-BE49-F238E27FC236}">
                <a16:creationId xmlns:a16="http://schemas.microsoft.com/office/drawing/2014/main" id="{CB9E9C24-D574-4EC2-86C3-1DA398FEFF63}"/>
              </a:ext>
            </a:extLst>
          </p:cNvPr>
          <p:cNvSpPr/>
          <p:nvPr/>
        </p:nvSpPr>
        <p:spPr>
          <a:xfrm rot="10800000">
            <a:off x="4361656" y="4404032"/>
            <a:ext cx="647700" cy="3683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Arrow: Down 6">
            <a:extLst>
              <a:ext uri="{FF2B5EF4-FFF2-40B4-BE49-F238E27FC236}">
                <a16:creationId xmlns:a16="http://schemas.microsoft.com/office/drawing/2014/main" id="{EAE5D17C-6769-4565-969B-729DC8E53381}"/>
              </a:ext>
            </a:extLst>
          </p:cNvPr>
          <p:cNvSpPr/>
          <p:nvPr/>
        </p:nvSpPr>
        <p:spPr>
          <a:xfrm rot="10800000">
            <a:off x="7092280" y="4404033"/>
            <a:ext cx="647700" cy="3683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Table 7">
            <a:extLst>
              <a:ext uri="{FF2B5EF4-FFF2-40B4-BE49-F238E27FC236}">
                <a16:creationId xmlns:a16="http://schemas.microsoft.com/office/drawing/2014/main" id="{0EF05B88-41E8-402C-A517-9E30639A89E1}"/>
              </a:ext>
            </a:extLst>
          </p:cNvPr>
          <p:cNvGraphicFramePr>
            <a:graphicFrameLocks noGrp="1"/>
          </p:cNvGraphicFramePr>
          <p:nvPr>
            <p:extLst>
              <p:ext uri="{D42A27DB-BD31-4B8C-83A1-F6EECF244321}">
                <p14:modId xmlns:p14="http://schemas.microsoft.com/office/powerpoint/2010/main" val="3987267718"/>
              </p:ext>
            </p:extLst>
          </p:nvPr>
        </p:nvGraphicFramePr>
        <p:xfrm>
          <a:off x="354807" y="5141936"/>
          <a:ext cx="8402853" cy="504825"/>
        </p:xfrm>
        <a:graphic>
          <a:graphicData uri="http://schemas.openxmlformats.org/drawingml/2006/table">
            <a:tbl>
              <a:tblPr firstRow="1" bandRow="1">
                <a:tableStyleId>{5C22544A-7EE6-4342-B048-85BDC9FD1C3A}</a:tableStyleId>
              </a:tblPr>
              <a:tblGrid>
                <a:gridCol w="2849041">
                  <a:extLst>
                    <a:ext uri="{9D8B030D-6E8A-4147-A177-3AD203B41FA5}">
                      <a16:colId xmlns:a16="http://schemas.microsoft.com/office/drawing/2014/main" val="20000"/>
                    </a:ext>
                  </a:extLst>
                </a:gridCol>
                <a:gridCol w="2752861">
                  <a:extLst>
                    <a:ext uri="{9D8B030D-6E8A-4147-A177-3AD203B41FA5}">
                      <a16:colId xmlns:a16="http://schemas.microsoft.com/office/drawing/2014/main" val="20001"/>
                    </a:ext>
                  </a:extLst>
                </a:gridCol>
                <a:gridCol w="2800951">
                  <a:extLst>
                    <a:ext uri="{9D8B030D-6E8A-4147-A177-3AD203B41FA5}">
                      <a16:colId xmlns:a16="http://schemas.microsoft.com/office/drawing/2014/main" val="20002"/>
                    </a:ext>
                  </a:extLst>
                </a:gridCol>
              </a:tblGrid>
              <a:tr h="504825">
                <a:tc>
                  <a:txBody>
                    <a:bodyPr/>
                    <a:lstStyle/>
                    <a:p>
                      <a:pPr algn="ctr"/>
                      <a:r>
                        <a:rPr lang="en-GB" sz="1800" b="1" dirty="0"/>
                        <a:t>44 organisations</a:t>
                      </a:r>
                    </a:p>
                  </a:txBody>
                  <a:tcPr marL="91448" marR="91448" marT="45868" marB="45868"/>
                </a:tc>
                <a:tc>
                  <a:txBody>
                    <a:bodyPr/>
                    <a:lstStyle/>
                    <a:p>
                      <a:pPr algn="ctr"/>
                      <a:r>
                        <a:rPr lang="en-GB" sz="1800" b="1" dirty="0"/>
                        <a:t>43 organisations</a:t>
                      </a:r>
                    </a:p>
                  </a:txBody>
                  <a:tcPr marL="91448" marR="91448" marT="45868" marB="45868"/>
                </a:tc>
                <a:tc>
                  <a:txBody>
                    <a:bodyPr/>
                    <a:lstStyle/>
                    <a:p>
                      <a:pPr algn="ctr"/>
                      <a:r>
                        <a:rPr lang="en-GB" sz="1800" b="1" dirty="0"/>
                        <a:t>46 organisations</a:t>
                      </a:r>
                    </a:p>
                  </a:txBody>
                  <a:tcPr marL="91448" marR="91448" marT="45868" marB="45868"/>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E1178988-CA5E-4B27-AEB3-FE217D05629B}"/>
              </a:ext>
            </a:extLst>
          </p:cNvPr>
          <p:cNvSpPr/>
          <p:nvPr/>
        </p:nvSpPr>
        <p:spPr>
          <a:xfrm>
            <a:off x="659573" y="5923370"/>
            <a:ext cx="7846574" cy="53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Everyone is involved in the Learning Systems</a:t>
            </a:r>
          </a:p>
        </p:txBody>
      </p:sp>
      <p:sp>
        <p:nvSpPr>
          <p:cNvPr id="3" name="Rectangle: Rounded Corners 2">
            <a:extLst>
              <a:ext uri="{FF2B5EF4-FFF2-40B4-BE49-F238E27FC236}">
                <a16:creationId xmlns:a16="http://schemas.microsoft.com/office/drawing/2014/main" id="{B895A7BE-4BA3-4194-BF6D-30F092128E61}"/>
              </a:ext>
            </a:extLst>
          </p:cNvPr>
          <p:cNvSpPr/>
          <p:nvPr/>
        </p:nvSpPr>
        <p:spPr>
          <a:xfrm>
            <a:off x="2371383" y="3084790"/>
            <a:ext cx="4369700" cy="864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Usually share </a:t>
            </a:r>
            <a:r>
              <a:rPr lang="en-GB" sz="1600" b="1"/>
              <a:t>Trust Improvements:</a:t>
            </a:r>
            <a:endParaRPr lang="en-GB" sz="1600" b="1" dirty="0"/>
          </a:p>
          <a:p>
            <a:pPr marL="285750" indent="-285750">
              <a:buFontTx/>
              <a:buChar char="-"/>
            </a:pPr>
            <a:r>
              <a:rPr lang="en-GB" sz="1600" dirty="0"/>
              <a:t>Only just over two months since the last event</a:t>
            </a:r>
          </a:p>
          <a:p>
            <a:pPr marL="285750" indent="-285750">
              <a:buFontTx/>
              <a:buChar char="-"/>
            </a:pPr>
            <a:r>
              <a:rPr lang="en-GB" sz="1600" dirty="0"/>
              <a:t>Lots to cover regarding system-level projects</a:t>
            </a:r>
          </a:p>
        </p:txBody>
      </p:sp>
    </p:spTree>
    <p:extLst>
      <p:ext uri="{BB962C8B-B14F-4D97-AF65-F5344CB8AC3E}">
        <p14:creationId xmlns:p14="http://schemas.microsoft.com/office/powerpoint/2010/main" val="7946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7490D9-4C8E-479C-B789-89D62B3A6600}"/>
              </a:ext>
            </a:extLst>
          </p:cNvPr>
          <p:cNvPicPr>
            <a:picLocks noChangeAspect="1"/>
          </p:cNvPicPr>
          <p:nvPr/>
        </p:nvPicPr>
        <p:blipFill>
          <a:blip r:embed="rId2"/>
          <a:stretch>
            <a:fillRect/>
          </a:stretch>
        </p:blipFill>
        <p:spPr>
          <a:xfrm>
            <a:off x="96980" y="37626"/>
            <a:ext cx="9030960" cy="6782747"/>
          </a:xfrm>
          <a:prstGeom prst="rect">
            <a:avLst/>
          </a:prstGeom>
        </p:spPr>
      </p:pic>
      <p:sp>
        <p:nvSpPr>
          <p:cNvPr id="2" name="Rectangle 1">
            <a:extLst>
              <a:ext uri="{FF2B5EF4-FFF2-40B4-BE49-F238E27FC236}">
                <a16:creationId xmlns:a16="http://schemas.microsoft.com/office/drawing/2014/main" id="{61B6B660-30AE-4C85-800B-052DAEFABA4E}"/>
              </a:ext>
            </a:extLst>
          </p:cNvPr>
          <p:cNvSpPr/>
          <p:nvPr/>
        </p:nvSpPr>
        <p:spPr>
          <a:xfrm>
            <a:off x="3625232" y="2573267"/>
            <a:ext cx="2468071" cy="485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PReCePT</a:t>
            </a:r>
            <a:endParaRPr lang="en-GB" dirty="0"/>
          </a:p>
          <a:p>
            <a:pPr algn="ctr"/>
            <a:r>
              <a:rPr lang="en-GB" sz="1000" dirty="0"/>
              <a:t>Prevention of Cerebral Palsy in </a:t>
            </a:r>
            <a:r>
              <a:rPr lang="en-GB" sz="1000" dirty="0" err="1"/>
              <a:t>PreTerm</a:t>
            </a:r>
            <a:r>
              <a:rPr lang="en-GB" sz="1000" dirty="0"/>
              <a:t> Labour</a:t>
            </a:r>
          </a:p>
        </p:txBody>
      </p:sp>
      <p:sp>
        <p:nvSpPr>
          <p:cNvPr id="5" name="Rectangle 4">
            <a:extLst>
              <a:ext uri="{FF2B5EF4-FFF2-40B4-BE49-F238E27FC236}">
                <a16:creationId xmlns:a16="http://schemas.microsoft.com/office/drawing/2014/main" id="{B5304A73-EEDB-4599-B401-B32D2983C27C}"/>
              </a:ext>
            </a:extLst>
          </p:cNvPr>
          <p:cNvSpPr/>
          <p:nvPr/>
        </p:nvSpPr>
        <p:spPr>
          <a:xfrm>
            <a:off x="2362873" y="6359060"/>
            <a:ext cx="2468071" cy="485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CTG</a:t>
            </a:r>
          </a:p>
          <a:p>
            <a:pPr algn="ctr"/>
            <a:r>
              <a:rPr lang="en-GB" dirty="0"/>
              <a:t>Cardiotocography</a:t>
            </a:r>
            <a:endParaRPr lang="en-GB" sz="1000" dirty="0"/>
          </a:p>
        </p:txBody>
      </p:sp>
      <p:sp>
        <p:nvSpPr>
          <p:cNvPr id="6" name="Rectangle 5">
            <a:extLst>
              <a:ext uri="{FF2B5EF4-FFF2-40B4-BE49-F238E27FC236}">
                <a16:creationId xmlns:a16="http://schemas.microsoft.com/office/drawing/2014/main" id="{CB1B7E10-D32D-41E7-BB04-4D1E788E5367}"/>
              </a:ext>
            </a:extLst>
          </p:cNvPr>
          <p:cNvSpPr/>
          <p:nvPr/>
        </p:nvSpPr>
        <p:spPr>
          <a:xfrm>
            <a:off x="5009094" y="6363140"/>
            <a:ext cx="2468071" cy="485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Transitional Care </a:t>
            </a:r>
          </a:p>
        </p:txBody>
      </p:sp>
    </p:spTree>
    <p:extLst>
      <p:ext uri="{BB962C8B-B14F-4D97-AF65-F5344CB8AC3E}">
        <p14:creationId xmlns:p14="http://schemas.microsoft.com/office/powerpoint/2010/main" val="996834764"/>
      </p:ext>
    </p:extLst>
  </p:cSld>
  <p:clrMapOvr>
    <a:masterClrMapping/>
  </p:clrMapOvr>
</p:sld>
</file>

<file path=ppt/theme/theme1.xml><?xml version="1.0" encoding="utf-8"?>
<a:theme xmlns:a="http://schemas.openxmlformats.org/drawingml/2006/main" name="Office Theme">
  <a:themeElements>
    <a:clrScheme name="Custom 1">
      <a:dk1>
        <a:srgbClr val="465A6C"/>
      </a:dk1>
      <a:lt1>
        <a:srgbClr val="FFFFFF"/>
      </a:lt1>
      <a:dk2>
        <a:srgbClr val="44546A"/>
      </a:dk2>
      <a:lt2>
        <a:srgbClr val="EEF2F3"/>
      </a:lt2>
      <a:accent1>
        <a:srgbClr val="013F84"/>
      </a:accent1>
      <a:accent2>
        <a:srgbClr val="029D96"/>
      </a:accent2>
      <a:accent3>
        <a:srgbClr val="0068B4"/>
      </a:accent3>
      <a:accent4>
        <a:srgbClr val="00A7D6"/>
      </a:accent4>
      <a:accent5>
        <a:srgbClr val="462B7E"/>
      </a:accent5>
      <a:accent6>
        <a:srgbClr val="34BCEE"/>
      </a:accent6>
      <a:hlink>
        <a:srgbClr val="0068B4"/>
      </a:hlink>
      <a:folHlink>
        <a:srgbClr val="029D9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465A6C"/>
      </a:dk1>
      <a:lt1>
        <a:srgbClr val="FFFFFF"/>
      </a:lt1>
      <a:dk2>
        <a:srgbClr val="44546A"/>
      </a:dk2>
      <a:lt2>
        <a:srgbClr val="EEF2F3"/>
      </a:lt2>
      <a:accent1>
        <a:srgbClr val="013F84"/>
      </a:accent1>
      <a:accent2>
        <a:srgbClr val="029D96"/>
      </a:accent2>
      <a:accent3>
        <a:srgbClr val="0068B4"/>
      </a:accent3>
      <a:accent4>
        <a:srgbClr val="00A7D6"/>
      </a:accent4>
      <a:accent5>
        <a:srgbClr val="462B7E"/>
      </a:accent5>
      <a:accent6>
        <a:srgbClr val="34BCEE"/>
      </a:accent6>
      <a:hlink>
        <a:srgbClr val="0068B4"/>
      </a:hlink>
      <a:folHlink>
        <a:srgbClr val="029D9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655</TotalTime>
  <Words>4586</Words>
  <Application>Microsoft Office PowerPoint</Application>
  <PresentationFormat>On-screen Show (4:3)</PresentationFormat>
  <Paragraphs>781</Paragraphs>
  <Slides>70</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70</vt:i4>
      </vt:variant>
    </vt:vector>
  </HeadingPairs>
  <TitlesOfParts>
    <vt:vector size="78" baseType="lpstr">
      <vt:lpstr>Arial</vt:lpstr>
      <vt:lpstr>Calibri</vt:lpstr>
      <vt:lpstr>Calibri Light</vt:lpstr>
      <vt:lpstr>Wingdings</vt:lpstr>
      <vt:lpstr>Office Theme</vt:lpstr>
      <vt:lpstr>1_Office Theme</vt:lpstr>
      <vt:lpstr>2_Office Theme</vt:lpstr>
      <vt:lpstr>3_Office Theme</vt:lpstr>
      <vt:lpstr>North East North Cumbria Health Safety Collaborative Learning System  2 December 2019  #MatNeoNENC   #PReCePTNENC   </vt:lpstr>
      <vt:lpstr>Welcome and introduction  Julia Wood   </vt:lpstr>
      <vt:lpstr>PowerPoint Presentation</vt:lpstr>
      <vt:lpstr>Maternity and Neonatal Safety Improvement Programme (previously Maternal and Neonatal Health Safety Collaborative)</vt:lpstr>
      <vt:lpstr>Maternity and Neonatal Safety Improvement Programme (previously Maternal and Neonatal Health Safety Collaborative)</vt:lpstr>
      <vt:lpstr>PowerPoint Presentation</vt:lpstr>
      <vt:lpstr>Two approaches, working together</vt:lpstr>
      <vt:lpstr>Trust Improvement: Who is involved?</vt:lpstr>
      <vt:lpstr>PowerPoint Presentation</vt:lpstr>
      <vt:lpstr>Date for your diary</vt:lpstr>
      <vt:lpstr>Patient Safety Programmes in Obstetrics  Mr Kim Hinshaw Director of Research, Consultant Obstetrician &amp; Gynaecologist South Tyneside &amp; Sunderland NHS Foundation Trust   </vt:lpstr>
      <vt:lpstr>See Kim Hinshaw’s slides in the available pdf</vt:lpstr>
      <vt:lpstr>CTG – What  We Know  Dr Stephen Sturgiss   </vt:lpstr>
      <vt:lpstr>Physiological CTG interpretation: what do we know</vt:lpstr>
      <vt:lpstr>Physiological CTG interpretation: what we know</vt:lpstr>
      <vt:lpstr>Physiological CTG interpretation CTG features – baseline heart rate</vt:lpstr>
      <vt:lpstr>Physiological CTG interpretation CTG features - Baseline variability (BLV)</vt:lpstr>
      <vt:lpstr>Physiological CTG interpretation CTG features – Decelerations (15+ bpm for 15+ secs)</vt:lpstr>
      <vt:lpstr>Physiology of hypoxia in labour Acute hypoxia</vt:lpstr>
      <vt:lpstr>Physiology of hypoxia in labour Subacute hypoxia</vt:lpstr>
      <vt:lpstr>Physiology of hypoxia in labour Gradually evolving hypoxia (stages 1-4)</vt:lpstr>
      <vt:lpstr>Physiology of hypoxia in labour Gradually evolving hypoxia – stages 5 &amp; 6 (fetal decompensation)</vt:lpstr>
      <vt:lpstr>Physiology of hypoxia in labour Chronic hypoxia</vt:lpstr>
      <vt:lpstr>Physiological interpretation of CTGs Management of suspected fetal hypoxia</vt:lpstr>
      <vt:lpstr>Physiological interpretation of CTGs Management of suspected fetal hypoxia</vt:lpstr>
      <vt:lpstr>Physiological CTG interpretation: Significance of baseline FHR after onset of decelerations</vt:lpstr>
      <vt:lpstr>Types of intrapartum hypoxia on the CTG: do they have any relationship with the type of brain injury in the MRI scan in term babies</vt:lpstr>
      <vt:lpstr>Types of intrapartum hypoxia on the CTG: do they have any relationship with the type of brain injury in the MRI scan in term babies</vt:lpstr>
      <vt:lpstr>PowerPoint Presentation</vt:lpstr>
      <vt:lpstr>PowerPoint Presentation</vt:lpstr>
      <vt:lpstr>Types of intrapartum hypoxia on the CTG: do they have any relationship with the type of brain injury in the MRI scan in term babies</vt:lpstr>
      <vt:lpstr>Types of intrapartum hypoxia on the CTG: do they have any relationship with the type of brain injury in the MRI scan in term babies</vt:lpstr>
      <vt:lpstr>PowerPoint Presentation</vt:lpstr>
      <vt:lpstr>Physiologic interpretation of CTGs Case study from Lewisham &amp; Greenwich NHS Trust</vt:lpstr>
      <vt:lpstr>Evaluating the value of intrapartum FBS to predict adverse neonatal outcomes: A UK multicentre observational study</vt:lpstr>
      <vt:lpstr>Physiological interpretation of CTGs What do we know? </vt:lpstr>
      <vt:lpstr>CTG – What’s next  </vt:lpstr>
      <vt:lpstr>CTG – What’s next?: Part 1 </vt:lpstr>
      <vt:lpstr>Use of the Kipling Questions: Barriers </vt:lpstr>
      <vt:lpstr>Use of the Kipling Questions: Overcoming Barriers  </vt:lpstr>
      <vt:lpstr>Refreshment Break  #MatNeoNENC   #PReCePTNENC    </vt:lpstr>
      <vt:lpstr>CTG - What’s next?: Part 2</vt:lpstr>
      <vt:lpstr>System-level Projects Updates    Dr Sundeep Harigopal Martyn Boyd Karen Hooper    </vt:lpstr>
      <vt:lpstr>TC at the RVI  Dr Sundeep Harigopal</vt:lpstr>
      <vt:lpstr>Location </vt:lpstr>
      <vt:lpstr>How</vt:lpstr>
      <vt:lpstr>When </vt:lpstr>
      <vt:lpstr>What </vt:lpstr>
      <vt:lpstr>Recording/reporting </vt:lpstr>
      <vt:lpstr>How much</vt:lpstr>
      <vt:lpstr>Challenges</vt:lpstr>
      <vt:lpstr> </vt:lpstr>
      <vt:lpstr> </vt:lpstr>
      <vt:lpstr> </vt:lpstr>
      <vt:lpstr> </vt:lpstr>
      <vt:lpstr>PowerPoint Presentation</vt:lpstr>
      <vt:lpstr>PowerPoint Presentation</vt:lpstr>
      <vt:lpstr>Regional  SCORE Update  </vt:lpstr>
      <vt:lpstr>PowerPoint Presentation</vt:lpstr>
      <vt:lpstr>The national picture</vt:lpstr>
      <vt:lpstr>The national picture</vt:lpstr>
      <vt:lpstr>Key findings from the National Report</vt:lpstr>
      <vt:lpstr>Conclusions from the National Report</vt:lpstr>
      <vt:lpstr>The regional picture</vt:lpstr>
      <vt:lpstr>The regional picture….continued</vt:lpstr>
      <vt:lpstr>The regional picture – key findings</vt:lpstr>
      <vt:lpstr>The regional picture – key findings</vt:lpstr>
      <vt:lpstr>The regional picture – key findings</vt:lpstr>
      <vt:lpstr>Other SCORE work</vt:lpstr>
      <vt:lpstr>Wrap Up  Julia Wood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Emma Reynolds</cp:lastModifiedBy>
  <cp:revision>80</cp:revision>
  <dcterms:created xsi:type="dcterms:W3CDTF">2017-05-19T09:42:56Z</dcterms:created>
  <dcterms:modified xsi:type="dcterms:W3CDTF">2019-12-13T14:25:21Z</dcterms:modified>
</cp:coreProperties>
</file>