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9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7D261-CABA-492A-A10F-D71C676D2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772C33-DA8A-4A9C-B2D9-FC248E0C7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C56AC-7FDC-49A6-B048-ADF253E93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818-46FC-432B-8A86-DA665013FBF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3FE44-0811-4235-A73B-45C1B23DE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B2C9C-284C-4AB2-A341-1C1C3C50C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ABF-6D7B-4FAE-B1AB-B8E8394E3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32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1B93D-92E4-4A8B-9291-4908C0913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B121A7-5357-4D4E-80EC-9572664BC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15895-65DD-4EAC-BA8D-966E1A080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818-46FC-432B-8A86-DA665013FBF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851FA-7A7F-4D53-963A-45DE37408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AC148-93C2-4B6C-9F7F-510459FFB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ABF-6D7B-4FAE-B1AB-B8E8394E3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25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692050-A872-4EFE-8EC1-F13DCB9E7D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06D9B-078E-46EB-B471-7A6B65121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8CB75-3F5D-427E-ACCF-D8D0DEEFC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818-46FC-432B-8A86-DA665013FBF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57AFE-EBB0-4E1E-8A8C-25D961A4C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67A34-E522-4DEB-8FDD-F10B2CFAB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ABF-6D7B-4FAE-B1AB-B8E8394E3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216DE-DC50-42B5-A0FB-49D76EDC3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449F2-C3AA-4EF0-AA9B-9CBEFB012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AA66E-55C1-4C5A-94FD-00B8C96AF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818-46FC-432B-8A86-DA665013FBF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A3698-9F92-44B6-8D79-98AF8DC58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A10EB-6154-410E-9990-856D371C7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ABF-6D7B-4FAE-B1AB-B8E8394E3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6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56B62-C550-4144-9900-F10E3125A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26727-DCCC-4E96-9C91-3F510C74F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CC00E-AC42-443C-93A2-D5B08A413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818-46FC-432B-8A86-DA665013FBF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5EC77-5D4D-4C7E-AB8A-401CB71BF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6AE15-FD3B-4AC6-BE63-6E22CE101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ABF-6D7B-4FAE-B1AB-B8E8394E3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9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93A69-BD69-4576-BDE3-B4B99FB70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37737-2A6D-4622-9C87-5F461F19D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75ABA-280B-42E3-A87E-60B097379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586CC-557F-4665-89C6-E5696A62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818-46FC-432B-8A86-DA665013FBF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C3DF7-E6C5-482F-A83A-51323FECE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CA174-1319-416F-922B-5EFADF0AC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ABF-6D7B-4FAE-B1AB-B8E8394E3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50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66FD-E06F-4D71-B93E-B610AD725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65E71-B0F1-4979-9F79-3C6C9C367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C635CE-BC4D-4143-9A64-E65B905E0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B7B506-61DD-4845-8651-8871D9B1FB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0291E6-1971-4E2A-A694-D9A524243E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4D1889-B488-46A5-BC85-41D616ADF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818-46FC-432B-8A86-DA665013FBF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FD5319-62C9-41F7-B3B7-D948755A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1F3806-9B90-4B43-97B7-DFE4BC7DD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ABF-6D7B-4FAE-B1AB-B8E8394E3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56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75B4F-2D46-4FF3-9513-A4BC78880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9193A5-B902-4DA1-9292-4D244E345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818-46FC-432B-8A86-DA665013FBF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AC4169-D7B7-4375-AC6C-77B3A1C5B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82C63-6EF8-4ECD-A290-39183C06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ABF-6D7B-4FAE-B1AB-B8E8394E3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87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B526E6-E0D9-4E05-94F3-E610BA023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818-46FC-432B-8A86-DA665013FBF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67BEED-0DC1-4A62-A38C-037E323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26E34A-594D-486B-9FE0-E3C3C8907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ABF-6D7B-4FAE-B1AB-B8E8394E3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61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CB69F-29B7-4EDC-A310-71522CF66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EF248-2FD4-440D-8E93-F250AA76F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7EC58C-56E2-4AAB-AD46-E403E6AAA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2248C-4FA2-4642-993B-E5A537AE4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818-46FC-432B-8A86-DA665013FBF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39D1E-39FA-4EBB-9109-8FD267E34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EF6F9-BC4E-4D76-A3B5-792CCF0D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ABF-6D7B-4FAE-B1AB-B8E8394E3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7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636FB-07E7-4CDA-95D7-E4C284A6A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B240BD-F706-42EF-B6CE-F52752796D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3F9203-B098-4A9D-BA11-69C1D991A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ABB00-617F-406D-86FA-2F4903E9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9818-46FC-432B-8A86-DA665013FBF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AA0E6-D1C6-4DEF-B3A2-43158E06C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9F331-5183-4390-A245-A2B80D2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B5ABF-6D7B-4FAE-B1AB-B8E8394E3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8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B585CE-F421-4E2A-91B9-4D2F843BB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657D1-7086-420A-97E6-075B61C20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6DBEC-937F-429B-911A-94C6769D3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39818-46FC-432B-8A86-DA665013FBF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2EAFA-AC5F-4329-A858-9AE41B335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43DA9-1CCF-4C3B-BE97-2BA7CB37CE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B5ABF-6D7B-4FAE-B1AB-B8E8394E3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15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74BE72-C8FE-F346-9A91-50D54714FFC4}"/>
              </a:ext>
            </a:extLst>
          </p:cNvPr>
          <p:cNvSpPr txBox="1"/>
          <p:nvPr/>
        </p:nvSpPr>
        <p:spPr>
          <a:xfrm>
            <a:off x="2384307" y="445239"/>
            <a:ext cx="6257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b="1" dirty="0">
                <a:solidFill>
                  <a:prstClr val="black"/>
                </a:solidFill>
                <a:latin typeface="Calibri"/>
              </a:rPr>
              <a:t>Summary of published evidence for the impact of TCAM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E2E4BFF-3492-FD49-90C0-3041323E5008}"/>
              </a:ext>
            </a:extLst>
          </p:cNvPr>
          <p:cNvGraphicFramePr>
            <a:graphicFrameLocks noGrp="1"/>
          </p:cNvGraphicFramePr>
          <p:nvPr/>
        </p:nvGraphicFramePr>
        <p:xfrm>
          <a:off x="2202794" y="1063375"/>
          <a:ext cx="7898677" cy="5393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705">
                  <a:extLst>
                    <a:ext uri="{9D8B030D-6E8A-4147-A177-3AD203B41FA5}">
                      <a16:colId xmlns:a16="http://schemas.microsoft.com/office/drawing/2014/main" val="1318874847"/>
                    </a:ext>
                  </a:extLst>
                </a:gridCol>
                <a:gridCol w="2772990">
                  <a:extLst>
                    <a:ext uri="{9D8B030D-6E8A-4147-A177-3AD203B41FA5}">
                      <a16:colId xmlns:a16="http://schemas.microsoft.com/office/drawing/2014/main" val="933182117"/>
                    </a:ext>
                  </a:extLst>
                </a:gridCol>
                <a:gridCol w="2901982">
                  <a:extLst>
                    <a:ext uri="{9D8B030D-6E8A-4147-A177-3AD203B41FA5}">
                      <a16:colId xmlns:a16="http://schemas.microsoft.com/office/drawing/2014/main" val="4035995498"/>
                    </a:ext>
                  </a:extLst>
                </a:gridCol>
              </a:tblGrid>
              <a:tr h="288389">
                <a:tc>
                  <a:txBody>
                    <a:bodyPr/>
                    <a:lstStyle/>
                    <a:p>
                      <a:r>
                        <a:rPr lang="en-US" sz="1400" dirty="0"/>
                        <a:t>Study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Outline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Impact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60311661"/>
                  </a:ext>
                </a:extLst>
              </a:tr>
              <a:tr h="900722">
                <a:tc>
                  <a:txBody>
                    <a:bodyPr/>
                    <a:lstStyle/>
                    <a:p>
                      <a:r>
                        <a:rPr lang="en-US" sz="1100" dirty="0"/>
                        <a:t>Newcastle Study BMJ Open October 2016</a:t>
                      </a:r>
                    </a:p>
                    <a:p>
                      <a:r>
                        <a:rPr lang="en-US" sz="1100" dirty="0"/>
                        <a:t>https://</a:t>
                      </a:r>
                      <a:r>
                        <a:rPr lang="en-US" sz="1100" dirty="0" err="1"/>
                        <a:t>bmjopen.bmj.com</a:t>
                      </a:r>
                      <a:r>
                        <a:rPr lang="en-US" sz="1100" dirty="0"/>
                        <a:t>/content/6/10/e012532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 hospital sites in Newcastle and 207 community pharmacies</a:t>
                      </a:r>
                    </a:p>
                    <a:p>
                      <a:r>
                        <a:rPr lang="en-US" sz="1100" dirty="0"/>
                        <a:t>2029 patients referred over 13 months. 31% received community pharmacy follow up consultation.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Odds of readmission were significantly higher amongst those who did not receive the community pharmacy follow up consultation. Results were seen at 30,60 and 90 days.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4348052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r>
                        <a:rPr lang="en-US" sz="1100" dirty="0"/>
                        <a:t>Sussex IJPP March 2017 https://</a:t>
                      </a:r>
                      <a:r>
                        <a:rPr lang="en-US" sz="1100" dirty="0" err="1"/>
                        <a:t>onlinelibrary.wiley.com</a:t>
                      </a:r>
                      <a:r>
                        <a:rPr lang="en-US" sz="1100" dirty="0"/>
                        <a:t>/</a:t>
                      </a:r>
                      <a:r>
                        <a:rPr lang="en-US" sz="1100" dirty="0" err="1"/>
                        <a:t>doi</a:t>
                      </a:r>
                      <a:r>
                        <a:rPr lang="en-US" sz="1100" dirty="0"/>
                        <a:t>/full/10.1111/ijpp.12364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RCT  of 33 participants whose post discharge letter was send to their GP alone or Community pharmacist and GP.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Sending a copy of patients' discharge letters to their community pharmacists could be beneficial in reducing post‐discharge prescribing discrepancies and improving patient understanding of the changes made to their medicines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55495038"/>
                  </a:ext>
                </a:extLst>
              </a:tr>
              <a:tr h="726363">
                <a:tc>
                  <a:txBody>
                    <a:bodyPr/>
                    <a:lstStyle/>
                    <a:p>
                      <a:r>
                        <a:rPr lang="en-US" sz="1100" dirty="0"/>
                        <a:t>Leeds Teaching Hospital </a:t>
                      </a:r>
                    </a:p>
                    <a:p>
                      <a:r>
                        <a:rPr lang="en-US" sz="1100" dirty="0"/>
                        <a:t>IJPP October 2019</a:t>
                      </a:r>
                    </a:p>
                    <a:p>
                      <a:r>
                        <a:rPr lang="en-US" sz="1100" dirty="0"/>
                        <a:t>https://</a:t>
                      </a:r>
                      <a:r>
                        <a:rPr lang="en-US" sz="1100" dirty="0" err="1"/>
                        <a:t>link.springer.com</a:t>
                      </a:r>
                      <a:r>
                        <a:rPr lang="en-US" sz="1100" dirty="0"/>
                        <a:t>/article/10.1007/s11096-019-00887-3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627 patients with a mean age 81 referred from Leeds teaching Hospital NHS Trust to their community pharmacy.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Rate of non elective hospital  readmissions reduced by 16.6% and a potential reduction in length of stay.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86727819"/>
                  </a:ext>
                </a:extLst>
              </a:tr>
              <a:tr h="734800">
                <a:tc>
                  <a:txBody>
                    <a:bodyPr/>
                    <a:lstStyle/>
                    <a:p>
                      <a:r>
                        <a:rPr lang="en-US" sz="1100" dirty="0"/>
                        <a:t>Cornwall IJPP February 2020</a:t>
                      </a:r>
                    </a:p>
                    <a:p>
                      <a:r>
                        <a:rPr lang="en-US" sz="1100" dirty="0"/>
                        <a:t>https://</a:t>
                      </a:r>
                      <a:r>
                        <a:rPr lang="en-US" sz="1100" dirty="0" err="1"/>
                        <a:t>onlinelibrary.wiley.com</a:t>
                      </a:r>
                      <a:r>
                        <a:rPr lang="en-US" sz="1100" dirty="0"/>
                        <a:t>/</a:t>
                      </a:r>
                      <a:r>
                        <a:rPr lang="en-US" sz="1100" dirty="0" err="1"/>
                        <a:t>doi</a:t>
                      </a:r>
                      <a:r>
                        <a:rPr lang="en-US" sz="1100" dirty="0"/>
                        <a:t>/10.1111/ijpp.12603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Cross sectional cohort study of 1,120 patients receiving transfer of care to their community pharmacy in Cornwall in 2017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The 30 day readmission rates was 8.5% in those received their community pharmacy on discharge compared with 23.3% in those who did not.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41220258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lang="en-US" sz="1100" dirty="0"/>
                        <a:t>Wales discharge </a:t>
                      </a:r>
                      <a:r>
                        <a:rPr lang="en-US" sz="1100" dirty="0" err="1"/>
                        <a:t>serviceBMJ</a:t>
                      </a:r>
                      <a:r>
                        <a:rPr lang="en-US" sz="1100" dirty="0"/>
                        <a:t> Open February 2020 https://</a:t>
                      </a:r>
                      <a:r>
                        <a:rPr lang="en-US" sz="1100" dirty="0" err="1"/>
                        <a:t>bmjopen.bmj.com</a:t>
                      </a:r>
                      <a:r>
                        <a:rPr lang="en-US" sz="1100" dirty="0"/>
                        <a:t>/content/10/2/e033551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Retrospective cohort study of all Hospitals and 703 community pharmacies in Wales. 1923 patients referred over 13 months in 2017/18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Discharge MUR after hospital discharge is associated a reduction of readmission within 40 days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43832233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lang="en-US" sz="1100" dirty="0"/>
                        <a:t>https://</a:t>
                      </a:r>
                      <a:r>
                        <a:rPr lang="en-US" sz="1100" dirty="0" err="1"/>
                        <a:t>academic.oup.com</a:t>
                      </a:r>
                      <a:r>
                        <a:rPr lang="en-US" sz="1100" dirty="0"/>
                        <a:t>/ageing/advance-article/</a:t>
                      </a:r>
                      <a:r>
                        <a:rPr lang="en-US" sz="1100" dirty="0" err="1"/>
                        <a:t>doi</a:t>
                      </a:r>
                      <a:r>
                        <a:rPr lang="en-US" sz="1100" dirty="0"/>
                        <a:t>/10.1093/ageing/afaa002/5733075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Bradford University reviewed 24 </a:t>
                      </a:r>
                      <a:r>
                        <a:rPr lang="en-US" sz="1100" dirty="0" err="1"/>
                        <a:t>randomised</a:t>
                      </a:r>
                      <a:r>
                        <a:rPr lang="en-US" sz="1100" dirty="0"/>
                        <a:t> controlled studies in the over 65s ( 17,664 patients) to study impact on readmission.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Study showed that activities supporting medicines continuation ( notably self management, telephone follow up and meds rec) were associates with a statistically associated with reduced hospital admission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67838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112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96B2A7CF71BC469AC1AE88DABE4ABD" ma:contentTypeVersion="12" ma:contentTypeDescription="Create a new document." ma:contentTypeScope="" ma:versionID="9120b30b496921df693e3b8fac4bdfcc">
  <xsd:schema xmlns:xsd="http://www.w3.org/2001/XMLSchema" xmlns:xs="http://www.w3.org/2001/XMLSchema" xmlns:p="http://schemas.microsoft.com/office/2006/metadata/properties" xmlns:ns2="b0df5a44-fa66-4b3a-a3e2-24ae11c280ab" xmlns:ns3="d29c0461-36ee-41fc-b63c-8de5dd7e87a8" targetNamespace="http://schemas.microsoft.com/office/2006/metadata/properties" ma:root="true" ma:fieldsID="437ba23e998e106261b6c35c8aa2f3b2" ns2:_="" ns3:_="">
    <xsd:import namespace="b0df5a44-fa66-4b3a-a3e2-24ae11c280ab"/>
    <xsd:import namespace="d29c0461-36ee-41fc-b63c-8de5dd7e87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df5a44-fa66-4b3a-a3e2-24ae11c280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9c0461-36ee-41fc-b63c-8de5dd7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EE25CD-DA10-47F1-B0F1-0BA904866FC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059EBB-80C9-4B5E-B659-194D7A1C77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CF511D-146A-4FA3-BCE4-E3A035809C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df5a44-fa66-4b3a-a3e2-24ae11c280ab"/>
    <ds:schemaRef ds:uri="d29c0461-36ee-41fc-b63c-8de5dd7e87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402</Words>
  <Application>Microsoft Office PowerPoint</Application>
  <PresentationFormat>Widescreen</PresentationFormat>
  <Paragraphs>27</Paragraphs>
  <Slides>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Carthew</dc:creator>
  <cp:lastModifiedBy>Liz Brown</cp:lastModifiedBy>
  <cp:revision>1</cp:revision>
  <dcterms:created xsi:type="dcterms:W3CDTF">2020-03-18T15:15:35Z</dcterms:created>
  <dcterms:modified xsi:type="dcterms:W3CDTF">2020-04-22T12:40:17Z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0x0101002296B2A7CF71BC469AC1AE88DABE4ABD</vt:lpwstr>
  </property>
</Properties>
</file>