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7"/>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64" autoAdjust="0"/>
  </p:normalViewPr>
  <p:slideViewPr>
    <p:cSldViewPr>
      <p:cViewPr>
        <p:scale>
          <a:sx n="50" d="100"/>
          <a:sy n="50" d="100"/>
        </p:scale>
        <p:origin x="-1736" y="-1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F1B419D-BAEE-4729-8434-D6E4CC63D964}" type="datetimeFigureOut">
              <a:rPr lang="en-GB" smtClean="0"/>
              <a:t>23/07/2020</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2D05D28-FD14-48FF-95A8-CFA9448FE32B}" type="slidenum">
              <a:rPr lang="en-GB" smtClean="0"/>
              <a:t>‹#›</a:t>
            </a:fld>
            <a:endParaRPr lang="en-GB" dirty="0"/>
          </a:p>
        </p:txBody>
      </p:sp>
    </p:spTree>
    <p:extLst>
      <p:ext uri="{BB962C8B-B14F-4D97-AF65-F5344CB8AC3E}">
        <p14:creationId xmlns:p14="http://schemas.microsoft.com/office/powerpoint/2010/main" val="37996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D05D28-FD14-48FF-95A8-CFA9448FE32B}" type="slidenum">
              <a:rPr lang="en-GB" smtClean="0"/>
              <a:t>1</a:t>
            </a:fld>
            <a:endParaRPr lang="en-GB" dirty="0"/>
          </a:p>
        </p:txBody>
      </p:sp>
    </p:spTree>
    <p:extLst>
      <p:ext uri="{BB962C8B-B14F-4D97-AF65-F5344CB8AC3E}">
        <p14:creationId xmlns:p14="http://schemas.microsoft.com/office/powerpoint/2010/main" val="41829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is an opportunity for the attendees to reflect on the practice within their place of work – are there processes in place to help</a:t>
            </a:r>
            <a:r>
              <a:rPr lang="en-GB" b="1" baseline="0" dirty="0" smtClean="0"/>
              <a:t> reduce inappropriate polypharmacy.  You may wish to have this as a discussion if you have time, or just questions for self-reflection.  Could also hold a practice/PCN level planning session based around them.</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10</a:t>
            </a:fld>
            <a:endParaRPr lang="en-GB" dirty="0"/>
          </a:p>
        </p:txBody>
      </p:sp>
    </p:spTree>
    <p:extLst>
      <p:ext uri="{BB962C8B-B14F-4D97-AF65-F5344CB8AC3E}">
        <p14:creationId xmlns:p14="http://schemas.microsoft.com/office/powerpoint/2010/main" val="20704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Prescqipp tool to ensure appropriate </a:t>
            </a:r>
            <a:r>
              <a:rPr lang="en-GB" u="sng" dirty="0" smtClean="0"/>
              <a:t>polypharmacy - 2019</a:t>
            </a:r>
            <a:r>
              <a:rPr lang="en-GB" u="none" baseline="0" dirty="0" smtClean="0"/>
              <a:t> </a:t>
            </a:r>
            <a:r>
              <a:rPr lang="en-GB" u="none" baseline="0" dirty="0" smtClean="0"/>
              <a:t>– busy tool, however highlights key aspects to consider when prescribing.</a:t>
            </a:r>
            <a:endParaRPr lang="en-GB" u="sng" dirty="0" smtClean="0"/>
          </a:p>
          <a:p>
            <a:r>
              <a:rPr lang="en-GB" baseline="0" dirty="0" smtClean="0"/>
              <a:t>Available at https://www.prescqipp.info/our-resources/webkits/polypharmacy-and-deprescribing/ </a:t>
            </a:r>
            <a:endParaRPr lang="en-GB" baseline="0" dirty="0" smtClean="0"/>
          </a:p>
          <a:p>
            <a:endParaRPr lang="en-GB" baseline="0" dirty="0" smtClean="0"/>
          </a:p>
          <a:p>
            <a:r>
              <a:rPr lang="en-GB" baseline="0" dirty="0" smtClean="0"/>
              <a:t>Ideally </a:t>
            </a:r>
            <a:r>
              <a:rPr lang="en-GB" baseline="0" dirty="0" smtClean="0"/>
              <a:t>all new meds should be discussed with the patient and treatment goals set up – the patient should be aware of what the goals are, and that the medication may be stopped if those goals are not met.  This is likely to be better than trying to tackle polypharmacy once a medication already established. – </a:t>
            </a:r>
            <a:r>
              <a:rPr lang="en-GB" b="1" baseline="0" dirty="0" smtClean="0"/>
              <a:t>Consider discussing with attendees whether this is done within their clinical practice? </a:t>
            </a:r>
            <a:endParaRPr lang="en-GB" baseline="0" dirty="0" smtClean="0"/>
          </a:p>
          <a:p>
            <a:endParaRPr lang="en-GB" baseline="0" dirty="0" smtClean="0"/>
          </a:p>
          <a:p>
            <a:r>
              <a:rPr lang="en-GB" baseline="0" dirty="0" smtClean="0"/>
              <a:t>Requires a significant change in practice across all prescribers to manage this.  What do we do about the patients who are already on multiple medications?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11</a:t>
            </a:fld>
            <a:endParaRPr lang="en-GB" dirty="0"/>
          </a:p>
        </p:txBody>
      </p:sp>
    </p:spTree>
    <p:extLst>
      <p:ext uri="{BB962C8B-B14F-4D97-AF65-F5344CB8AC3E}">
        <p14:creationId xmlns:p14="http://schemas.microsoft.com/office/powerpoint/2010/main" val="169709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Effective medication review requires a circular process to ensure that medication remains appropriate</a:t>
            </a:r>
            <a:r>
              <a:rPr lang="en-GB" baseline="0" dirty="0" smtClean="0">
                <a:solidFill>
                  <a:srgbClr val="FF0000"/>
                </a:solidFill>
              </a:rPr>
              <a:t> to the patient if things change.  Also needs to </a:t>
            </a:r>
            <a:r>
              <a:rPr lang="en-GB" baseline="0" dirty="0" smtClean="0">
                <a:solidFill>
                  <a:srgbClr val="FF0000"/>
                </a:solidFill>
              </a:rPr>
              <a:t>take </a:t>
            </a:r>
            <a:r>
              <a:rPr lang="en-GB" baseline="0" dirty="0" smtClean="0">
                <a:solidFill>
                  <a:srgbClr val="FF0000"/>
                </a:solidFill>
              </a:rPr>
              <a:t>into </a:t>
            </a:r>
            <a:r>
              <a:rPr lang="en-GB" dirty="0" smtClean="0">
                <a:solidFill>
                  <a:srgbClr val="FF0000"/>
                </a:solidFill>
              </a:rPr>
              <a:t>consideration the patient’s preferences, beliefs and lifestyle</a:t>
            </a:r>
            <a:r>
              <a:rPr lang="en-GB" dirty="0" smtClean="0">
                <a:solidFill>
                  <a:srgbClr val="FF0000"/>
                </a:solidFill>
              </a:rPr>
              <a:t>.</a:t>
            </a:r>
          </a:p>
          <a:p>
            <a:endParaRPr lang="en-GB" dirty="0" smtClean="0">
              <a:solidFill>
                <a:srgbClr val="FF0000"/>
              </a:solidFill>
            </a:endParaRPr>
          </a:p>
          <a:p>
            <a:r>
              <a:rPr lang="en-GB" dirty="0" smtClean="0">
                <a:solidFill>
                  <a:srgbClr val="FF0000"/>
                </a:solidFill>
              </a:rPr>
              <a:t>Ref;</a:t>
            </a:r>
            <a:r>
              <a:rPr lang="en-GB" baseline="0" dirty="0" smtClean="0">
                <a:solidFill>
                  <a:srgbClr val="FF0000"/>
                </a:solidFill>
              </a:rPr>
              <a:t> NHS Specialist Pharmacy Service 2015.  </a:t>
            </a:r>
            <a:r>
              <a:rPr lang="en-GB" dirty="0" smtClean="0">
                <a:solidFill>
                  <a:srgbClr val="FF0000"/>
                </a:solidFill>
              </a:rPr>
              <a:t>A patient centred approach to polypharmacy. https://www.sps.nhs.uk/wp-content/uploads/2014/12/Polypharmacy-resource-including-patient-centred-approach-to-polypharmacy-2015.pdf</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9DA5B933-57DF-4E94-81E6-8C7452E7EB89}" type="slidenum">
              <a:rPr lang="en-GB" smtClean="0"/>
              <a:pPr/>
              <a:t>12</a:t>
            </a:fld>
            <a:endParaRPr lang="en-GB" dirty="0"/>
          </a:p>
        </p:txBody>
      </p:sp>
    </p:spTree>
    <p:extLst>
      <p:ext uri="{BB962C8B-B14F-4D97-AF65-F5344CB8AC3E}">
        <p14:creationId xmlns:p14="http://schemas.microsoft.com/office/powerpoint/2010/main" val="243389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Government Polypharmacy Model of Care Group. Polypharmacy Guidance, Realistic Prescribing 3rd Edition, 2018. Scottish Government. https://www.therapeutics.scot.nhs.uk/wp-content/uploads/2018/04/Polypharmacy-Guidance-2018.pdf </a:t>
            </a:r>
          </a:p>
          <a:p>
            <a:endParaRPr lang="en-GB" dirty="0" smtClean="0"/>
          </a:p>
          <a:p>
            <a:r>
              <a:rPr lang="en-GB" dirty="0" smtClean="0"/>
              <a:t>7 </a:t>
            </a:r>
            <a:r>
              <a:rPr lang="en-GB" dirty="0" smtClean="0"/>
              <a:t>steps to appropriate</a:t>
            </a:r>
            <a:r>
              <a:rPr lang="en-GB" baseline="0" dirty="0" smtClean="0"/>
              <a:t> polypharmacy – key focus on what the patient feels is important in addition to the clinical priorities.</a:t>
            </a:r>
          </a:p>
          <a:p>
            <a:endParaRPr lang="en-GB" baseline="0" dirty="0" smtClean="0"/>
          </a:p>
          <a:p>
            <a:pPr marL="228600" indent="-228600">
              <a:buFont typeface="+mj-lt"/>
              <a:buAutoNum type="arabicPeriod"/>
            </a:pPr>
            <a:r>
              <a:rPr lang="en-GB" dirty="0" smtClean="0"/>
              <a:t>Patient Views</a:t>
            </a:r>
          </a:p>
          <a:p>
            <a:pPr marL="228600" indent="-228600">
              <a:buFont typeface="+mj-lt"/>
              <a:buAutoNum type="arabicPeriod"/>
            </a:pPr>
            <a:r>
              <a:rPr lang="en-GB" dirty="0" smtClean="0"/>
              <a:t>Essential</a:t>
            </a:r>
          </a:p>
          <a:p>
            <a:pPr marL="228600" indent="-228600">
              <a:buFont typeface="+mj-lt"/>
              <a:buAutoNum type="arabicPeriod"/>
            </a:pPr>
            <a:r>
              <a:rPr lang="en-GB" dirty="0" smtClean="0"/>
              <a:t>Unnecessary </a:t>
            </a:r>
          </a:p>
          <a:p>
            <a:pPr marL="228600" indent="-228600">
              <a:buFont typeface="+mj-lt"/>
              <a:buAutoNum type="arabicPeriod"/>
            </a:pPr>
            <a:r>
              <a:rPr lang="en-GB" dirty="0" smtClean="0"/>
              <a:t>Effectiveness</a:t>
            </a:r>
          </a:p>
          <a:p>
            <a:pPr marL="228600" indent="-228600">
              <a:buFont typeface="+mj-lt"/>
              <a:buAutoNum type="arabicPeriod"/>
            </a:pPr>
            <a:r>
              <a:rPr lang="en-GB" dirty="0" smtClean="0"/>
              <a:t>Safety </a:t>
            </a:r>
          </a:p>
          <a:p>
            <a:pPr marL="228600" indent="-228600">
              <a:buFont typeface="+mj-lt"/>
              <a:buAutoNum type="arabicPeriod"/>
            </a:pPr>
            <a:r>
              <a:rPr lang="en-GB" dirty="0" smtClean="0"/>
              <a:t>Cost effectiveness</a:t>
            </a:r>
          </a:p>
          <a:p>
            <a:pPr marL="228600" indent="-228600">
              <a:buFont typeface="+mj-lt"/>
              <a:buAutoNum type="arabicPeriod"/>
            </a:pPr>
            <a:r>
              <a:rPr lang="en-GB" dirty="0" smtClean="0"/>
              <a:t>Patient Centredness</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13</a:t>
            </a:fld>
            <a:endParaRPr lang="en-GB" dirty="0"/>
          </a:p>
        </p:txBody>
      </p:sp>
    </p:spTree>
    <p:extLst>
      <p:ext uri="{BB962C8B-B14F-4D97-AF65-F5344CB8AC3E}">
        <p14:creationId xmlns:p14="http://schemas.microsoft.com/office/powerpoint/2010/main" val="305535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May wish to discuss with the attendees how they manage this is their practice?  What could they improve</a:t>
            </a:r>
            <a:r>
              <a:rPr lang="en-GB" b="1" baseline="0" dirty="0" smtClean="0"/>
              <a:t> on?</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14</a:t>
            </a:fld>
            <a:endParaRPr lang="en-GB" dirty="0"/>
          </a:p>
        </p:txBody>
      </p:sp>
    </p:spTree>
    <p:extLst>
      <p:ext uri="{BB962C8B-B14F-4D97-AF65-F5344CB8AC3E}">
        <p14:creationId xmlns:p14="http://schemas.microsoft.com/office/powerpoint/2010/main" val="307169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This slide focusses on changes to our own practice that may be needed to ensure that we can ensure prescribing is appropriate and involves the patient.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Language is important in engaging patients in de-prescribing, terms such as ‘</a:t>
            </a:r>
            <a:r>
              <a:rPr lang="en-GB" sz="1200" b="0" i="1" u="none" strike="noStrike" kern="1200" baseline="0" dirty="0" smtClean="0">
                <a:solidFill>
                  <a:schemeClr val="tx1"/>
                </a:solidFill>
                <a:latin typeface="+mn-lt"/>
                <a:ea typeface="+mn-ea"/>
                <a:cs typeface="+mn-cs"/>
              </a:rPr>
              <a:t>helping you to take the right medicines for you</a:t>
            </a:r>
            <a:r>
              <a:rPr lang="en-GB" sz="1200" b="0" i="0" u="none" strike="noStrike" kern="1200" baseline="0" dirty="0" smtClean="0">
                <a:solidFill>
                  <a:schemeClr val="tx1"/>
                </a:solidFill>
                <a:latin typeface="+mn-lt"/>
                <a:ea typeface="+mn-ea"/>
                <a:cs typeface="+mn-cs"/>
              </a:rPr>
              <a:t>’ or ‘</a:t>
            </a:r>
            <a:r>
              <a:rPr lang="en-GB" sz="1200" b="0" i="1" u="none" strike="noStrike" kern="1200" baseline="0" dirty="0" smtClean="0">
                <a:solidFill>
                  <a:schemeClr val="tx1"/>
                </a:solidFill>
                <a:latin typeface="+mn-lt"/>
                <a:ea typeface="+mn-ea"/>
                <a:cs typeface="+mn-cs"/>
              </a:rPr>
              <a:t>let’s consider a trial without</a:t>
            </a:r>
            <a:r>
              <a:rPr lang="en-GB" sz="1200" b="0" i="0" u="none" strike="noStrike" kern="1200" baseline="0" dirty="0" smtClean="0">
                <a:solidFill>
                  <a:schemeClr val="tx1"/>
                </a:solidFill>
                <a:latin typeface="+mn-lt"/>
                <a:ea typeface="+mn-ea"/>
                <a:cs typeface="+mn-cs"/>
              </a:rPr>
              <a:t>’. </a:t>
            </a:r>
          </a:p>
          <a:p>
            <a:endParaRPr lang="en-GB" dirty="0" smtClean="0"/>
          </a:p>
          <a:p>
            <a:r>
              <a:rPr lang="en-GB" dirty="0" smtClean="0"/>
              <a:t>Also, when initiating medicines, saying things</a:t>
            </a:r>
          </a:p>
          <a:p>
            <a:r>
              <a:rPr lang="en-GB" dirty="0" smtClean="0"/>
              <a:t>like ‘this will stop you having a heart attack’ may make stopping the medicines more difficult or prove impossible in the future, even if indicated</a:t>
            </a:r>
          </a:p>
          <a:p>
            <a:endParaRPr lang="en-GB" dirty="0" smtClean="0"/>
          </a:p>
          <a:p>
            <a:r>
              <a:rPr lang="en-GB" dirty="0" smtClean="0"/>
              <a:t>Need to have the skills to discuss</a:t>
            </a:r>
            <a:r>
              <a:rPr lang="en-GB" baseline="0" dirty="0" smtClean="0"/>
              <a:t> all of this with the patient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15</a:t>
            </a:fld>
            <a:endParaRPr lang="en-GB" dirty="0"/>
          </a:p>
        </p:txBody>
      </p:sp>
    </p:spTree>
    <p:extLst>
      <p:ext uri="{BB962C8B-B14F-4D97-AF65-F5344CB8AC3E}">
        <p14:creationId xmlns:p14="http://schemas.microsoft.com/office/powerpoint/2010/main" val="266051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discuss using real case studies  to give examples of de-prescribing in cardiovascular disease</a:t>
            </a:r>
          </a:p>
          <a:p>
            <a:endParaRPr lang="en-GB" dirty="0" smtClean="0"/>
          </a:p>
          <a:p>
            <a:r>
              <a:rPr lang="en-GB" b="1" dirty="0" smtClean="0"/>
              <a:t>Add in presenter details</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16</a:t>
            </a:fld>
            <a:endParaRPr lang="en-GB" dirty="0"/>
          </a:p>
        </p:txBody>
      </p:sp>
    </p:spTree>
    <p:extLst>
      <p:ext uri="{BB962C8B-B14F-4D97-AF65-F5344CB8AC3E}">
        <p14:creationId xmlns:p14="http://schemas.microsoft.com/office/powerpoint/2010/main" val="1961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key patient groups that could be targeted for de-prescribing – some are</a:t>
            </a:r>
            <a:r>
              <a:rPr lang="en-GB" baseline="0" dirty="0" smtClean="0"/>
              <a:t> easier to target for de-prescribing due to definitive risk/benefit considerations, however others may require additional thought</a:t>
            </a:r>
          </a:p>
          <a:p>
            <a:endParaRPr lang="en-GB" baseline="0" dirty="0" smtClean="0"/>
          </a:p>
          <a:p>
            <a:r>
              <a:rPr lang="en-GB" baseline="0" dirty="0" smtClean="0"/>
              <a:t>e.g. NSAIDs in heart failure – how often do you ask about OTC medication in your patients?  Easy answer as no evidence in non-inflammatory pain, but ? How to manage pain in these patients?  Can de-prescribe but end up prescribing something else instead which may have higher risk.  What about short courses of low dose to manage acute pain?</a:t>
            </a:r>
          </a:p>
          <a:p>
            <a:endParaRPr lang="en-GB" baseline="0" dirty="0" smtClean="0"/>
          </a:p>
          <a:p>
            <a:r>
              <a:rPr lang="en-GB" baseline="0" dirty="0" smtClean="0"/>
              <a:t>Digoxin should be considered for reduction in elderly, however will need managing depending on symptoms.  May also require alternative prescribing, so important to consider what the aims of treatment are.  Monitoring to check for renal function should be done every year, and could flag patients who are a concern.  If toxicity is a concern this drug could be stopped suddenly.</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Amiodarone is one drug where you may wish to get specialist input on de-prescribing as may need alternative.  Also recent guidance suggests that all these patients should really be managed by secondary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Fibrates in renal impairment are not recommended, and can be confidently de-prescribed based on risk.  Individual decision will be needed however to consider whether patient needs alternative lipid lowering, although may not be many as an option as most patients will only be on them because they are intolerant to other options.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Statins in the frail elderly are a consideration for discussion.  Although do have evidence on preventing heart attacks and strokes, this may have to be weighed up against side effects, tablet burden, likely life expectancy etc. They are also a good example of the difficulties of the language used around prescribing medication in the first place, as many patients will be reluctant to stop as they have been advised that they need them to prevent a heart attack.  Often started in secondary care, so these conversations are relevant across the whole health economy.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17</a:t>
            </a:fld>
            <a:endParaRPr lang="en-GB" dirty="0"/>
          </a:p>
        </p:txBody>
      </p:sp>
    </p:spTree>
    <p:extLst>
      <p:ext uri="{BB962C8B-B14F-4D97-AF65-F5344CB8AC3E}">
        <p14:creationId xmlns:p14="http://schemas.microsoft.com/office/powerpoint/2010/main" val="136581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None of patients meds had</a:t>
            </a:r>
            <a:r>
              <a:rPr lang="en-GB" baseline="0" dirty="0" smtClean="0"/>
              <a:t> been changed in the 5 years since her admission, no further episodes either. Still had the same GTN spray at home from admission!</a:t>
            </a:r>
          </a:p>
          <a:p>
            <a:endParaRPr lang="en-GB" baseline="0" dirty="0" smtClean="0"/>
          </a:p>
          <a:p>
            <a:r>
              <a:rPr lang="en-GB" baseline="0" dirty="0" smtClean="0"/>
              <a:t>“If it isn't broke don’t fix it” does not strictly apply here!</a:t>
            </a:r>
          </a:p>
          <a:p>
            <a:endParaRPr lang="en-GB" baseline="0" dirty="0" smtClean="0"/>
          </a:p>
          <a:p>
            <a:r>
              <a:rPr lang="en-GB" baseline="0" dirty="0" smtClean="0"/>
              <a:t>Following a single unprecedented episode of chest pain with no evidence of AMI… GTN + B-blocker/CCB or single monotherapy nicorandil/ivabradine/ranolazine if not tolerated. No reason to give long-acting nitrates unless uncontrolled symptoms.</a:t>
            </a:r>
          </a:p>
          <a:p>
            <a:r>
              <a:rPr lang="en-GB" baseline="0" dirty="0" smtClean="0"/>
              <a:t>Aspirin understandable for secondary prevention but consider risk factors.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18</a:t>
            </a:fld>
            <a:endParaRPr lang="en-GB" dirty="0"/>
          </a:p>
        </p:txBody>
      </p:sp>
    </p:spTree>
    <p:extLst>
      <p:ext uri="{BB962C8B-B14F-4D97-AF65-F5344CB8AC3E}">
        <p14:creationId xmlns:p14="http://schemas.microsoft.com/office/powerpoint/2010/main" val="335491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tries to focus</a:t>
            </a:r>
            <a:r>
              <a:rPr lang="en-GB" b="1" baseline="0" dirty="0" smtClean="0"/>
              <a:t> on the 7 steps guidance to assist with making decisions for this case</a:t>
            </a:r>
            <a:endParaRPr lang="en-GB" b="1" dirty="0" smtClean="0"/>
          </a:p>
          <a:p>
            <a:r>
              <a:rPr lang="en-GB" b="1" dirty="0" smtClean="0"/>
              <a:t>Consider asking the attendees to think about what they feel is relevant</a:t>
            </a:r>
            <a:r>
              <a:rPr lang="en-GB" b="1" baseline="0" dirty="0" smtClean="0"/>
              <a:t> to each step for the patient, and how they would tackle it</a:t>
            </a:r>
            <a:endParaRPr lang="en-GB" b="1" dirty="0" smtClean="0"/>
          </a:p>
          <a:p>
            <a:endParaRPr lang="en-GB" dirty="0" smtClean="0"/>
          </a:p>
          <a:p>
            <a:r>
              <a:rPr lang="en-GB" dirty="0" smtClean="0"/>
              <a:t>1 – patient views are important – this patient feels that</a:t>
            </a:r>
            <a:r>
              <a:rPr lang="en-GB" baseline="0" dirty="0" smtClean="0"/>
              <a:t> the treatment was important, however has had no symptoms – is this because the treatment is working?</a:t>
            </a:r>
          </a:p>
          <a:p>
            <a:r>
              <a:rPr lang="en-GB" baseline="0" dirty="0" smtClean="0"/>
              <a:t>Important to have any de-prescribing agreed with the patient, so consider reducing and considering trial without the medication.  How does the patient feel about this?</a:t>
            </a:r>
          </a:p>
          <a:p>
            <a:endParaRPr lang="en-GB" baseline="0" dirty="0" smtClean="0"/>
          </a:p>
          <a:p>
            <a:r>
              <a:rPr lang="en-GB" baseline="0" dirty="0" smtClean="0"/>
              <a:t>3 and 5 – probably overtreatment with anti-anginals therefore reduce or stop what you can – careful as sudden stopping of nitrates can lead to a worsening of symptoms, and sudden stop of beta blockers can cause rebound tachycardia, so consider reducing these one at a time, and book the patient back in for a review to reduce further.</a:t>
            </a:r>
          </a:p>
          <a:p>
            <a:endParaRPr lang="en-GB" baseline="0" dirty="0" smtClean="0"/>
          </a:p>
          <a:p>
            <a:r>
              <a:rPr lang="en-GB" baseline="0" dirty="0" smtClean="0"/>
              <a:t>In view of the safety aspect with this patient you would probably want to reduce the b-blocker first to improve the blood pressure, then the nitrate as more likely to cause postural drop rather than overall reduction.</a:t>
            </a:r>
          </a:p>
          <a:p>
            <a:endParaRPr lang="en-GB" baseline="0" dirty="0" smtClean="0"/>
          </a:p>
          <a:p>
            <a:r>
              <a:rPr lang="en-GB" baseline="0" dirty="0" smtClean="0"/>
              <a:t>7. Patient centredness – ensure the patient is happy with the ongoing plan, and schedule them in rather than assuming that it will happen, or set specific review dates on prescriptions.</a:t>
            </a:r>
          </a:p>
        </p:txBody>
      </p:sp>
      <p:sp>
        <p:nvSpPr>
          <p:cNvPr id="4" name="Slide Number Placeholder 3"/>
          <p:cNvSpPr>
            <a:spLocks noGrp="1"/>
          </p:cNvSpPr>
          <p:nvPr>
            <p:ph type="sldNum" sz="quarter" idx="10"/>
          </p:nvPr>
        </p:nvSpPr>
        <p:spPr/>
        <p:txBody>
          <a:bodyPr/>
          <a:lstStyle/>
          <a:p>
            <a:fld id="{9DA5B933-57DF-4E94-81E6-8C7452E7EB89}" type="slidenum">
              <a:rPr lang="en-GB" smtClean="0"/>
              <a:pPr/>
              <a:t>19</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FF0000"/>
                </a:solidFill>
              </a:rPr>
              <a:t>Add in presenter names and logos for</a:t>
            </a:r>
            <a:r>
              <a:rPr lang="en-GB" b="1" baseline="0" dirty="0" smtClean="0">
                <a:solidFill>
                  <a:srgbClr val="FF0000"/>
                </a:solidFill>
              </a:rPr>
              <a:t> your CCG</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9DA5B933-57DF-4E94-81E6-8C7452E7EB89}" type="slidenum">
              <a:rPr lang="en-GB" smtClean="0"/>
              <a:pPr/>
              <a:t>2</a:t>
            </a:fld>
            <a:endParaRPr lang="en-GB" dirty="0"/>
          </a:p>
        </p:txBody>
      </p:sp>
    </p:spTree>
    <p:extLst>
      <p:ext uri="{BB962C8B-B14F-4D97-AF65-F5344CB8AC3E}">
        <p14:creationId xmlns:p14="http://schemas.microsoft.com/office/powerpoint/2010/main" val="20077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Discussion about what processes could be put in place to prevent this in the future</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20</a:t>
            </a:fld>
            <a:endParaRPr lang="en-GB" dirty="0"/>
          </a:p>
        </p:txBody>
      </p:sp>
    </p:spTree>
    <p:extLst>
      <p:ext uri="{BB962C8B-B14F-4D97-AF65-F5344CB8AC3E}">
        <p14:creationId xmlns:p14="http://schemas.microsoft.com/office/powerpoint/2010/main" val="95646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21</a:t>
            </a:fld>
            <a:endParaRPr lang="en-GB" dirty="0"/>
          </a:p>
        </p:txBody>
      </p:sp>
    </p:spTree>
    <p:extLst>
      <p:ext uri="{BB962C8B-B14F-4D97-AF65-F5344CB8AC3E}">
        <p14:creationId xmlns:p14="http://schemas.microsoft.com/office/powerpoint/2010/main" val="821555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of a possibly preventable admission to hospital of frail lady with a fall on multiple medication. Patient has a diagnosis of hypertension from 1999- admitted due to fall, had BP measured in hospital (lying and standing)</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22</a:t>
            </a:fld>
            <a:endParaRPr lang="en-GB" dirty="0"/>
          </a:p>
        </p:txBody>
      </p:sp>
    </p:spTree>
    <p:extLst>
      <p:ext uri="{BB962C8B-B14F-4D97-AF65-F5344CB8AC3E}">
        <p14:creationId xmlns:p14="http://schemas.microsoft.com/office/powerpoint/2010/main" val="192105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Past BP from GP records 07/18 144/60mmHg , 04/19 </a:t>
            </a:r>
            <a:r>
              <a:rPr lang="en-GB" b="0" baseline="0" dirty="0" smtClean="0"/>
              <a:t>130/70mmHg (no lying and standing BPs documented)</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23</a:t>
            </a:fld>
            <a:endParaRPr lang="en-GB" dirty="0"/>
          </a:p>
        </p:txBody>
      </p:sp>
    </p:spTree>
    <p:extLst>
      <p:ext uri="{BB962C8B-B14F-4D97-AF65-F5344CB8AC3E}">
        <p14:creationId xmlns:p14="http://schemas.microsoft.com/office/powerpoint/2010/main" val="3616462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Obviously</a:t>
            </a:r>
            <a:r>
              <a:rPr lang="en-GB" baseline="0" dirty="0" smtClean="0"/>
              <a:t> many causes of postural drop, however many medications can cause it </a:t>
            </a:r>
          </a:p>
          <a:p>
            <a:endParaRPr lang="en-GB" baseline="0" dirty="0" smtClean="0"/>
          </a:p>
          <a:p>
            <a:r>
              <a:rPr lang="en-GB" baseline="0" dirty="0" smtClean="0"/>
              <a:t>Effects on heart or blood vessels– e.g. beta blockers, nitrates, alpha blockers</a:t>
            </a:r>
          </a:p>
          <a:p>
            <a:r>
              <a:rPr lang="en-GB" baseline="0" dirty="0" smtClean="0"/>
              <a:t>Effects on blood volume – diuretics</a:t>
            </a:r>
          </a:p>
          <a:p>
            <a:r>
              <a:rPr lang="en-GB" baseline="0" dirty="0" smtClean="0"/>
              <a:t>Effects on autonomic nervous system – opioids, antidepressants, </a:t>
            </a:r>
            <a:r>
              <a:rPr lang="en-GB" baseline="0" dirty="0" smtClean="0"/>
              <a:t>antipsychotics</a:t>
            </a:r>
          </a:p>
          <a:p>
            <a:endParaRPr lang="en-GB" baseline="0" dirty="0" smtClean="0"/>
          </a:p>
          <a:p>
            <a:r>
              <a:rPr lang="en-GB" baseline="0" dirty="0" smtClean="0"/>
              <a:t>For further information see </a:t>
            </a:r>
            <a:r>
              <a:rPr lang="it-IT" baseline="0" dirty="0" smtClean="0"/>
              <a:t>Postural hypotension BMJ 2011; 342</a:t>
            </a:r>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24</a:t>
            </a:fld>
            <a:endParaRPr lang="en-GB" dirty="0"/>
          </a:p>
        </p:txBody>
      </p:sp>
    </p:spTree>
    <p:extLst>
      <p:ext uri="{BB962C8B-B14F-4D97-AF65-F5344CB8AC3E}">
        <p14:creationId xmlns:p14="http://schemas.microsoft.com/office/powerpoint/2010/main" val="66835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Scottish Government Polypharmacy Model of Care Group. Polypharmacy Guidance, Realistic Prescribing 3rd Edition, 2018. Scottish Government</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dirty="0" smtClean="0"/>
              <a:t>Key reference for this patient case - NICE Hypertension guidance 2019 - https://www.nice.org.uk/guidance/NG136</a:t>
            </a:r>
          </a:p>
          <a:p>
            <a:endParaRPr lang="en-GB" dirty="0" smtClean="0"/>
          </a:p>
          <a:p>
            <a:r>
              <a:rPr lang="en-GB" dirty="0" smtClean="0"/>
              <a:t>1 </a:t>
            </a:r>
            <a:r>
              <a:rPr lang="en-GB" dirty="0" smtClean="0"/>
              <a:t>– patient views are important – would they be happy with a trial without some of their medication – probably more so now they</a:t>
            </a:r>
            <a:r>
              <a:rPr lang="en-GB" baseline="0" dirty="0" smtClean="0"/>
              <a:t> have had a fall, however how would this discussion change if you were trying to prevent a fall?  </a:t>
            </a:r>
            <a:r>
              <a:rPr lang="en-GB" b="1" baseline="0" dirty="0" smtClean="0"/>
              <a:t>Discuss that risk/benefit discussions are different if a patient has had an adverse event compared to trying to prevent one.</a:t>
            </a:r>
            <a:endParaRPr lang="en-GB" baseline="0" dirty="0" smtClean="0"/>
          </a:p>
          <a:p>
            <a:r>
              <a:rPr lang="en-GB" baseline="0" dirty="0" smtClean="0"/>
              <a:t>Important to have any de-prescribing agreed with the patient, so consider reducing and considering trial without the medication</a:t>
            </a:r>
          </a:p>
          <a:p>
            <a:endParaRPr lang="en-GB" baseline="0" dirty="0" smtClean="0"/>
          </a:p>
          <a:p>
            <a:r>
              <a:rPr lang="en-GB" baseline="0" dirty="0" smtClean="0"/>
              <a:t>2 – Essential – continue DM medication and primary prevention, however ? Need for statin???</a:t>
            </a:r>
          </a:p>
          <a:p>
            <a:r>
              <a:rPr lang="en-GB" baseline="0" dirty="0" smtClean="0"/>
              <a:t>3. Does the hypertension still need treating?  </a:t>
            </a:r>
          </a:p>
          <a:p>
            <a:r>
              <a:rPr lang="en-GB" u="sng" dirty="0" smtClean="0"/>
              <a:t>Target</a:t>
            </a:r>
            <a:r>
              <a:rPr lang="en-GB" u="sng" baseline="0" dirty="0" smtClean="0"/>
              <a:t> </a:t>
            </a:r>
            <a:r>
              <a:rPr lang="en-GB" u="sng" baseline="0" dirty="0" smtClean="0"/>
              <a:t>BPs</a:t>
            </a:r>
          </a:p>
          <a:p>
            <a:r>
              <a:rPr lang="en-GB" baseline="0" dirty="0" smtClean="0"/>
              <a:t>Below 140/90mmHg </a:t>
            </a:r>
          </a:p>
          <a:p>
            <a:r>
              <a:rPr lang="en-GB" baseline="0" dirty="0" smtClean="0"/>
              <a:t>Diabetes below 140/80mmHg</a:t>
            </a:r>
          </a:p>
          <a:p>
            <a:r>
              <a:rPr lang="en-GB" baseline="0" dirty="0" smtClean="0"/>
              <a:t>Elderly 150/90mmHg</a:t>
            </a:r>
          </a:p>
          <a:p>
            <a:r>
              <a:rPr lang="en-GB" dirty="0" smtClean="0"/>
              <a:t>For frail elderly patients, consider starting treatment if the systolic blood pressure is 160 mm Hg or higher.</a:t>
            </a:r>
          </a:p>
          <a:p>
            <a:r>
              <a:rPr lang="en-GB" dirty="0" smtClean="0"/>
              <a:t>If the systolic pressure is below 140 mm Hg, antihypertensive medications can be reduced as long as they are not indicated for other conditions.</a:t>
            </a:r>
          </a:p>
          <a:p>
            <a:r>
              <a:rPr lang="en-GB" dirty="0" smtClean="0"/>
              <a:t>http://www.rrheal.scot.nhs.uk/media/233604/promoting%20higher%20blood%20pressure%20-%20target%20for%20older%20adults.pdf </a:t>
            </a:r>
          </a:p>
          <a:p>
            <a:r>
              <a:rPr lang="en-GB" dirty="0" smtClean="0"/>
              <a:t>LINK TO DEPRESCRIBING</a:t>
            </a:r>
            <a:r>
              <a:rPr lang="en-GB" baseline="0" dirty="0" smtClean="0"/>
              <a:t> IN FALLS SESSION</a:t>
            </a:r>
            <a:endParaRPr lang="en-GB" dirty="0" smtClean="0"/>
          </a:p>
          <a:p>
            <a:endParaRPr lang="en-GB" dirty="0" smtClean="0"/>
          </a:p>
          <a:p>
            <a:r>
              <a:rPr lang="en-GB" dirty="0" smtClean="0"/>
              <a:t>START:</a:t>
            </a:r>
          </a:p>
          <a:p>
            <a:r>
              <a:rPr lang="en-GB" dirty="0" smtClean="0"/>
              <a:t>Antihypertensive therapy</a:t>
            </a:r>
          </a:p>
          <a:p>
            <a:r>
              <a:rPr lang="en-GB" dirty="0" smtClean="0"/>
              <a:t> where systolic blood pressure consistently above 160 mmHg and/ or dias-tolic blood pressure consistently above 90 mmHg.</a:t>
            </a:r>
          </a:p>
          <a:p>
            <a:r>
              <a:rPr lang="en-GB" dirty="0" smtClean="0"/>
              <a:t> If diabetic, if systolic blood pressure above140 mmHg and/ or diastolic blood pressure above 90 mmHg.</a:t>
            </a:r>
          </a:p>
          <a:p>
            <a:endParaRPr lang="en-GB" baseline="0" dirty="0" smtClean="0"/>
          </a:p>
          <a:p>
            <a:r>
              <a:rPr lang="en-GB" baseline="0" dirty="0" smtClean="0"/>
              <a:t>Therefore review BP medication – can stop BFZ immediately as not recommended for hypertension treatment, and also not ideal in diabetic patients.</a:t>
            </a:r>
          </a:p>
          <a:p>
            <a:r>
              <a:rPr lang="en-GB" baseline="0" dirty="0" smtClean="0"/>
              <a:t>Consider stopping or reducing the ACEI, depending on what the patient in happy with.</a:t>
            </a:r>
          </a:p>
          <a:p>
            <a:endParaRPr lang="en-GB" baseline="0" dirty="0" smtClean="0"/>
          </a:p>
          <a:p>
            <a:r>
              <a:rPr lang="en-GB" baseline="0" dirty="0" smtClean="0"/>
              <a:t>Also review the acetazolamide – what is the indication?  On investigation for this patient it appears that this was started a number of years ago by a specialist eye team, however was for a set course which was never reviewed.  Just because started by specialist team doesn’t mean you have to continue indefinitely – put systems in place in practice to ensure that recommendations from secondary care have appropriate treatment plans.</a:t>
            </a:r>
          </a:p>
          <a:p>
            <a:endParaRPr lang="en-GB" baseline="0" dirty="0" smtClean="0"/>
          </a:p>
          <a:p>
            <a:r>
              <a:rPr lang="en-GB" baseline="0" dirty="0" smtClean="0"/>
              <a:t>Also venlafaxine can cause postural drop, and does the patient still need it – can’t be stopped suddenly so needs reducing slowly – best to do one at a time.</a:t>
            </a:r>
          </a:p>
          <a:p>
            <a:endParaRPr lang="en-GB" baseline="0" dirty="0" smtClean="0"/>
          </a:p>
          <a:p>
            <a:r>
              <a:rPr lang="en-GB" baseline="0" dirty="0" smtClean="0"/>
              <a:t>5. Decisions will depend on how urgent the problem is – if this lady also had low BP you may consider stopping more than one at a time, decisions altered by risk of fall compared to having had a fall.</a:t>
            </a:r>
          </a:p>
          <a:p>
            <a:r>
              <a:rPr lang="en-GB" baseline="0" dirty="0" smtClean="0"/>
              <a:t>7. Patient centredness – is the patient happy with the plan, and the monitoring plan?  How do they manage their medicines at home?</a:t>
            </a:r>
          </a:p>
        </p:txBody>
      </p:sp>
      <p:sp>
        <p:nvSpPr>
          <p:cNvPr id="4" name="Slide Number Placeholder 3"/>
          <p:cNvSpPr>
            <a:spLocks noGrp="1"/>
          </p:cNvSpPr>
          <p:nvPr>
            <p:ph type="sldNum" sz="quarter" idx="10"/>
          </p:nvPr>
        </p:nvSpPr>
        <p:spPr/>
        <p:txBody>
          <a:bodyPr/>
          <a:lstStyle/>
          <a:p>
            <a:fld id="{9DA5B933-57DF-4E94-81E6-8C7452E7EB89}" type="slidenum">
              <a:rPr lang="en-GB" smtClean="0"/>
              <a:pPr/>
              <a:t>25</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Ensure you know</a:t>
            </a:r>
            <a:r>
              <a:rPr lang="en-GB" baseline="0" dirty="0" smtClean="0"/>
              <a:t> who gets what…age/renal considerations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26</a:t>
            </a:fld>
            <a:endParaRPr lang="en-GB" dirty="0"/>
          </a:p>
        </p:txBody>
      </p:sp>
    </p:spTree>
    <p:extLst>
      <p:ext uri="{BB962C8B-B14F-4D97-AF65-F5344CB8AC3E}">
        <p14:creationId xmlns:p14="http://schemas.microsoft.com/office/powerpoint/2010/main" val="2863043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Tried to come up with a case that represents</a:t>
            </a:r>
            <a:r>
              <a:rPr lang="en-GB" baseline="0" dirty="0" smtClean="0"/>
              <a:t> the most common theme here of unnecessarily prolonged DAPT therapy… considering a “what if” bullet point at the end in terms of anticoagulation (e.g. what if pt. presented at some stage with an irregular pulse?)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27</a:t>
            </a:fld>
            <a:endParaRPr lang="en-GB" dirty="0"/>
          </a:p>
        </p:txBody>
      </p:sp>
    </p:spTree>
    <p:extLst>
      <p:ext uri="{BB962C8B-B14F-4D97-AF65-F5344CB8AC3E}">
        <p14:creationId xmlns:p14="http://schemas.microsoft.com/office/powerpoint/2010/main" val="729063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Summary of NICE Antiplatelet CKS 2018 (https://cks.nice.org.uk/antiplatelet-treatment#!topicSummary) and dosing information</a:t>
            </a:r>
            <a:r>
              <a:rPr lang="en-GB" b="1" baseline="0" dirty="0" smtClean="0"/>
              <a:t> from SPC and BNF correct as of Dec 2019</a:t>
            </a:r>
            <a:r>
              <a:rPr lang="en-GB" baseline="0" dirty="0" smtClean="0"/>
              <a:t>.</a:t>
            </a:r>
            <a:endParaRPr lang="en-GB" baseline="0" dirty="0" smtClean="0"/>
          </a:p>
          <a:p>
            <a:r>
              <a:rPr lang="en-GB" dirty="0" smtClean="0"/>
              <a:t>Not sure the polypharmacy steps really come in here in terms of DAPT… its really just as simple as make sure the treatment</a:t>
            </a:r>
            <a:r>
              <a:rPr lang="en-GB" baseline="0" dirty="0" smtClean="0"/>
              <a:t> plan is </a:t>
            </a:r>
            <a:r>
              <a:rPr lang="en-GB" dirty="0" smtClean="0"/>
              <a:t>followed</a:t>
            </a:r>
            <a:r>
              <a:rPr lang="en-GB" baseline="0" dirty="0" smtClean="0"/>
              <a:t> and that</a:t>
            </a:r>
            <a:r>
              <a:rPr lang="en-GB" dirty="0" smtClean="0"/>
              <a:t> the clinical plan is well communicated between</a:t>
            </a:r>
            <a:r>
              <a:rPr lang="en-GB" baseline="0" dirty="0" smtClean="0"/>
              <a:t> both 1ry and 2ry care and to patients.</a:t>
            </a:r>
          </a:p>
          <a:p>
            <a:r>
              <a:rPr lang="en-GB" baseline="0" dirty="0" smtClean="0"/>
              <a:t>Worth noting: PAD usually doesn’t warrant DAPT. Commenced post surgical intervention is common but there’s actually no robust data to support its use. Primary care colleagues should discuss intended duration of any therapies with specialists if commenced on discharge.</a:t>
            </a:r>
          </a:p>
          <a:p>
            <a:endParaRPr lang="en-GB" dirty="0" smtClean="0"/>
          </a:p>
          <a:p>
            <a:r>
              <a:rPr lang="en-GB" b="0" i="0" dirty="0" smtClean="0"/>
              <a:t>*</a:t>
            </a:r>
            <a:r>
              <a:rPr lang="en-GB" b="0" i="0" baseline="0" dirty="0" smtClean="0"/>
              <a:t> Nice guidelines  seem pretty ambiguous about whether to use clopidogrel or ticagrelor + aspirin. 12months ticagrelor is listed as initial treatment,  12 months clopidogrel  is listed under further treatment.  From a primary care perspective the duration of treatment is still 12 months  whichever second antiplatelet is given, and that’s the only factor we’ll be able to influence so for the purposes of this presentation, stopping the treatment at the right time is more important than what it was in the first place.</a:t>
            </a:r>
            <a:endParaRPr lang="en-GB" b="0" i="0"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28</a:t>
            </a:fld>
            <a:endParaRPr lang="en-GB" dirty="0"/>
          </a:p>
        </p:txBody>
      </p:sp>
    </p:spTree>
    <p:extLst>
      <p:ext uri="{BB962C8B-B14F-4D97-AF65-F5344CB8AC3E}">
        <p14:creationId xmlns:p14="http://schemas.microsoft.com/office/powerpoint/2010/main" val="38778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Still finding patients taking aspirin for primary prevention… no evidence of benefit over risks of GI side effects. </a:t>
            </a:r>
          </a:p>
          <a:p>
            <a:endParaRPr lang="en-GB" b="1" i="1" baseline="0" dirty="0" smtClean="0">
              <a:solidFill>
                <a:srgbClr val="FF0000"/>
              </a:solidFill>
            </a:endParaRPr>
          </a:p>
          <a:p>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fld id="{9DA5B933-57DF-4E94-81E6-8C7452E7EB89}"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this first in a series of 4 webinars on polypharmacy and de-prescribing.  Other presentations that</a:t>
            </a:r>
            <a:r>
              <a:rPr lang="en-GB" baseline="0" dirty="0" smtClean="0"/>
              <a:t> make up the series are listed here.</a:t>
            </a:r>
            <a:endParaRPr lang="en-GB" dirty="0" smtClean="0"/>
          </a:p>
          <a:p>
            <a:endParaRPr lang="en-GB" dirty="0" smtClean="0"/>
          </a:p>
          <a:p>
            <a:r>
              <a:rPr lang="en-GB" dirty="0" smtClean="0"/>
              <a:t>These webinars are aimed at clinical</a:t>
            </a:r>
            <a:r>
              <a:rPr lang="en-GB" baseline="0" dirty="0" smtClean="0"/>
              <a:t> staff involved in medication reviews of patients, particularly within primary care, and it is hoped that the sessions will provide you with practical advice and education about de-prescribing in key clinical areas.</a:t>
            </a:r>
          </a:p>
          <a:p>
            <a:endParaRPr lang="en-GB" baseline="0" dirty="0" smtClean="0"/>
          </a:p>
          <a:p>
            <a:r>
              <a:rPr lang="en-GB" b="1" baseline="0" dirty="0" smtClean="0">
                <a:solidFill>
                  <a:srgbClr val="FF0000"/>
                </a:solidFill>
              </a:rPr>
              <a:t>May want to add in dates of upcoming presentations</a:t>
            </a:r>
          </a:p>
        </p:txBody>
      </p:sp>
      <p:sp>
        <p:nvSpPr>
          <p:cNvPr id="4" name="Slide Number Placeholder 3"/>
          <p:cNvSpPr>
            <a:spLocks noGrp="1"/>
          </p:cNvSpPr>
          <p:nvPr>
            <p:ph type="sldNum" sz="quarter" idx="10"/>
          </p:nvPr>
        </p:nvSpPr>
        <p:spPr/>
        <p:txBody>
          <a:bodyPr/>
          <a:lstStyle/>
          <a:p>
            <a:fld id="{9DA5B933-57DF-4E94-81E6-8C7452E7EB89}" type="slidenum">
              <a:rPr lang="en-GB" smtClean="0"/>
              <a:pPr/>
              <a:t>3</a:t>
            </a:fld>
            <a:endParaRPr lang="en-GB" dirty="0"/>
          </a:p>
        </p:txBody>
      </p:sp>
    </p:spTree>
    <p:extLst>
      <p:ext uri="{BB962C8B-B14F-4D97-AF65-F5344CB8AC3E}">
        <p14:creationId xmlns:p14="http://schemas.microsoft.com/office/powerpoint/2010/main" val="230029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Summary of SPC and BNF</a:t>
            </a:r>
            <a:r>
              <a:rPr lang="en-GB" b="1" baseline="0" dirty="0" smtClean="0"/>
              <a:t> information correct as of Dec 2019</a:t>
            </a:r>
            <a:endParaRPr lang="en-GB" b="1" dirty="0" smtClean="0"/>
          </a:p>
          <a:p>
            <a:endParaRPr lang="en-GB" dirty="0" smtClean="0"/>
          </a:p>
          <a:p>
            <a:r>
              <a:rPr lang="en-GB" dirty="0" smtClean="0"/>
              <a:t>Avoid </a:t>
            </a:r>
            <a:r>
              <a:rPr lang="en-GB" dirty="0" smtClean="0"/>
              <a:t>all/any oral anticoagulants in CrCl &lt;15ml/min</a:t>
            </a:r>
          </a:p>
          <a:p>
            <a:r>
              <a:rPr lang="en-GB" dirty="0" smtClean="0"/>
              <a:t>Remember to calculate using Cockroft-Gault NOT eGFR!!!!</a:t>
            </a:r>
          </a:p>
          <a:p>
            <a:r>
              <a:rPr lang="en-GB" dirty="0" smtClean="0"/>
              <a:t>Further</a:t>
            </a:r>
            <a:r>
              <a:rPr lang="en-GB" baseline="0" dirty="0" smtClean="0"/>
              <a:t> thought – OAC + AP’s: </a:t>
            </a:r>
            <a:endParaRPr lang="en-GB" dirty="0" smtClean="0"/>
          </a:p>
          <a:p>
            <a:r>
              <a:rPr lang="en-GB" sz="1200" b="0" i="0" u="sng" strike="noStrike" kern="1200" baseline="0" dirty="0" smtClean="0">
                <a:solidFill>
                  <a:schemeClr val="tx1"/>
                </a:solidFill>
                <a:latin typeface="+mn-lt"/>
                <a:ea typeface="+mn-ea"/>
                <a:cs typeface="+mn-cs"/>
              </a:rPr>
              <a:t>Ongoing monitoring </a:t>
            </a:r>
          </a:p>
          <a:p>
            <a:r>
              <a:rPr lang="en-GB" sz="1200" b="0" i="0" u="none" strike="noStrike" kern="1200" baseline="0" dirty="0" smtClean="0">
                <a:solidFill>
                  <a:schemeClr val="tx1"/>
                </a:solidFill>
                <a:latin typeface="+mn-lt"/>
                <a:ea typeface="+mn-ea"/>
                <a:cs typeface="+mn-cs"/>
              </a:rPr>
              <a:t>U&amp;Es, LFTs, FBC at least once a year especially in elderly and patients with renal impairment. </a:t>
            </a:r>
          </a:p>
          <a:p>
            <a:r>
              <a:rPr lang="en-GB" sz="1200" b="0" i="0" u="none" strike="noStrike" kern="1200" baseline="0" dirty="0" smtClean="0">
                <a:solidFill>
                  <a:schemeClr val="tx1"/>
                </a:solidFill>
                <a:latin typeface="+mn-lt"/>
                <a:ea typeface="+mn-ea"/>
                <a:cs typeface="+mn-cs"/>
              </a:rPr>
              <a:t>Repeat U&amp;Es every 6 months if CrCl 30–60 mL/min, patient &gt; 75 years or fragile. </a:t>
            </a:r>
          </a:p>
          <a:p>
            <a:r>
              <a:rPr lang="en-GB" sz="1200" b="0" i="0" u="none" strike="noStrike" kern="1200" baseline="0" dirty="0" smtClean="0">
                <a:solidFill>
                  <a:schemeClr val="tx1"/>
                </a:solidFill>
                <a:latin typeface="+mn-lt"/>
                <a:ea typeface="+mn-ea"/>
                <a:cs typeface="+mn-cs"/>
              </a:rPr>
              <a:t>Repeat U&amp;Es every 3 months if CrCl 15–30 mL/min. </a:t>
            </a:r>
          </a:p>
          <a:p>
            <a:r>
              <a:rPr lang="en-GB" sz="1200" b="0" i="0" u="none" strike="noStrike" kern="1200" baseline="0" dirty="0" smtClean="0">
                <a:solidFill>
                  <a:schemeClr val="tx1"/>
                </a:solidFill>
                <a:latin typeface="+mn-lt"/>
                <a:ea typeface="+mn-ea"/>
                <a:cs typeface="+mn-cs"/>
              </a:rPr>
              <a:t>More frequent U&amp;Es /LFTs advised where intercurrent illness may impact on renal or hepatic function. 	</a:t>
            </a:r>
          </a:p>
          <a:p>
            <a:endParaRPr lang="en-GB" dirty="0" smtClean="0"/>
          </a:p>
          <a:p>
            <a:r>
              <a:rPr lang="en-GB" b="0" i="1" dirty="0" smtClean="0"/>
              <a:t>Need</a:t>
            </a:r>
            <a:r>
              <a:rPr lang="en-GB" b="0" i="1" baseline="0" dirty="0" smtClean="0"/>
              <a:t> to have conversations with patients and family about risk benefit……</a:t>
            </a:r>
          </a:p>
          <a:p>
            <a:endParaRPr lang="en-GB" b="1" i="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30</a:t>
            </a:fld>
            <a:endParaRPr lang="en-GB" dirty="0"/>
          </a:p>
        </p:txBody>
      </p:sp>
    </p:spTree>
    <p:extLst>
      <p:ext uri="{BB962C8B-B14F-4D97-AF65-F5344CB8AC3E}">
        <p14:creationId xmlns:p14="http://schemas.microsoft.com/office/powerpoint/2010/main" val="375077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Summary of SPC and BNF</a:t>
            </a:r>
            <a:r>
              <a:rPr lang="en-GB" b="1" baseline="0" dirty="0" smtClean="0"/>
              <a:t> information correct as of Dec 2019</a:t>
            </a:r>
            <a:endParaRPr lang="en-GB" b="1" dirty="0" smtClean="0"/>
          </a:p>
          <a:p>
            <a:endParaRPr lang="en-GB" dirty="0" smtClean="0"/>
          </a:p>
          <a:p>
            <a:r>
              <a:rPr lang="en-GB" dirty="0" smtClean="0"/>
              <a:t>Note </a:t>
            </a:r>
            <a:r>
              <a:rPr lang="en-GB" dirty="0" smtClean="0"/>
              <a:t>additional indications for rivaroxaban. Not</a:t>
            </a:r>
            <a:r>
              <a:rPr lang="en-GB" baseline="0" dirty="0" smtClean="0"/>
              <a:t> very common but feasible!</a:t>
            </a:r>
          </a:p>
          <a:p>
            <a:r>
              <a:rPr lang="en-GB" baseline="0" dirty="0" smtClean="0"/>
              <a:t>Key point is to check for transition from treatment to preventative doses accordingly – if needed at all!</a:t>
            </a:r>
          </a:p>
          <a:p>
            <a:r>
              <a:rPr lang="en-GB" baseline="0" dirty="0" smtClean="0"/>
              <a:t>Easy to confuse when AF prophylaxis doses do not change after a specific time frame.</a:t>
            </a:r>
            <a:endParaRPr lang="en-GB" dirty="0" smtClean="0"/>
          </a:p>
          <a:p>
            <a:r>
              <a:rPr lang="en-GB" dirty="0" smtClean="0"/>
              <a:t>Note where LMWH cover</a:t>
            </a:r>
            <a:r>
              <a:rPr lang="en-GB" baseline="0" dirty="0" smtClean="0"/>
              <a:t> required duration of treatment should always be clear and a decision to stop needs to be widely communicated (liase with AMS).</a:t>
            </a:r>
          </a:p>
          <a:p>
            <a:endParaRPr lang="en-GB" baseline="0" dirty="0" smtClean="0"/>
          </a:p>
          <a:p>
            <a:r>
              <a:rPr lang="en-GB" b="1" i="1" baseline="0" dirty="0" smtClean="0"/>
              <a:t>Need to review the use of “preventative dose”….in reality, if  only one clot, it should be stopped. Think this is a point for practical advise too…needs review of how long to continue treatment in DVT/PE patients.</a:t>
            </a:r>
          </a:p>
          <a:p>
            <a:endParaRPr lang="en-GB" b="1" i="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SystemOne</a:t>
            </a:r>
            <a:r>
              <a:rPr lang="en-GB" baseline="0" dirty="0" smtClean="0"/>
              <a:t> GP practices can use the in built “renal disease calculator” in the tools to calculate CrCl. Emis Web practices can use in-built template. Multiple external resources/apps available.</a:t>
            </a:r>
          </a:p>
          <a:p>
            <a:r>
              <a:rPr lang="en-GB" baseline="0" dirty="0" smtClean="0"/>
              <a:t>DOACs were sold in primary care as being essentially “monitoring free” by some less than scrupulous reps! This has been passed onto patients who often believe they need no tests at all on DOACs! Must educate patients around the importance of regular checks at least once a year.</a:t>
            </a:r>
          </a:p>
          <a:p>
            <a:endParaRPr lang="en-GB" b="0" i="0" baseline="0" dirty="0" smtClean="0"/>
          </a:p>
          <a:p>
            <a:r>
              <a:rPr lang="en-GB" b="0" i="0" baseline="0" dirty="0" smtClean="0"/>
              <a:t>It would be very useful to add indication to DOAC as this will help with review in hospital or by GP and formulation of future treatment plans.</a:t>
            </a:r>
            <a:endParaRPr lang="en-GB" b="0" i="0"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33</a:t>
            </a:fld>
            <a:endParaRPr lang="en-GB" dirty="0"/>
          </a:p>
        </p:txBody>
      </p:sp>
    </p:spTree>
    <p:extLst>
      <p:ext uri="{BB962C8B-B14F-4D97-AF65-F5344CB8AC3E}">
        <p14:creationId xmlns:p14="http://schemas.microsoft.com/office/powerpoint/2010/main" val="1231184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34</a:t>
            </a:fld>
            <a:endParaRPr lang="en-GB" dirty="0"/>
          </a:p>
        </p:txBody>
      </p:sp>
    </p:spTree>
    <p:extLst>
      <p:ext uri="{BB962C8B-B14F-4D97-AF65-F5344CB8AC3E}">
        <p14:creationId xmlns:p14="http://schemas.microsoft.com/office/powerpoint/2010/main" val="3893553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35</a:t>
            </a:fld>
            <a:endParaRPr lang="en-GB" dirty="0"/>
          </a:p>
        </p:txBody>
      </p:sp>
    </p:spTree>
    <p:extLst>
      <p:ext uri="{BB962C8B-B14F-4D97-AF65-F5344CB8AC3E}">
        <p14:creationId xmlns:p14="http://schemas.microsoft.com/office/powerpoint/2010/main" val="333806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presenter names</a:t>
            </a:r>
          </a:p>
          <a:p>
            <a:r>
              <a:rPr lang="en-GB" b="1" dirty="0" smtClean="0"/>
              <a:t>Also may want  to go through any housekeeping if delivering this on-line – i.e. use of chat box, mute, Q and As</a:t>
            </a:r>
            <a:r>
              <a:rPr lang="en-GB" b="1" baseline="0" dirty="0" smtClean="0"/>
              <a:t> and when you want them</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4</a:t>
            </a:fld>
            <a:endParaRPr lang="en-GB" dirty="0"/>
          </a:p>
        </p:txBody>
      </p:sp>
    </p:spTree>
    <p:extLst>
      <p:ext uri="{BB962C8B-B14F-4D97-AF65-F5344CB8AC3E}">
        <p14:creationId xmlns:p14="http://schemas.microsoft.com/office/powerpoint/2010/main" val="42429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presenter details</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5</a:t>
            </a:fld>
            <a:endParaRPr lang="en-GB" dirty="0"/>
          </a:p>
        </p:txBody>
      </p:sp>
    </p:spTree>
    <p:extLst>
      <p:ext uri="{BB962C8B-B14F-4D97-AF65-F5344CB8AC3E}">
        <p14:creationId xmlns:p14="http://schemas.microsoft.com/office/powerpoint/2010/main" val="65455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Adverse drug reactions are a common cause of hospital admissions, and across Europe are associated</a:t>
            </a:r>
            <a:r>
              <a:rPr lang="en-GB" baseline="0" dirty="0" smtClean="0"/>
              <a:t> with 8.6 million admissions every year.  </a:t>
            </a:r>
          </a:p>
          <a:p>
            <a:endParaRPr lang="en-GB" baseline="0" dirty="0" smtClean="0"/>
          </a:p>
          <a:p>
            <a:r>
              <a:rPr lang="en-GB" baseline="0" dirty="0" smtClean="0"/>
              <a:t>We know that certain patient groups are more likely to suffer from an adverse drug reaction, including those on 5 or more medicines, and those over 65 years.</a:t>
            </a:r>
          </a:p>
          <a:p>
            <a:endParaRPr lang="en-GB" baseline="0" dirty="0" smtClean="0"/>
          </a:p>
          <a:p>
            <a:r>
              <a:rPr lang="en-GB" baseline="0" dirty="0" smtClean="0"/>
              <a:t>It is estimated that around 50% of these are preventable.  </a:t>
            </a:r>
            <a:endParaRPr lang="en-GB" baseline="0" dirty="0" smtClean="0"/>
          </a:p>
          <a:p>
            <a:endParaRPr lang="en-GB" baseline="0" dirty="0" smtClean="0"/>
          </a:p>
          <a:p>
            <a:r>
              <a:rPr lang="en-GB" baseline="0" dirty="0" smtClean="0"/>
              <a:t>Reference for images; Scottish Government Polypharmacy Model of Care Group. Polypharmacy Guidance, Realistic Prescribing 3rd Edition, 2018. Scottish Government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6</a:t>
            </a:fld>
            <a:endParaRPr lang="en-GB" dirty="0"/>
          </a:p>
        </p:txBody>
      </p:sp>
    </p:spTree>
    <p:extLst>
      <p:ext uri="{BB962C8B-B14F-4D97-AF65-F5344CB8AC3E}">
        <p14:creationId xmlns:p14="http://schemas.microsoft.com/office/powerpoint/2010/main" val="270647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graphs to show own area data for </a:t>
            </a:r>
            <a:r>
              <a:rPr lang="en-GB" b="1" baseline="0" dirty="0" smtClean="0"/>
              <a:t>CCG/PCN compared to national – these examples are from EPACT2 polypharmacy dashboard</a:t>
            </a:r>
          </a:p>
          <a:p>
            <a:endParaRPr lang="en-GB" baseline="0" dirty="0" smtClean="0"/>
          </a:p>
          <a:p>
            <a:r>
              <a:rPr lang="en-GB" baseline="0" dirty="0" smtClean="0"/>
              <a:t>Some polypharmacy may be totally reasonable and required for therapeutic treatment – for example multiple evidence medicines following an MI</a:t>
            </a:r>
          </a:p>
          <a:p>
            <a:endParaRPr lang="en-GB" baseline="0" dirty="0" smtClean="0"/>
          </a:p>
          <a:p>
            <a:r>
              <a:rPr lang="en-GB" baseline="0" dirty="0" smtClean="0"/>
              <a:t>Other medication may be unnecessary – polypharmacy to treat side effects of other meds, continued medication with no indications, continued medication that should be short term etc</a:t>
            </a:r>
          </a:p>
          <a:p>
            <a:endParaRPr lang="en-GB" baseline="0" dirty="0" smtClean="0"/>
          </a:p>
          <a:p>
            <a:r>
              <a:rPr lang="en-GB" baseline="0" dirty="0" smtClean="0"/>
              <a:t>Inappropriate polypharmacy can cause increased side effects, confusion and compliance issues, increased waste, increased spend on medicines and increased risk of hospitalisation. </a:t>
            </a:r>
          </a:p>
          <a:p>
            <a:endParaRPr lang="en-GB" baseline="0" dirty="0" smtClean="0"/>
          </a:p>
          <a:p>
            <a:r>
              <a:rPr lang="en-GB" baseline="0" dirty="0" smtClean="0"/>
              <a:t>Therefore important to ensure that inappropriate polypharmacy is tackled and prevented where possible.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7</a:t>
            </a:fld>
            <a:endParaRPr lang="en-GB" dirty="0"/>
          </a:p>
        </p:txBody>
      </p:sp>
    </p:spTree>
    <p:extLst>
      <p:ext uri="{BB962C8B-B14F-4D97-AF65-F5344CB8AC3E}">
        <p14:creationId xmlns:p14="http://schemas.microsoft.com/office/powerpoint/2010/main" val="42711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De-prescribing is not about denying medication</a:t>
            </a:r>
            <a:r>
              <a:rPr lang="en-GB" baseline="0" dirty="0" smtClean="0"/>
              <a:t> but about reducing harm</a:t>
            </a:r>
          </a:p>
          <a:p>
            <a:endParaRPr lang="en-GB" baseline="0" dirty="0" smtClean="0"/>
          </a:p>
          <a:p>
            <a:r>
              <a:rPr lang="en-GB" baseline="0" dirty="0" smtClean="0"/>
              <a:t>It aims to improve quality of life and avoid worsening disease or withdrawal effects</a:t>
            </a:r>
          </a:p>
          <a:p>
            <a:endParaRPr lang="en-GB" baseline="0" dirty="0" smtClean="0"/>
          </a:p>
          <a:p>
            <a:r>
              <a:rPr lang="en-GB" baseline="0" dirty="0" smtClean="0"/>
              <a:t>De-prescribing is the process of withdrawal of an inappropriate medication, supervised by a health care professional with the goal of managing polypharmacy and improving outcomes’. </a:t>
            </a:r>
            <a:r>
              <a:rPr lang="en-GB" baseline="0" dirty="0" smtClean="0"/>
              <a:t>- Definition from A systematic review of the emerging deﬁnition of '</a:t>
            </a:r>
            <a:r>
              <a:rPr lang="en-GB" baseline="0" dirty="0" err="1" smtClean="0"/>
              <a:t>deprescribing</a:t>
            </a:r>
            <a:r>
              <a:rPr lang="en-GB" baseline="0" dirty="0" smtClean="0"/>
              <a:t>' with network analysis: implications for future research and clinical practice.  Br J </a:t>
            </a:r>
            <a:r>
              <a:rPr lang="en-GB" baseline="0" dirty="0" err="1" smtClean="0"/>
              <a:t>Clin</a:t>
            </a:r>
            <a:r>
              <a:rPr lang="en-GB" baseline="0" dirty="0" smtClean="0"/>
              <a:t> </a:t>
            </a:r>
            <a:r>
              <a:rPr lang="en-GB" baseline="0" dirty="0" err="1" smtClean="0"/>
              <a:t>Pharmacol</a:t>
            </a:r>
            <a:r>
              <a:rPr lang="en-GB" baseline="0" dirty="0" smtClean="0"/>
              <a:t>. 2015 Dec;80(6):1254-68</a:t>
            </a:r>
            <a:endParaRPr lang="en-GB" baseline="0" dirty="0" smtClean="0"/>
          </a:p>
          <a:p>
            <a:endParaRPr lang="en-GB" baseline="0" dirty="0" smtClean="0"/>
          </a:p>
          <a:p>
            <a:r>
              <a:rPr lang="en-GB" baseline="0" dirty="0" smtClean="0"/>
              <a:t>In partnership with the patient (and sometimes their carer) and supervised by a healthcare professional</a:t>
            </a:r>
          </a:p>
          <a:p>
            <a:endParaRPr lang="en-GB" baseline="0" dirty="0" smtClean="0"/>
          </a:p>
          <a:p>
            <a:r>
              <a:rPr lang="en-GB" baseline="0" dirty="0" smtClean="0"/>
              <a:t>De-prescribing should be planned, one medicine at a time, offered as a trial, the dose gradually tapered and any returning symptoms monitored</a:t>
            </a:r>
          </a:p>
          <a:p>
            <a:r>
              <a:rPr lang="en-GB" baseline="0" dirty="0" smtClean="0"/>
              <a:t>Aims of de-prescribing:</a:t>
            </a:r>
          </a:p>
          <a:p>
            <a:pPr marL="171450" indent="-171450">
              <a:buFont typeface="Arial" panose="020B0604020202020204" pitchFamily="34" charset="0"/>
              <a:buChar char="•"/>
            </a:pPr>
            <a:r>
              <a:rPr lang="en-GB" baseline="0" dirty="0" smtClean="0"/>
              <a:t>Improve quality of life</a:t>
            </a:r>
          </a:p>
          <a:p>
            <a:pPr marL="171450" indent="-171450">
              <a:buFont typeface="Arial" panose="020B0604020202020204" pitchFamily="34" charset="0"/>
              <a:buChar char="•"/>
            </a:pPr>
            <a:r>
              <a:rPr lang="en-GB" baseline="0" dirty="0" smtClean="0"/>
              <a:t>Avoid worsening of disease or causing withdrawal effects</a:t>
            </a:r>
          </a:p>
          <a:p>
            <a:pPr marL="171450" indent="-171450">
              <a:buFont typeface="Arial" panose="020B0604020202020204" pitchFamily="34" charset="0"/>
              <a:buChar char="•"/>
            </a:pPr>
            <a:r>
              <a:rPr lang="en-GB" baseline="0" dirty="0" smtClean="0"/>
              <a:t>Be effective in reducing pill burden</a:t>
            </a:r>
          </a:p>
          <a:p>
            <a:endParaRPr lang="en-GB" baseline="0" dirty="0" smtClean="0"/>
          </a:p>
          <a:p>
            <a:r>
              <a:rPr lang="en-GB" baseline="0" dirty="0" smtClean="0"/>
              <a:t>Key ref; </a:t>
            </a:r>
            <a:r>
              <a:rPr lang="en-GB" baseline="0" dirty="0" err="1" smtClean="0"/>
              <a:t>Deprescribing</a:t>
            </a:r>
            <a:r>
              <a:rPr lang="en-GB" baseline="0" dirty="0" smtClean="0"/>
              <a:t>- a practical guide http://www.derbyshiremedicinesmanagement.nhs.uk/assets/Clinical_Guidelines/clinical_guidelines_front_page/Deprescribing.pdf#:~:text=Aims%20of%20deprescribing%20Improve%20quality%20of%20life%20Avoid,initiating%20any%20new%20medicines%20for%20a%20trial%20period.</a:t>
            </a:r>
          </a:p>
        </p:txBody>
      </p:sp>
      <p:sp>
        <p:nvSpPr>
          <p:cNvPr id="4" name="Slide Number Placeholder 3"/>
          <p:cNvSpPr>
            <a:spLocks noGrp="1"/>
          </p:cNvSpPr>
          <p:nvPr>
            <p:ph type="sldNum" sz="quarter" idx="10"/>
          </p:nvPr>
        </p:nvSpPr>
        <p:spPr/>
        <p:txBody>
          <a:bodyPr/>
          <a:lstStyle/>
          <a:p>
            <a:fld id="{9DA5B933-57DF-4E94-81E6-8C7452E7EB89}" type="slidenum">
              <a:rPr lang="en-GB" smtClean="0"/>
              <a:pPr/>
              <a:t>8</a:t>
            </a:fld>
            <a:endParaRPr lang="en-GB" dirty="0"/>
          </a:p>
        </p:txBody>
      </p:sp>
    </p:spTree>
    <p:extLst>
      <p:ext uri="{BB962C8B-B14F-4D97-AF65-F5344CB8AC3E}">
        <p14:creationId xmlns:p14="http://schemas.microsoft.com/office/powerpoint/2010/main" val="150177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de-prescribing recommendations in national guidelines</a:t>
            </a:r>
          </a:p>
          <a:p>
            <a:endParaRPr lang="en-GB" dirty="0" smtClean="0"/>
          </a:p>
          <a:p>
            <a:r>
              <a:rPr lang="en-GB" dirty="0" smtClean="0"/>
              <a:t>Clinicians worry how patients may perceive stopping medications – has the doctor given up on them?</a:t>
            </a:r>
            <a:r>
              <a:rPr lang="en-GB" baseline="0" dirty="0" smtClean="0"/>
              <a:t> - </a:t>
            </a:r>
            <a:r>
              <a:rPr lang="en-GB" dirty="0" smtClean="0"/>
              <a:t>Needs a clear discussion about continuing to give care and focusing on achievable, patient-centred outcomes</a:t>
            </a:r>
          </a:p>
          <a:p>
            <a:endParaRPr lang="en-GB" dirty="0" smtClean="0"/>
          </a:p>
          <a:p>
            <a:r>
              <a:rPr lang="en-GB" dirty="0" smtClean="0"/>
              <a:t>GPs may struggle for adequate time to review longstanding medications or be reluctant to stop drugs started elsewhere by a colleague, especially a “specialist”.  However usually regular review by a GP is expected and welcomed by the vast majority of specialists. Utilise the experience of practice-based pharmacists or nurses to review medications if struggling with time.</a:t>
            </a:r>
          </a:p>
          <a:p>
            <a:endParaRPr lang="en-GB" dirty="0" smtClean="0"/>
          </a:p>
          <a:p>
            <a:r>
              <a:rPr lang="en-GB" dirty="0" smtClean="0"/>
              <a:t>Often the clinical picture has altered significantly since the initial prescription. More co-morbidity, physical and metabolic changes, adverse effects. </a:t>
            </a:r>
          </a:p>
          <a:p>
            <a:endParaRPr lang="en-GB" dirty="0" smtClean="0"/>
          </a:p>
          <a:p>
            <a:r>
              <a:rPr lang="en-GB" dirty="0" smtClean="0"/>
              <a:t>Patients may over-estimate the value of medication e.g. this pill will stop me having a stroke. Prescribers may have been complicit in this in attempts to ensure treatment adherence</a:t>
            </a:r>
            <a:r>
              <a:rPr lang="en-GB" baseline="0" dirty="0" smtClean="0"/>
              <a:t> – important to think about the language that is used when medicines are started - </a:t>
            </a:r>
            <a:r>
              <a:rPr lang="en-GB" b="1" baseline="0" dirty="0" smtClean="0"/>
              <a:t>Consider including a discussion about how language could change around medicine use and asking attendees to reflect on their own use of language.</a:t>
            </a:r>
          </a:p>
          <a:p>
            <a:endParaRPr lang="en-GB" b="1" dirty="0" smtClean="0"/>
          </a:p>
          <a:p>
            <a:r>
              <a:rPr lang="en-GB" dirty="0" smtClean="0"/>
              <a:t>There may be some benefit for some people in looking at NNTs. It is good to appreciate that most trials have deliberately excluded patients with co-morbidities, the very elderly and complex. NNTs therefore can vastly overestimate the likely benefit in the frail.  </a:t>
            </a:r>
            <a:r>
              <a:rPr lang="en-GB" b="1" dirty="0" smtClean="0"/>
              <a:t>Ask attendees to reflect on their ability to discuss risk: benefit with patients.</a:t>
            </a:r>
            <a:r>
              <a:rPr lang="en-GB" b="1" baseline="0" dirty="0" smtClean="0"/>
              <a:t>  Can they explain NNT/NNH?</a:t>
            </a:r>
            <a:endParaRPr lang="en-GB" b="1"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9</a:t>
            </a:fld>
            <a:endParaRPr lang="en-GB" dirty="0"/>
          </a:p>
        </p:txBody>
      </p:sp>
    </p:spTree>
    <p:extLst>
      <p:ext uri="{BB962C8B-B14F-4D97-AF65-F5344CB8AC3E}">
        <p14:creationId xmlns:p14="http://schemas.microsoft.com/office/powerpoint/2010/main" val="147438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67451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FB4290-6522-4139-852E-05BD9E7F0D2E}" type="datetime1">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3207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955F9-81EA-47C5-8059-9E5C2B437C70}" type="datetime1">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7380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F607B-A47E-422C-9BEF-122CCDB7C526}" type="datetime1">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77966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40041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EE300C-6FC5-4FC3-AF1A-075E4F50620D}" type="datetime1">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5768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0D295D-4A77-4DEB-B04C-9F4282A8BC04}" type="datetime1">
              <a:rPr lang="en-US" smtClean="0"/>
              <a:pPr/>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78724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B28685-4D0C-42D5-8013-B5904CD1FCBC}" type="datetime1">
              <a:rPr lang="en-US" smtClean="0"/>
              <a:pPr/>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4665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323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68014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94299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7/23/2020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43039598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dirty="0" smtClean="0"/>
              <a:t>**Delete this slide before presenting**</a:t>
            </a:r>
            <a:endParaRPr lang="en-GB" dirty="0"/>
          </a:p>
        </p:txBody>
      </p:sp>
      <p:sp>
        <p:nvSpPr>
          <p:cNvPr id="3" name="Content Placeholder 2"/>
          <p:cNvSpPr>
            <a:spLocks noGrp="1"/>
          </p:cNvSpPr>
          <p:nvPr>
            <p:ph idx="1"/>
          </p:nvPr>
        </p:nvSpPr>
        <p:spPr>
          <a:xfrm>
            <a:off x="457200" y="1412776"/>
            <a:ext cx="8229600" cy="5328592"/>
          </a:xfrm>
        </p:spPr>
        <p:txBody>
          <a:bodyPr>
            <a:normAutofit fontScale="77500" lnSpcReduction="20000"/>
          </a:bodyPr>
          <a:lstStyle/>
          <a:p>
            <a:r>
              <a:rPr lang="en-GB" dirty="0" smtClean="0"/>
              <a:t>This presentation has been adapted from County Durham CCG resources funded by the AHSN</a:t>
            </a:r>
          </a:p>
          <a:p>
            <a:r>
              <a:rPr lang="en-GB" dirty="0" smtClean="0"/>
              <a:t>These were originally delivered virtually to GP practice based </a:t>
            </a:r>
            <a:r>
              <a:rPr lang="en-GB" dirty="0" smtClean="0"/>
              <a:t>pharmacists – if delivering to other staff members please consider whether the content should be adapted accordingly</a:t>
            </a:r>
          </a:p>
          <a:p>
            <a:r>
              <a:rPr lang="en-GB" dirty="0" smtClean="0">
                <a:solidFill>
                  <a:srgbClr val="FF0000"/>
                </a:solidFill>
              </a:rPr>
              <a:t>All information is up to date as of the end of December 2019 – if using after this please ensure that the most up to date guidance is used</a:t>
            </a:r>
            <a:endParaRPr lang="en-GB" dirty="0" smtClean="0">
              <a:solidFill>
                <a:srgbClr val="FF0000"/>
              </a:solidFill>
            </a:endParaRPr>
          </a:p>
          <a:p>
            <a:r>
              <a:rPr lang="en-GB" dirty="0" smtClean="0"/>
              <a:t>Possible things to discuss are included in the notes section of each slide</a:t>
            </a:r>
          </a:p>
          <a:p>
            <a:r>
              <a:rPr lang="en-GB" dirty="0" smtClean="0"/>
              <a:t>Considerations for the presenter are in the notes section in </a:t>
            </a:r>
            <a:r>
              <a:rPr lang="en-GB" b="1" dirty="0" smtClean="0"/>
              <a:t>BOLD</a:t>
            </a:r>
          </a:p>
          <a:p>
            <a:r>
              <a:rPr lang="en-GB" dirty="0" smtClean="0"/>
              <a:t>Places where local adjustments should be made to content are highlighted in </a:t>
            </a:r>
            <a:r>
              <a:rPr lang="en-GB" dirty="0" smtClean="0">
                <a:solidFill>
                  <a:srgbClr val="FF0000"/>
                </a:solidFill>
              </a:rPr>
              <a:t>RED</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7475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Practical Aspects</a:t>
            </a:r>
            <a:endParaRPr lang="en-GB" b="1" dirty="0"/>
          </a:p>
        </p:txBody>
      </p:sp>
      <p:sp>
        <p:nvSpPr>
          <p:cNvPr id="3" name="Content Placeholder 2"/>
          <p:cNvSpPr>
            <a:spLocks noGrp="1"/>
          </p:cNvSpPr>
          <p:nvPr>
            <p:ph idx="1"/>
          </p:nvPr>
        </p:nvSpPr>
        <p:spPr/>
        <p:txBody>
          <a:bodyPr/>
          <a:lstStyle/>
          <a:p>
            <a:r>
              <a:rPr lang="en-GB" dirty="0" smtClean="0"/>
              <a:t>How can polypharmacy be prevented?</a:t>
            </a:r>
          </a:p>
          <a:p>
            <a:r>
              <a:rPr lang="en-GB" dirty="0" smtClean="0"/>
              <a:t>What should medication reviews look like?</a:t>
            </a:r>
          </a:p>
          <a:p>
            <a:r>
              <a:rPr lang="en-GB" dirty="0" smtClean="0"/>
              <a:t>How do you ensure de-prescribing is a process rather than a one-off?</a:t>
            </a:r>
          </a:p>
          <a:p>
            <a:r>
              <a:rPr lang="en-GB" dirty="0" smtClean="0"/>
              <a:t>Who can you utilise to help?</a:t>
            </a:r>
          </a:p>
          <a:p>
            <a:r>
              <a:rPr lang="en-GB" dirty="0" smtClean="0"/>
              <a:t>Which patients should be targeted?</a:t>
            </a:r>
          </a:p>
          <a:p>
            <a:r>
              <a:rPr lang="en-GB" dirty="0" smtClean="0"/>
              <a:t>What does the patient think?</a:t>
            </a:r>
          </a:p>
          <a:p>
            <a:endParaRPr lang="en-GB" dirty="0" smtClean="0"/>
          </a:p>
          <a:p>
            <a:endParaRPr lang="en-GB" dirty="0"/>
          </a:p>
        </p:txBody>
      </p:sp>
    </p:spTree>
    <p:extLst>
      <p:ext uri="{BB962C8B-B14F-4D97-AF65-F5344CB8AC3E}">
        <p14:creationId xmlns:p14="http://schemas.microsoft.com/office/powerpoint/2010/main" val="75750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4" y="430547"/>
            <a:ext cx="8930952" cy="59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48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smtClean="0"/>
              <a:t>Effective Medication Review</a:t>
            </a:r>
            <a:endParaRPr lang="en-GB" b="1" dirty="0"/>
          </a:p>
        </p:txBody>
      </p:sp>
      <p:sp>
        <p:nvSpPr>
          <p:cNvPr id="3" name="Content Placeholder 2"/>
          <p:cNvSpPr>
            <a:spLocks noGrp="1"/>
          </p:cNvSpPr>
          <p:nvPr>
            <p:ph idx="1"/>
          </p:nvPr>
        </p:nvSpPr>
        <p:spPr>
          <a:xfrm>
            <a:off x="457200" y="1196752"/>
            <a:ext cx="3826768" cy="4896545"/>
          </a:xfrm>
        </p:spPr>
        <p:txBody>
          <a:bodyPr>
            <a:normAutofit fontScale="92500" lnSpcReduction="20000"/>
          </a:bodyPr>
          <a:lstStyle/>
          <a:p>
            <a:r>
              <a:rPr lang="en-GB" dirty="0" smtClean="0"/>
              <a:t>Multiple recommendations and guidance on this, but difficult to implement</a:t>
            </a:r>
          </a:p>
          <a:p>
            <a:r>
              <a:rPr lang="en-GB" dirty="0"/>
              <a:t>N</a:t>
            </a:r>
            <a:r>
              <a:rPr lang="en-GB" dirty="0" smtClean="0"/>
              <a:t>eeds to be holistic and patient focussed</a:t>
            </a:r>
          </a:p>
          <a:p>
            <a:r>
              <a:rPr lang="en-GB" dirty="0" smtClean="0">
                <a:solidFill>
                  <a:srgbClr val="FF0000"/>
                </a:solidFill>
              </a:rPr>
              <a:t>Locally we have agreed to go with the Scottish Polypharmacy model of ‘Seven Steps’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54" t="29781" r="9055"/>
          <a:stretch/>
        </p:blipFill>
        <p:spPr bwMode="auto">
          <a:xfrm>
            <a:off x="4505185" y="1124744"/>
            <a:ext cx="427155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0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GB" b="1" dirty="0" smtClean="0"/>
              <a:t>Scottish </a:t>
            </a:r>
            <a:r>
              <a:rPr lang="en-GB" b="1" dirty="0"/>
              <a:t>P</a:t>
            </a:r>
            <a:r>
              <a:rPr lang="en-GB" b="1" dirty="0" smtClean="0"/>
              <a:t>olypharmacy </a:t>
            </a:r>
            <a:r>
              <a:rPr lang="en-GB" b="1" dirty="0"/>
              <a:t>G</a:t>
            </a:r>
            <a:r>
              <a:rPr lang="en-GB" b="1" dirty="0" smtClean="0"/>
              <a:t>uidance</a:t>
            </a:r>
            <a:endParaRPr lang="en-GB" b="1" dirty="0">
              <a:solidFill>
                <a:srgbClr val="FF0000"/>
              </a:solidFill>
            </a:endParaRPr>
          </a:p>
        </p:txBody>
      </p:sp>
      <p:pic>
        <p:nvPicPr>
          <p:cNvPr id="307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5040560"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Patient</a:t>
            </a:r>
            <a:endParaRPr lang="en-GB" b="1" dirty="0"/>
          </a:p>
        </p:txBody>
      </p:sp>
      <p:sp>
        <p:nvSpPr>
          <p:cNvPr id="3" name="Content Placeholder 2"/>
          <p:cNvSpPr>
            <a:spLocks noGrp="1"/>
          </p:cNvSpPr>
          <p:nvPr>
            <p:ph idx="1"/>
          </p:nvPr>
        </p:nvSpPr>
        <p:spPr/>
        <p:txBody>
          <a:bodyPr/>
          <a:lstStyle/>
          <a:p>
            <a:r>
              <a:rPr lang="en-GB" dirty="0" smtClean="0"/>
              <a:t>De-prescribing should be planned with the patient</a:t>
            </a:r>
          </a:p>
          <a:p>
            <a:r>
              <a:rPr lang="en-GB" dirty="0"/>
              <a:t>Should be a </a:t>
            </a:r>
            <a:r>
              <a:rPr lang="en-GB" dirty="0" smtClean="0"/>
              <a:t>partnership, taking into account what the patient feels is important</a:t>
            </a:r>
            <a:endParaRPr lang="en-GB" dirty="0"/>
          </a:p>
          <a:p>
            <a:r>
              <a:rPr lang="en-GB" dirty="0" smtClean="0"/>
              <a:t>Ideally should only do one medication at a time, although not always possible</a:t>
            </a:r>
          </a:p>
          <a:p>
            <a:r>
              <a:rPr lang="en-GB" dirty="0" smtClean="0"/>
              <a:t>May require more intensive reviews</a:t>
            </a:r>
          </a:p>
        </p:txBody>
      </p:sp>
    </p:spTree>
    <p:extLst>
      <p:ext uri="{BB962C8B-B14F-4D97-AF65-F5344CB8AC3E}">
        <p14:creationId xmlns:p14="http://schemas.microsoft.com/office/powerpoint/2010/main" val="51337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Consultation Skills</a:t>
            </a:r>
            <a:endParaRPr lang="en-GB" b="1" dirty="0"/>
          </a:p>
        </p:txBody>
      </p:sp>
      <p:sp>
        <p:nvSpPr>
          <p:cNvPr id="3" name="Content Placeholder 2"/>
          <p:cNvSpPr>
            <a:spLocks noGrp="1"/>
          </p:cNvSpPr>
          <p:nvPr>
            <p:ph idx="1"/>
          </p:nvPr>
        </p:nvSpPr>
        <p:spPr/>
        <p:txBody>
          <a:bodyPr/>
          <a:lstStyle/>
          <a:p>
            <a:r>
              <a:rPr lang="en-GB" dirty="0" smtClean="0"/>
              <a:t>Changing the way we discuss medicines and de-prescribing</a:t>
            </a:r>
          </a:p>
          <a:p>
            <a:r>
              <a:rPr lang="en-GB" dirty="0" smtClean="0"/>
              <a:t>Exploring alternative therapies</a:t>
            </a:r>
          </a:p>
          <a:p>
            <a:r>
              <a:rPr lang="en-GB" dirty="0" smtClean="0"/>
              <a:t>Switching the conversations when appropriate</a:t>
            </a:r>
          </a:p>
          <a:p>
            <a:r>
              <a:rPr lang="en-GB" dirty="0" smtClean="0"/>
              <a:t>Explaining risks vs benefit – NNT/NNH etc.</a:t>
            </a:r>
          </a:p>
          <a:p>
            <a:r>
              <a:rPr lang="en-GB" dirty="0" smtClean="0"/>
              <a:t>Utilising tools that are available</a:t>
            </a:r>
          </a:p>
          <a:p>
            <a:pPr marL="0" indent="0">
              <a:buNone/>
            </a:pPr>
            <a:endParaRPr lang="en-GB" dirty="0" smtClean="0"/>
          </a:p>
        </p:txBody>
      </p:sp>
    </p:spTree>
    <p:extLst>
      <p:ext uri="{BB962C8B-B14F-4D97-AF65-F5344CB8AC3E}">
        <p14:creationId xmlns:p14="http://schemas.microsoft.com/office/powerpoint/2010/main" val="90955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42543"/>
            <a:ext cx="7772400" cy="1610393"/>
          </a:xfrm>
        </p:spPr>
        <p:txBody>
          <a:bodyPr/>
          <a:lstStyle/>
          <a:p>
            <a:r>
              <a:rPr lang="en-GB" b="1" dirty="0" smtClean="0"/>
              <a:t>De-prescribing in Cardiovascular Disease</a:t>
            </a:r>
            <a:endParaRPr lang="en-GB" b="1" dirty="0"/>
          </a:p>
        </p:txBody>
      </p:sp>
      <p:sp>
        <p:nvSpPr>
          <p:cNvPr id="5" name="Subtitle 4"/>
          <p:cNvSpPr>
            <a:spLocks noGrp="1"/>
          </p:cNvSpPr>
          <p:nvPr>
            <p:ph type="subTitle" idx="1"/>
          </p:nvPr>
        </p:nvSpPr>
        <p:spPr>
          <a:xfrm>
            <a:off x="539552" y="5445224"/>
            <a:ext cx="8136904" cy="792088"/>
          </a:xfrm>
        </p:spPr>
        <p:txBody>
          <a:bodyPr>
            <a:normAutofit fontScale="55000" lnSpcReduction="20000"/>
          </a:bodyPr>
          <a:lstStyle/>
          <a:p>
            <a:pPr algn="l"/>
            <a:r>
              <a:rPr lang="en-GB" sz="2000" dirty="0" smtClean="0">
                <a:solidFill>
                  <a:schemeClr val="tx1"/>
                </a:solidFill>
              </a:rPr>
              <a:t>Written by</a:t>
            </a:r>
          </a:p>
          <a:p>
            <a:pPr marL="342900" indent="-342900" algn="l">
              <a:buFont typeface="Arial" panose="020B0604020202020204" pitchFamily="34" charset="0"/>
              <a:buChar char="•"/>
            </a:pPr>
            <a:r>
              <a:rPr lang="en-GB" sz="2000" dirty="0" smtClean="0">
                <a:solidFill>
                  <a:schemeClr val="tx1"/>
                </a:solidFill>
              </a:rPr>
              <a:t>Briana Madden Specialist Pharmacist </a:t>
            </a:r>
            <a:r>
              <a:rPr lang="en-GB" sz="2000" dirty="0">
                <a:solidFill>
                  <a:schemeClr val="tx1"/>
                </a:solidFill>
              </a:rPr>
              <a:t>in Acute </a:t>
            </a:r>
            <a:r>
              <a:rPr lang="en-GB" sz="2000" dirty="0" smtClean="0">
                <a:solidFill>
                  <a:schemeClr val="tx1"/>
                </a:solidFill>
              </a:rPr>
              <a:t>Medicine and Hannah Fletcher Specialist Pharmacist in Elderly Care, County Durham and Darlington NHS Foundation Trust</a:t>
            </a:r>
          </a:p>
          <a:p>
            <a:pPr marL="342900" indent="-342900" algn="l">
              <a:buFont typeface="Arial" panose="020B0604020202020204" pitchFamily="34" charset="0"/>
              <a:buChar char="•"/>
            </a:pPr>
            <a:r>
              <a:rPr lang="en-GB" sz="2000" dirty="0" smtClean="0">
                <a:solidFill>
                  <a:schemeClr val="tx1"/>
                </a:solidFill>
              </a:rPr>
              <a:t>Jenny </a:t>
            </a:r>
            <a:r>
              <a:rPr lang="en-GB" sz="2000" dirty="0">
                <a:solidFill>
                  <a:schemeClr val="tx1"/>
                </a:solidFill>
              </a:rPr>
              <a:t>Carter, GP Practice Pharmacist, Intrahealth Ltd</a:t>
            </a:r>
          </a:p>
          <a:p>
            <a:pPr marL="457200" indent="-457200">
              <a:buFont typeface="Arial" panose="020B0604020202020204" pitchFamily="34" charset="0"/>
              <a:buChar char="•"/>
            </a:pPr>
            <a:endParaRPr lang="en-GB"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852936"/>
            <a:ext cx="1512168" cy="146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20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GB" b="1" dirty="0"/>
              <a:t>K</a:t>
            </a:r>
            <a:r>
              <a:rPr lang="en-GB" b="1" dirty="0" smtClean="0"/>
              <a:t>ey Patient Groups</a:t>
            </a:r>
            <a:endParaRPr lang="en-GB" b="1"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r>
              <a:rPr lang="en-GB" dirty="0" smtClean="0"/>
              <a:t>NSAIDS (including OTC) and Heart failure.</a:t>
            </a:r>
          </a:p>
          <a:p>
            <a:r>
              <a:rPr lang="en-GB" dirty="0" smtClean="0"/>
              <a:t>Digoxin patients – consider checking levels in AKI or elderly.</a:t>
            </a:r>
          </a:p>
          <a:p>
            <a:r>
              <a:rPr lang="en-GB" dirty="0" smtClean="0"/>
              <a:t>Amiodarone – monitoring and note new guidance – secondary care input</a:t>
            </a:r>
          </a:p>
          <a:p>
            <a:r>
              <a:rPr lang="en-GB" dirty="0" smtClean="0"/>
              <a:t>Fibrates in renal impairment.</a:t>
            </a:r>
          </a:p>
          <a:p>
            <a:r>
              <a:rPr lang="en-GB" dirty="0" smtClean="0"/>
              <a:t>Statins in frail elderly/end of life</a:t>
            </a:r>
          </a:p>
          <a:p>
            <a:r>
              <a:rPr lang="en-GB" dirty="0" smtClean="0"/>
              <a:t>Angina </a:t>
            </a:r>
            <a:r>
              <a:rPr lang="en-GB" dirty="0"/>
              <a:t>medication</a:t>
            </a:r>
          </a:p>
          <a:p>
            <a:r>
              <a:rPr lang="en-GB" dirty="0"/>
              <a:t>Blood pressure medication</a:t>
            </a:r>
          </a:p>
          <a:p>
            <a:r>
              <a:rPr lang="en-GB" dirty="0" smtClean="0"/>
              <a:t>Anticoagulants/antiplatelets</a:t>
            </a:r>
            <a:endParaRPr lang="en-GB" dirty="0"/>
          </a:p>
          <a:p>
            <a:endParaRPr lang="en-GB" dirty="0" smtClean="0"/>
          </a:p>
        </p:txBody>
      </p:sp>
    </p:spTree>
    <p:extLst>
      <p:ext uri="{BB962C8B-B14F-4D97-AF65-F5344CB8AC3E}">
        <p14:creationId xmlns:p14="http://schemas.microsoft.com/office/powerpoint/2010/main" val="22050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31105"/>
          </a:xfrm>
        </p:spPr>
        <p:txBody>
          <a:bodyPr>
            <a:normAutofit/>
          </a:bodyPr>
          <a:lstStyle/>
          <a:p>
            <a:r>
              <a:rPr lang="en-GB" b="1" dirty="0" smtClean="0"/>
              <a:t>Case 1 - Angina</a:t>
            </a:r>
            <a:endParaRPr lang="en-GB" b="1" dirty="0"/>
          </a:p>
        </p:txBody>
      </p:sp>
      <p:sp>
        <p:nvSpPr>
          <p:cNvPr id="3" name="Content Placeholder 2"/>
          <p:cNvSpPr>
            <a:spLocks noGrp="1"/>
          </p:cNvSpPr>
          <p:nvPr>
            <p:ph idx="1"/>
          </p:nvPr>
        </p:nvSpPr>
        <p:spPr>
          <a:xfrm>
            <a:off x="251520" y="980728"/>
            <a:ext cx="8568952" cy="5256584"/>
          </a:xfrm>
        </p:spPr>
        <p:txBody>
          <a:bodyPr>
            <a:normAutofit fontScale="85000" lnSpcReduction="20000"/>
          </a:bodyPr>
          <a:lstStyle/>
          <a:p>
            <a:r>
              <a:rPr lang="en-GB" dirty="0"/>
              <a:t>72y female, PMH hypertension, T2DM, </a:t>
            </a:r>
          </a:p>
          <a:p>
            <a:pPr marL="0" indent="0">
              <a:buNone/>
            </a:pPr>
            <a:r>
              <a:rPr lang="en-GB" dirty="0" smtClean="0"/>
              <a:t>	hypothyroidism</a:t>
            </a:r>
            <a:r>
              <a:rPr lang="en-GB" dirty="0"/>
              <a:t>. </a:t>
            </a:r>
            <a:endParaRPr lang="en-GB" dirty="0" smtClean="0"/>
          </a:p>
          <a:p>
            <a:r>
              <a:rPr lang="en-GB" dirty="0" smtClean="0"/>
              <a:t>Seen </a:t>
            </a:r>
            <a:r>
              <a:rPr lang="en-GB" dirty="0"/>
              <a:t>in A&amp;E </a:t>
            </a:r>
            <a:r>
              <a:rPr lang="en-GB" dirty="0" smtClean="0"/>
              <a:t>approx. </a:t>
            </a:r>
            <a:r>
              <a:rPr lang="en-GB" dirty="0"/>
              <a:t>5 years ago with an episode of chest pain. </a:t>
            </a:r>
            <a:r>
              <a:rPr lang="en-GB" dirty="0" smtClean="0"/>
              <a:t>1</a:t>
            </a:r>
            <a:r>
              <a:rPr lang="en-GB" baseline="30000" dirty="0" smtClean="0"/>
              <a:t>st</a:t>
            </a:r>
            <a:r>
              <a:rPr lang="en-GB" dirty="0" smtClean="0"/>
              <a:t> episode. </a:t>
            </a:r>
          </a:p>
          <a:p>
            <a:r>
              <a:rPr lang="en-GB" dirty="0" smtClean="0"/>
              <a:t>Started </a:t>
            </a:r>
            <a:r>
              <a:rPr lang="en-GB" dirty="0"/>
              <a:t>on a number of meds </a:t>
            </a:r>
            <a:r>
              <a:rPr lang="en-GB" dirty="0" smtClean="0"/>
              <a:t>during admission</a:t>
            </a:r>
          </a:p>
          <a:p>
            <a:pPr lvl="1"/>
            <a:r>
              <a:rPr lang="en-GB" dirty="0" smtClean="0"/>
              <a:t>Aspirin</a:t>
            </a:r>
          </a:p>
          <a:p>
            <a:pPr lvl="1"/>
            <a:r>
              <a:rPr lang="en-GB" dirty="0" smtClean="0"/>
              <a:t>Bisoprolol</a:t>
            </a:r>
          </a:p>
          <a:p>
            <a:pPr lvl="1"/>
            <a:r>
              <a:rPr lang="en-GB" dirty="0" smtClean="0"/>
              <a:t>GTN</a:t>
            </a:r>
          </a:p>
          <a:p>
            <a:pPr lvl="1"/>
            <a:r>
              <a:rPr lang="en-GB" dirty="0" smtClean="0"/>
              <a:t>ISMN</a:t>
            </a:r>
          </a:p>
          <a:p>
            <a:r>
              <a:rPr lang="en-GB" dirty="0" smtClean="0"/>
              <a:t>A&amp;E </a:t>
            </a:r>
            <a:r>
              <a:rPr lang="en-GB" dirty="0"/>
              <a:t>investigation ruled out MI or PE. </a:t>
            </a:r>
            <a:r>
              <a:rPr lang="en-GB" dirty="0" smtClean="0"/>
              <a:t> Outpatient cardiology </a:t>
            </a:r>
            <a:r>
              <a:rPr lang="en-GB" dirty="0"/>
              <a:t>investigations that followed revealed moderate </a:t>
            </a:r>
            <a:r>
              <a:rPr lang="en-GB" dirty="0" smtClean="0"/>
              <a:t>ischaemia therefore patient </a:t>
            </a:r>
            <a:r>
              <a:rPr lang="en-GB" dirty="0"/>
              <a:t>discharged. </a:t>
            </a:r>
            <a:endParaRPr lang="en-GB" dirty="0" smtClean="0"/>
          </a:p>
          <a:p>
            <a:r>
              <a:rPr lang="en-GB" dirty="0" smtClean="0"/>
              <a:t>Medication review this week BP = 98/53mmHg</a:t>
            </a:r>
          </a:p>
        </p:txBody>
      </p:sp>
      <p:pic>
        <p:nvPicPr>
          <p:cNvPr id="4" name="Picture 3" descr="1mages.jpg"/>
          <p:cNvPicPr>
            <a:picLocks noChangeAspect="1"/>
          </p:cNvPicPr>
          <p:nvPr/>
        </p:nvPicPr>
        <p:blipFill>
          <a:blip r:embed="rId3" cstate="print"/>
          <a:stretch>
            <a:fillRect/>
          </a:stretch>
        </p:blipFill>
        <p:spPr>
          <a:xfrm>
            <a:off x="7164762" y="1"/>
            <a:ext cx="1979237" cy="1556791"/>
          </a:xfrm>
          <a:prstGeom prst="rect">
            <a:avLst/>
          </a:prstGeom>
        </p:spPr>
      </p:pic>
    </p:spTree>
    <p:extLst>
      <p:ext uri="{BB962C8B-B14F-4D97-AF65-F5344CB8AC3E}">
        <p14:creationId xmlns:p14="http://schemas.microsoft.com/office/powerpoint/2010/main" val="3377964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smtClean="0"/>
              <a:t>7 Steps</a:t>
            </a:r>
            <a:endParaRPr lang="en-GB" b="1" dirty="0"/>
          </a:p>
        </p:txBody>
      </p:sp>
      <p:sp>
        <p:nvSpPr>
          <p:cNvPr id="3" name="Content Placeholder 2"/>
          <p:cNvSpPr>
            <a:spLocks noGrp="1"/>
          </p:cNvSpPr>
          <p:nvPr>
            <p:ph idx="1"/>
          </p:nvPr>
        </p:nvSpPr>
        <p:spPr>
          <a:xfrm>
            <a:off x="457200" y="1340768"/>
            <a:ext cx="8229600" cy="4785395"/>
          </a:xfrm>
        </p:spPr>
        <p:txBody>
          <a:bodyPr/>
          <a:lstStyle/>
          <a:p>
            <a:pPr marL="514350" indent="-514350">
              <a:buAutoNum type="arabicPeriod"/>
            </a:pPr>
            <a:r>
              <a:rPr lang="en-GB" dirty="0" smtClean="0">
                <a:solidFill>
                  <a:srgbClr val="FF0000"/>
                </a:solidFill>
              </a:rPr>
              <a:t>Patient Views</a:t>
            </a:r>
          </a:p>
          <a:p>
            <a:pPr marL="514350" indent="-514350">
              <a:buAutoNum type="arabicPeriod"/>
            </a:pPr>
            <a:r>
              <a:rPr lang="en-GB" dirty="0" smtClean="0"/>
              <a:t>Essential</a:t>
            </a:r>
          </a:p>
          <a:p>
            <a:pPr marL="514350" indent="-514350">
              <a:buAutoNum type="arabicPeriod"/>
            </a:pPr>
            <a:r>
              <a:rPr lang="en-GB" dirty="0" smtClean="0">
                <a:solidFill>
                  <a:srgbClr val="FF0000"/>
                </a:solidFill>
              </a:rPr>
              <a:t>Unnecessary - ? ISMN, b-blocker</a:t>
            </a:r>
          </a:p>
          <a:p>
            <a:pPr marL="514350" indent="-514350">
              <a:buAutoNum type="arabicPeriod"/>
            </a:pPr>
            <a:r>
              <a:rPr lang="en-GB" dirty="0" smtClean="0"/>
              <a:t>Effectiveness</a:t>
            </a:r>
          </a:p>
          <a:p>
            <a:pPr marL="514350" indent="-514350">
              <a:buAutoNum type="arabicPeriod"/>
            </a:pPr>
            <a:r>
              <a:rPr lang="en-GB" dirty="0" smtClean="0">
                <a:solidFill>
                  <a:srgbClr val="FF0000"/>
                </a:solidFill>
              </a:rPr>
              <a:t>Safety – low BP</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230284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fontScale="90000"/>
          </a:bodyPr>
          <a:lstStyle/>
          <a:p>
            <a:pPr lvl="0"/>
            <a:r>
              <a:rPr lang="en-GB" b="1" dirty="0"/>
              <a:t>Introduction to Managing Polypharmacy, and De-prescribing in Cardiovascular Disease</a:t>
            </a:r>
            <a:r>
              <a:rPr lang="en-GB" dirty="0"/>
              <a:t/>
            </a:r>
            <a:br>
              <a:rPr lang="en-GB" dirty="0"/>
            </a:br>
            <a:endParaRPr lang="en-GB" dirty="0"/>
          </a:p>
        </p:txBody>
      </p:sp>
      <p:sp>
        <p:nvSpPr>
          <p:cNvPr id="3" name="Subtitle 2"/>
          <p:cNvSpPr>
            <a:spLocks noGrp="1"/>
          </p:cNvSpPr>
          <p:nvPr>
            <p:ph type="subTitle" idx="1"/>
          </p:nvPr>
        </p:nvSpPr>
        <p:spPr>
          <a:xfrm>
            <a:off x="323528" y="4293096"/>
            <a:ext cx="8496944" cy="1656184"/>
          </a:xfrm>
        </p:spPr>
        <p:txBody>
          <a:bodyPr>
            <a:normAutofit/>
          </a:bodyPr>
          <a:lstStyle/>
          <a:p>
            <a:pPr marL="457200" indent="-457200" algn="l">
              <a:buFont typeface="Arial" panose="020B0604020202020204" pitchFamily="34" charset="0"/>
              <a:buChar char="•"/>
            </a:pPr>
            <a:r>
              <a:rPr lang="en-GB" sz="2000" dirty="0" smtClean="0">
                <a:solidFill>
                  <a:schemeClr val="tx1"/>
                </a:solidFill>
              </a:rPr>
              <a:t>Presentation 1 of 4</a:t>
            </a:r>
          </a:p>
          <a:p>
            <a:pPr marL="457200" indent="-457200" algn="l">
              <a:buFont typeface="Arial" panose="020B0604020202020204" pitchFamily="34" charset="0"/>
              <a:buChar char="•"/>
            </a:pPr>
            <a:r>
              <a:rPr lang="en-GB" sz="2000" dirty="0" smtClean="0">
                <a:solidFill>
                  <a:schemeClr val="tx1"/>
                </a:solidFill>
              </a:rPr>
              <a:t>Presenter Names</a:t>
            </a:r>
          </a:p>
          <a:p>
            <a:pPr marL="457200" indent="-457200" algn="l">
              <a:buFont typeface="Arial" panose="020B0604020202020204" pitchFamily="34" charset="0"/>
              <a:buChar char="•"/>
            </a:pPr>
            <a:endParaRPr lang="en-GB" sz="2000"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47966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smtClean="0"/>
              <a:t>Case Discussion</a:t>
            </a:r>
            <a:endParaRPr lang="en-GB" b="1" dirty="0"/>
          </a:p>
        </p:txBody>
      </p:sp>
      <p:sp>
        <p:nvSpPr>
          <p:cNvPr id="3" name="Content Placeholder 2"/>
          <p:cNvSpPr>
            <a:spLocks noGrp="1"/>
          </p:cNvSpPr>
          <p:nvPr>
            <p:ph idx="1"/>
          </p:nvPr>
        </p:nvSpPr>
        <p:spPr>
          <a:xfrm>
            <a:off x="457200" y="1052736"/>
            <a:ext cx="8229600" cy="5073427"/>
          </a:xfrm>
        </p:spPr>
        <p:txBody>
          <a:bodyPr/>
          <a:lstStyle/>
          <a:p>
            <a:r>
              <a:rPr lang="en-GB" dirty="0" smtClean="0"/>
              <a:t>Balance symptom control with avoiding over-medicating. </a:t>
            </a:r>
          </a:p>
          <a:p>
            <a:r>
              <a:rPr lang="en-GB" dirty="0" smtClean="0"/>
              <a:t>Repeated issues of GTN needs flagging – are they symptomatic or just over-ordering?</a:t>
            </a:r>
          </a:p>
          <a:p>
            <a:r>
              <a:rPr lang="en-GB" dirty="0" smtClean="0"/>
              <a:t>1x180 dose spray used once daily should last at least 3-6 months depending on need for repeat doses</a:t>
            </a:r>
            <a:endParaRPr lang="en-GB" dirty="0"/>
          </a:p>
        </p:txBody>
      </p:sp>
    </p:spTree>
    <p:extLst>
      <p:ext uri="{BB962C8B-B14F-4D97-AF65-F5344CB8AC3E}">
        <p14:creationId xmlns:p14="http://schemas.microsoft.com/office/powerpoint/2010/main" val="419149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b="1" dirty="0"/>
              <a:t>P</a:t>
            </a:r>
            <a:r>
              <a:rPr lang="en-GB" b="1" dirty="0" smtClean="0"/>
              <a:t>ractical </a:t>
            </a:r>
            <a:r>
              <a:rPr lang="en-GB" b="1" dirty="0"/>
              <a:t>P</a:t>
            </a:r>
            <a:r>
              <a:rPr lang="en-GB" b="1" dirty="0" smtClean="0"/>
              <a:t>oints</a:t>
            </a:r>
            <a:endParaRPr lang="en-GB" b="1" dirty="0"/>
          </a:p>
        </p:txBody>
      </p:sp>
      <p:sp>
        <p:nvSpPr>
          <p:cNvPr id="3" name="Content Placeholder 2"/>
          <p:cNvSpPr>
            <a:spLocks noGrp="1"/>
          </p:cNvSpPr>
          <p:nvPr>
            <p:ph idx="1"/>
          </p:nvPr>
        </p:nvSpPr>
        <p:spPr>
          <a:xfrm>
            <a:off x="457200" y="1268760"/>
            <a:ext cx="8229600" cy="4857403"/>
          </a:xfrm>
        </p:spPr>
        <p:txBody>
          <a:bodyPr/>
          <a:lstStyle/>
          <a:p>
            <a:r>
              <a:rPr lang="en-GB" dirty="0" smtClean="0"/>
              <a:t>Optimise existing treatments first (including confirming compliance)</a:t>
            </a:r>
          </a:p>
          <a:p>
            <a:r>
              <a:rPr lang="en-GB" dirty="0" smtClean="0"/>
              <a:t>Keep an eye on treatment duration plans.</a:t>
            </a:r>
          </a:p>
          <a:p>
            <a:r>
              <a:rPr lang="en-GB" dirty="0" smtClean="0"/>
              <a:t>Reduce doses based on changing clinical picture.</a:t>
            </a:r>
          </a:p>
          <a:p>
            <a:r>
              <a:rPr lang="en-GB" dirty="0" smtClean="0"/>
              <a:t>Ask the question; “is this really necessary?”</a:t>
            </a:r>
          </a:p>
        </p:txBody>
      </p:sp>
      <p:pic>
        <p:nvPicPr>
          <p:cNvPr id="4" name="Picture 3" descr="getty_506903004_200013332000928076_348061.jpg"/>
          <p:cNvPicPr>
            <a:picLocks noChangeAspect="1"/>
          </p:cNvPicPr>
          <p:nvPr/>
        </p:nvPicPr>
        <p:blipFill>
          <a:blip r:embed="rId3" cstate="print"/>
          <a:stretch>
            <a:fillRect/>
          </a:stretch>
        </p:blipFill>
        <p:spPr>
          <a:xfrm>
            <a:off x="2915816" y="4797152"/>
            <a:ext cx="2771800" cy="1285887"/>
          </a:xfrm>
          <a:prstGeom prst="rect">
            <a:avLst/>
          </a:prstGeom>
        </p:spPr>
      </p:pic>
    </p:spTree>
    <p:extLst>
      <p:ext uri="{BB962C8B-B14F-4D97-AF65-F5344CB8AC3E}">
        <p14:creationId xmlns:p14="http://schemas.microsoft.com/office/powerpoint/2010/main" val="215882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b="1" dirty="0" smtClean="0"/>
              <a:t>Case </a:t>
            </a:r>
            <a:r>
              <a:rPr lang="en-GB" b="1" dirty="0"/>
              <a:t>2</a:t>
            </a:r>
            <a:r>
              <a:rPr lang="en-GB" b="1" dirty="0" smtClean="0"/>
              <a:t> – Hypertension</a:t>
            </a:r>
            <a:endParaRPr lang="en-GB" b="1" dirty="0"/>
          </a:p>
        </p:txBody>
      </p:sp>
      <p:sp>
        <p:nvSpPr>
          <p:cNvPr id="3" name="Content Placeholder 2"/>
          <p:cNvSpPr>
            <a:spLocks noGrp="1"/>
          </p:cNvSpPr>
          <p:nvPr>
            <p:ph idx="1"/>
          </p:nvPr>
        </p:nvSpPr>
        <p:spPr>
          <a:xfrm>
            <a:off x="441862" y="1196752"/>
            <a:ext cx="8229600" cy="4968552"/>
          </a:xfrm>
        </p:spPr>
        <p:txBody>
          <a:bodyPr>
            <a:normAutofit fontScale="70000" lnSpcReduction="20000"/>
          </a:bodyPr>
          <a:lstStyle/>
          <a:p>
            <a:r>
              <a:rPr lang="en-GB" dirty="0" smtClean="0"/>
              <a:t>Mrs IW, 89yrs. </a:t>
            </a:r>
          </a:p>
          <a:p>
            <a:r>
              <a:rPr lang="en-GB" dirty="0" smtClean="0"/>
              <a:t>PMH:</a:t>
            </a:r>
          </a:p>
          <a:p>
            <a:pPr lvl="1"/>
            <a:r>
              <a:rPr lang="en-GB" dirty="0" smtClean="0"/>
              <a:t>Ischaemic heart disease (1989)</a:t>
            </a:r>
          </a:p>
          <a:p>
            <a:pPr lvl="1"/>
            <a:r>
              <a:rPr lang="en-GB" dirty="0" smtClean="0"/>
              <a:t>Hypertension(1999)</a:t>
            </a:r>
          </a:p>
          <a:p>
            <a:pPr lvl="1"/>
            <a:r>
              <a:rPr lang="en-GB" dirty="0" smtClean="0"/>
              <a:t>Diabetes(2008)</a:t>
            </a:r>
          </a:p>
          <a:p>
            <a:pPr lvl="1"/>
            <a:r>
              <a:rPr lang="en-GB" dirty="0" smtClean="0"/>
              <a:t>Depression(2013)</a:t>
            </a:r>
          </a:p>
          <a:p>
            <a:r>
              <a:rPr lang="en-GB" dirty="0" smtClean="0"/>
              <a:t>Medications</a:t>
            </a:r>
          </a:p>
          <a:p>
            <a:pPr lvl="1"/>
            <a:r>
              <a:rPr lang="en-GB" dirty="0" smtClean="0"/>
              <a:t>Acetazolamide 250mg QDS</a:t>
            </a:r>
          </a:p>
          <a:p>
            <a:pPr lvl="1"/>
            <a:r>
              <a:rPr lang="en-GB" dirty="0" smtClean="0"/>
              <a:t>Metformin 500mg BD</a:t>
            </a:r>
          </a:p>
          <a:p>
            <a:pPr lvl="1"/>
            <a:r>
              <a:rPr lang="en-GB" dirty="0" smtClean="0"/>
              <a:t>Perindopril 4mg  OD</a:t>
            </a:r>
          </a:p>
          <a:p>
            <a:pPr lvl="1"/>
            <a:r>
              <a:rPr lang="en-GB" dirty="0" smtClean="0"/>
              <a:t>Simvastatin 10mg ON</a:t>
            </a:r>
          </a:p>
          <a:p>
            <a:pPr lvl="1"/>
            <a:r>
              <a:rPr lang="en-GB" dirty="0" smtClean="0"/>
              <a:t>Aspirin 75mg OM</a:t>
            </a:r>
          </a:p>
          <a:p>
            <a:pPr lvl="1"/>
            <a:r>
              <a:rPr lang="en-GB" dirty="0" smtClean="0"/>
              <a:t>Venlafaxine 37.5mg BD</a:t>
            </a:r>
          </a:p>
          <a:p>
            <a:pPr lvl="1"/>
            <a:r>
              <a:rPr lang="en-GB" dirty="0" smtClean="0"/>
              <a:t>Bendroflumethiazide 2.5mg OD</a:t>
            </a:r>
          </a:p>
          <a:p>
            <a:r>
              <a:rPr lang="en-GB" dirty="0" smtClean="0"/>
              <a:t>PC:Fall</a:t>
            </a:r>
          </a:p>
        </p:txBody>
      </p:sp>
      <p:pic>
        <p:nvPicPr>
          <p:cNvPr id="1026" name="Picture 2" descr="C:\Users\js1\AppData\Local\Microsoft\Windows\Temporary Internet Files\Content.IE5\82YI1QML\BloodPressureSupervision[1].JPG"/>
          <p:cNvPicPr>
            <a:picLocks noChangeAspect="1" noChangeArrowheads="1"/>
          </p:cNvPicPr>
          <p:nvPr/>
        </p:nvPicPr>
        <p:blipFill>
          <a:blip r:embed="rId3" cstate="print"/>
          <a:srcRect/>
          <a:stretch>
            <a:fillRect/>
          </a:stretch>
        </p:blipFill>
        <p:spPr bwMode="auto">
          <a:xfrm>
            <a:off x="5436096" y="1772816"/>
            <a:ext cx="3095625" cy="3095625"/>
          </a:xfrm>
          <a:prstGeom prst="rect">
            <a:avLst/>
          </a:prstGeom>
          <a:noFill/>
        </p:spPr>
      </p:pic>
    </p:spTree>
    <p:extLst>
      <p:ext uri="{BB962C8B-B14F-4D97-AF65-F5344CB8AC3E}">
        <p14:creationId xmlns:p14="http://schemas.microsoft.com/office/powerpoint/2010/main" val="3642121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20688"/>
          </a:xfrm>
        </p:spPr>
        <p:txBody>
          <a:bodyPr>
            <a:normAutofit fontScale="90000"/>
          </a:bodyPr>
          <a:lstStyle/>
          <a:p>
            <a:r>
              <a:rPr lang="en-GB" b="1" dirty="0" smtClean="0"/>
              <a:t>Case Discussion</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04836"/>
              </p:ext>
            </p:extLst>
          </p:nvPr>
        </p:nvGraphicFramePr>
        <p:xfrm>
          <a:off x="2195737" y="980728"/>
          <a:ext cx="4500499" cy="1872208"/>
        </p:xfrm>
        <a:graphic>
          <a:graphicData uri="http://schemas.openxmlformats.org/drawingml/2006/table">
            <a:tbl>
              <a:tblPr firstRow="1" bandRow="1">
                <a:tableStyleId>{5C22544A-7EE6-4342-B048-85BDC9FD1C3A}</a:tableStyleId>
              </a:tblPr>
              <a:tblGrid>
                <a:gridCol w="1234650"/>
                <a:gridCol w="1752407"/>
                <a:gridCol w="1513442"/>
              </a:tblGrid>
              <a:tr h="468052">
                <a:tc>
                  <a:txBody>
                    <a:bodyPr/>
                    <a:lstStyle/>
                    <a:p>
                      <a:r>
                        <a:rPr lang="en-GB" dirty="0" smtClean="0"/>
                        <a:t>Date</a:t>
                      </a:r>
                      <a:endParaRPr lang="en-GB" dirty="0"/>
                    </a:p>
                  </a:txBody>
                  <a:tcPr/>
                </a:tc>
                <a:tc>
                  <a:txBody>
                    <a:bodyPr/>
                    <a:lstStyle/>
                    <a:p>
                      <a:r>
                        <a:rPr lang="en-GB" dirty="0" smtClean="0"/>
                        <a:t>Sitting BP</a:t>
                      </a:r>
                      <a:endParaRPr lang="en-GB" dirty="0"/>
                    </a:p>
                  </a:txBody>
                  <a:tcPr/>
                </a:tc>
                <a:tc>
                  <a:txBody>
                    <a:bodyPr/>
                    <a:lstStyle/>
                    <a:p>
                      <a:r>
                        <a:rPr lang="en-GB" dirty="0" smtClean="0"/>
                        <a:t>Standing BP</a:t>
                      </a:r>
                      <a:endParaRPr lang="en-GB" dirty="0"/>
                    </a:p>
                  </a:txBody>
                  <a:tcPr/>
                </a:tc>
              </a:tr>
              <a:tr h="468052">
                <a:tc>
                  <a:txBody>
                    <a:bodyPr/>
                    <a:lstStyle/>
                    <a:p>
                      <a:r>
                        <a:rPr lang="en-GB" dirty="0" smtClean="0"/>
                        <a:t>14/5</a:t>
                      </a:r>
                      <a:endParaRPr lang="en-GB" dirty="0"/>
                    </a:p>
                  </a:txBody>
                  <a:tcPr/>
                </a:tc>
                <a:tc>
                  <a:txBody>
                    <a:bodyPr/>
                    <a:lstStyle/>
                    <a:p>
                      <a:r>
                        <a:rPr lang="en-GB" dirty="0" smtClean="0"/>
                        <a:t>125/54</a:t>
                      </a:r>
                      <a:endParaRPr lang="en-GB" dirty="0"/>
                    </a:p>
                  </a:txBody>
                  <a:tcPr/>
                </a:tc>
                <a:tc>
                  <a:txBody>
                    <a:bodyPr/>
                    <a:lstStyle/>
                    <a:p>
                      <a:r>
                        <a:rPr lang="en-GB" dirty="0" smtClean="0"/>
                        <a:t>92/51</a:t>
                      </a:r>
                      <a:endParaRPr lang="en-GB" dirty="0"/>
                    </a:p>
                  </a:txBody>
                  <a:tcPr/>
                </a:tc>
              </a:tr>
              <a:tr h="468052">
                <a:tc>
                  <a:txBody>
                    <a:bodyPr/>
                    <a:lstStyle/>
                    <a:p>
                      <a:r>
                        <a:rPr lang="en-GB" dirty="0" smtClean="0"/>
                        <a:t>17/5</a:t>
                      </a:r>
                      <a:endParaRPr lang="en-GB" dirty="0"/>
                    </a:p>
                  </a:txBody>
                  <a:tcPr/>
                </a:tc>
                <a:tc>
                  <a:txBody>
                    <a:bodyPr/>
                    <a:lstStyle/>
                    <a:p>
                      <a:r>
                        <a:rPr lang="en-GB" dirty="0" smtClean="0"/>
                        <a:t>130/70</a:t>
                      </a:r>
                      <a:endParaRPr lang="en-GB" dirty="0"/>
                    </a:p>
                  </a:txBody>
                  <a:tcPr/>
                </a:tc>
                <a:tc>
                  <a:txBody>
                    <a:bodyPr/>
                    <a:lstStyle/>
                    <a:p>
                      <a:r>
                        <a:rPr lang="en-GB" dirty="0" smtClean="0"/>
                        <a:t>98/48</a:t>
                      </a:r>
                      <a:endParaRPr lang="en-GB" dirty="0"/>
                    </a:p>
                  </a:txBody>
                  <a:tcPr/>
                </a:tc>
              </a:tr>
              <a:tr h="468052">
                <a:tc>
                  <a:txBody>
                    <a:bodyPr/>
                    <a:lstStyle/>
                    <a:p>
                      <a:r>
                        <a:rPr lang="en-GB" dirty="0" smtClean="0"/>
                        <a:t>18/5</a:t>
                      </a:r>
                      <a:endParaRPr lang="en-GB" dirty="0"/>
                    </a:p>
                  </a:txBody>
                  <a:tcPr/>
                </a:tc>
                <a:tc>
                  <a:txBody>
                    <a:bodyPr/>
                    <a:lstStyle/>
                    <a:p>
                      <a:r>
                        <a:rPr lang="en-GB" dirty="0" smtClean="0"/>
                        <a:t>138/52</a:t>
                      </a:r>
                      <a:endParaRPr lang="en-GB" dirty="0"/>
                    </a:p>
                  </a:txBody>
                  <a:tcPr/>
                </a:tc>
                <a:tc>
                  <a:txBody>
                    <a:bodyPr/>
                    <a:lstStyle/>
                    <a:p>
                      <a:r>
                        <a:rPr lang="en-GB" dirty="0" smtClean="0"/>
                        <a:t>100/50</a:t>
                      </a:r>
                      <a:endParaRPr lang="en-GB" dirty="0"/>
                    </a:p>
                  </a:txBody>
                  <a:tcPr/>
                </a:tc>
              </a:tr>
            </a:tbl>
          </a:graphicData>
        </a:graphic>
      </p:graphicFrame>
      <p:sp>
        <p:nvSpPr>
          <p:cNvPr id="3" name="TextBox 2"/>
          <p:cNvSpPr txBox="1"/>
          <p:nvPr/>
        </p:nvSpPr>
        <p:spPr>
          <a:xfrm>
            <a:off x="674052" y="3212976"/>
            <a:ext cx="7920880" cy="2677656"/>
          </a:xfrm>
          <a:prstGeom prst="rect">
            <a:avLst/>
          </a:prstGeom>
          <a:noFill/>
        </p:spPr>
        <p:txBody>
          <a:bodyPr wrap="square" rtlCol="0">
            <a:spAutoFit/>
          </a:bodyPr>
          <a:lstStyle/>
          <a:p>
            <a:r>
              <a:rPr lang="en-GB" sz="2400" dirty="0" smtClean="0"/>
              <a:t>Orthostatic </a:t>
            </a:r>
            <a:r>
              <a:rPr lang="en-GB" sz="2400" dirty="0"/>
              <a:t>drop: </a:t>
            </a:r>
          </a:p>
          <a:p>
            <a:pPr marL="285750" indent="-285750">
              <a:buFont typeface="Arial" panose="020B0604020202020204" pitchFamily="34" charset="0"/>
              <a:buChar char="•"/>
            </a:pPr>
            <a:r>
              <a:rPr lang="en-GB" sz="2400" dirty="0" smtClean="0"/>
              <a:t>Greater </a:t>
            </a:r>
            <a:r>
              <a:rPr lang="en-GB" sz="2400" dirty="0"/>
              <a:t>than 20mmHG systolic </a:t>
            </a:r>
            <a:r>
              <a:rPr lang="en-GB" sz="2400" dirty="0" smtClean="0"/>
              <a:t> or 10mmHg Diastolic within 3 minutes of standing </a:t>
            </a:r>
            <a:endParaRPr lang="en-GB" sz="2400" dirty="0"/>
          </a:p>
          <a:p>
            <a:pPr marL="285750" indent="-285750">
              <a:buFont typeface="Arial" panose="020B0604020202020204" pitchFamily="34" charset="0"/>
              <a:buChar char="•"/>
            </a:pPr>
            <a:r>
              <a:rPr lang="en-GB" sz="2400" dirty="0" smtClean="0"/>
              <a:t>Often associated with increased heart rate</a:t>
            </a:r>
          </a:p>
          <a:p>
            <a:pPr marL="285750" indent="-285750">
              <a:buFont typeface="Arial" panose="020B0604020202020204" pitchFamily="34" charset="0"/>
              <a:buChar char="•"/>
            </a:pPr>
            <a:r>
              <a:rPr lang="en-GB" sz="2400" dirty="0" smtClean="0"/>
              <a:t>Symptoms include dizziness/lightheadedness</a:t>
            </a:r>
            <a:endParaRPr lang="en-GB" sz="2400" dirty="0"/>
          </a:p>
          <a:p>
            <a:pPr marL="285750" indent="-285750">
              <a:buFont typeface="Arial" panose="020B0604020202020204" pitchFamily="34" charset="0"/>
              <a:buChar char="•"/>
            </a:pPr>
            <a:r>
              <a:rPr lang="en-GB" sz="2400" dirty="0" smtClean="0"/>
              <a:t>Difficult to diagnose unless you check sitting and standing BPs</a:t>
            </a:r>
          </a:p>
        </p:txBody>
      </p:sp>
    </p:spTree>
    <p:extLst>
      <p:ext uri="{BB962C8B-B14F-4D97-AF65-F5344CB8AC3E}">
        <p14:creationId xmlns:p14="http://schemas.microsoft.com/office/powerpoint/2010/main" val="2606048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Medication causing postural hypotension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59549316"/>
              </p:ext>
            </p:extLst>
          </p:nvPr>
        </p:nvGraphicFramePr>
        <p:xfrm>
          <a:off x="1403648" y="1700808"/>
          <a:ext cx="6096000" cy="3876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Type</a:t>
                      </a:r>
                      <a:r>
                        <a:rPr lang="en-GB" baseline="0" dirty="0" smtClean="0"/>
                        <a:t> of medication</a:t>
                      </a:r>
                      <a:endParaRPr lang="en-GB" dirty="0"/>
                    </a:p>
                  </a:txBody>
                  <a:tcPr/>
                </a:tc>
                <a:tc>
                  <a:txBody>
                    <a:bodyPr/>
                    <a:lstStyle/>
                    <a:p>
                      <a:r>
                        <a:rPr lang="en-GB" dirty="0" smtClean="0"/>
                        <a:t>Examples</a:t>
                      </a:r>
                      <a:endParaRPr lang="en-GB" dirty="0"/>
                    </a:p>
                  </a:txBody>
                  <a:tcPr/>
                </a:tc>
              </a:tr>
              <a:tr h="370840">
                <a:tc>
                  <a:txBody>
                    <a:bodyPr/>
                    <a:lstStyle/>
                    <a:p>
                      <a:r>
                        <a:rPr lang="en-GB" dirty="0" smtClean="0"/>
                        <a:t>Alpha blockers</a:t>
                      </a:r>
                      <a:endParaRPr lang="en-GB" dirty="0"/>
                    </a:p>
                  </a:txBody>
                  <a:tcPr/>
                </a:tc>
                <a:tc>
                  <a:txBody>
                    <a:bodyPr/>
                    <a:lstStyle/>
                    <a:p>
                      <a:r>
                        <a:rPr lang="en-GB" dirty="0" smtClean="0"/>
                        <a:t>Tamsulosin,</a:t>
                      </a:r>
                      <a:r>
                        <a:rPr lang="en-GB" baseline="0" dirty="0" smtClean="0"/>
                        <a:t> alfuzosin, </a:t>
                      </a:r>
                      <a:endParaRPr lang="en-GB" dirty="0"/>
                    </a:p>
                  </a:txBody>
                  <a:tcPr/>
                </a:tc>
              </a:tr>
              <a:tr h="370840">
                <a:tc>
                  <a:txBody>
                    <a:bodyPr/>
                    <a:lstStyle/>
                    <a:p>
                      <a:r>
                        <a:rPr lang="en-GB" dirty="0" smtClean="0"/>
                        <a:t>Antidepressants</a:t>
                      </a:r>
                      <a:endParaRPr lang="en-GB" dirty="0"/>
                    </a:p>
                  </a:txBody>
                  <a:tcPr/>
                </a:tc>
                <a:tc>
                  <a:txBody>
                    <a:bodyPr/>
                    <a:lstStyle/>
                    <a:p>
                      <a:r>
                        <a:rPr lang="en-GB" dirty="0" smtClean="0"/>
                        <a:t>TCAs, SSRIs, Venlafaxine</a:t>
                      </a:r>
                      <a:endParaRPr lang="en-GB" dirty="0"/>
                    </a:p>
                  </a:txBody>
                  <a:tcPr/>
                </a:tc>
              </a:tr>
              <a:tr h="370840">
                <a:tc>
                  <a:txBody>
                    <a:bodyPr/>
                    <a:lstStyle/>
                    <a:p>
                      <a:r>
                        <a:rPr lang="en-GB" dirty="0" smtClean="0"/>
                        <a:t>Beta-blocker</a:t>
                      </a:r>
                      <a:endParaRPr lang="en-GB" dirty="0"/>
                    </a:p>
                  </a:txBody>
                  <a:tcPr/>
                </a:tc>
                <a:tc>
                  <a:txBody>
                    <a:bodyPr/>
                    <a:lstStyle/>
                    <a:p>
                      <a:r>
                        <a:rPr lang="en-GB" dirty="0" smtClean="0"/>
                        <a:t>Propanolol, bisoprolol</a:t>
                      </a:r>
                      <a:endParaRPr lang="en-GB" dirty="0"/>
                    </a:p>
                  </a:txBody>
                  <a:tcPr/>
                </a:tc>
              </a:tr>
              <a:tr h="370840">
                <a:tc>
                  <a:txBody>
                    <a:bodyPr/>
                    <a:lstStyle/>
                    <a:p>
                      <a:r>
                        <a:rPr lang="en-GB" dirty="0" smtClean="0"/>
                        <a:t>Diuretics</a:t>
                      </a:r>
                      <a:endParaRPr lang="en-GB" dirty="0"/>
                    </a:p>
                  </a:txBody>
                  <a:tcPr/>
                </a:tc>
                <a:tc>
                  <a:txBody>
                    <a:bodyPr/>
                    <a:lstStyle/>
                    <a:p>
                      <a:r>
                        <a:rPr lang="en-GB" dirty="0" smtClean="0"/>
                        <a:t>Bendroflumethiazide, furosemide</a:t>
                      </a:r>
                      <a:endParaRPr lang="en-GB" dirty="0"/>
                    </a:p>
                  </a:txBody>
                  <a:tcPr/>
                </a:tc>
              </a:tr>
              <a:tr h="370840">
                <a:tc>
                  <a:txBody>
                    <a:bodyPr/>
                    <a:lstStyle/>
                    <a:p>
                      <a:r>
                        <a:rPr lang="en-GB" dirty="0" smtClean="0"/>
                        <a:t>Opioids</a:t>
                      </a:r>
                      <a:endParaRPr lang="en-GB" dirty="0"/>
                    </a:p>
                  </a:txBody>
                  <a:tcPr/>
                </a:tc>
                <a:tc>
                  <a:txBody>
                    <a:bodyPr/>
                    <a:lstStyle/>
                    <a:p>
                      <a:r>
                        <a:rPr lang="en-GB" dirty="0" smtClean="0"/>
                        <a:t>Morphine, oxycodone</a:t>
                      </a:r>
                      <a:endParaRPr lang="en-GB" dirty="0"/>
                    </a:p>
                  </a:txBody>
                  <a:tcPr/>
                </a:tc>
              </a:tr>
              <a:tr h="370840">
                <a:tc>
                  <a:txBody>
                    <a:bodyPr/>
                    <a:lstStyle/>
                    <a:p>
                      <a:r>
                        <a:rPr lang="en-GB" dirty="0" smtClean="0"/>
                        <a:t>Vasodilators</a:t>
                      </a:r>
                      <a:endParaRPr lang="en-GB" dirty="0"/>
                    </a:p>
                  </a:txBody>
                  <a:tcPr/>
                </a:tc>
                <a:tc>
                  <a:txBody>
                    <a:bodyPr/>
                    <a:lstStyle/>
                    <a:p>
                      <a:r>
                        <a:rPr lang="en-GB" dirty="0" smtClean="0"/>
                        <a:t>ISMN,</a:t>
                      </a:r>
                      <a:r>
                        <a:rPr lang="en-GB" baseline="0" dirty="0" smtClean="0"/>
                        <a:t> calcium channel blockers, hydralazine</a:t>
                      </a:r>
                      <a:endParaRPr lang="en-GB" dirty="0"/>
                    </a:p>
                  </a:txBody>
                  <a:tcPr/>
                </a:tc>
              </a:tr>
              <a:tr h="370840">
                <a:tc>
                  <a:txBody>
                    <a:bodyPr/>
                    <a:lstStyle/>
                    <a:p>
                      <a:r>
                        <a:rPr lang="en-GB" dirty="0" smtClean="0"/>
                        <a:t>Antipsychotics</a:t>
                      </a:r>
                      <a:endParaRPr lang="en-GB" dirty="0"/>
                    </a:p>
                  </a:txBody>
                  <a:tcPr/>
                </a:tc>
                <a:tc>
                  <a:txBody>
                    <a:bodyPr/>
                    <a:lstStyle/>
                    <a:p>
                      <a:r>
                        <a:rPr lang="en-GB" dirty="0" smtClean="0"/>
                        <a:t>Olanzapine, clozapine</a:t>
                      </a:r>
                      <a:endParaRPr lang="en-GB" dirty="0"/>
                    </a:p>
                  </a:txBody>
                  <a:tcPr/>
                </a:tc>
              </a:tr>
              <a:tr h="370840">
                <a:tc>
                  <a:txBody>
                    <a:bodyPr/>
                    <a:lstStyle/>
                    <a:p>
                      <a:r>
                        <a:rPr lang="en-GB" dirty="0" smtClean="0"/>
                        <a:t>Parkinsons medication</a:t>
                      </a:r>
                      <a:endParaRPr lang="en-GB" dirty="0"/>
                    </a:p>
                  </a:txBody>
                  <a:tcPr/>
                </a:tc>
                <a:tc>
                  <a:txBody>
                    <a:bodyPr/>
                    <a:lstStyle/>
                    <a:p>
                      <a:r>
                        <a:rPr lang="en-GB" dirty="0" smtClean="0"/>
                        <a:t>L-dopa</a:t>
                      </a:r>
                      <a:endParaRPr lang="en-GB" dirty="0"/>
                    </a:p>
                  </a:txBody>
                  <a:tcPr/>
                </a:tc>
              </a:tr>
            </a:tbl>
          </a:graphicData>
        </a:graphic>
      </p:graphicFrame>
    </p:spTree>
    <p:extLst>
      <p:ext uri="{BB962C8B-B14F-4D97-AF65-F5344CB8AC3E}">
        <p14:creationId xmlns:p14="http://schemas.microsoft.com/office/powerpoint/2010/main" val="136447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b="1" dirty="0" smtClean="0"/>
              <a:t> 7 Steps</a:t>
            </a:r>
            <a:endParaRPr lang="en-GB" b="1" dirty="0"/>
          </a:p>
        </p:txBody>
      </p:sp>
      <p:sp>
        <p:nvSpPr>
          <p:cNvPr id="3" name="Content Placeholder 2"/>
          <p:cNvSpPr>
            <a:spLocks noGrp="1"/>
          </p:cNvSpPr>
          <p:nvPr>
            <p:ph idx="1"/>
          </p:nvPr>
        </p:nvSpPr>
        <p:spPr>
          <a:xfrm>
            <a:off x="457200" y="1196752"/>
            <a:ext cx="8229600" cy="4929411"/>
          </a:xfrm>
        </p:spPr>
        <p:txBody>
          <a:bodyPr>
            <a:normAutofit/>
          </a:bodyPr>
          <a:lstStyle/>
          <a:p>
            <a:pPr marL="514350" indent="-514350">
              <a:buAutoNum type="arabicPeriod"/>
            </a:pPr>
            <a:r>
              <a:rPr lang="en-GB" dirty="0" smtClean="0">
                <a:solidFill>
                  <a:srgbClr val="FF0000"/>
                </a:solidFill>
              </a:rPr>
              <a:t>Patient Views</a:t>
            </a:r>
          </a:p>
          <a:p>
            <a:pPr marL="514350" indent="-514350">
              <a:buAutoNum type="arabicPeriod"/>
            </a:pPr>
            <a:r>
              <a:rPr lang="en-GB" dirty="0" smtClean="0">
                <a:solidFill>
                  <a:srgbClr val="FF0000"/>
                </a:solidFill>
              </a:rPr>
              <a:t>Essential – Diabetes, aspirin and statin</a:t>
            </a:r>
          </a:p>
          <a:p>
            <a:pPr marL="514350" indent="-514350">
              <a:buAutoNum type="arabicPeriod"/>
            </a:pPr>
            <a:r>
              <a:rPr lang="en-GB" dirty="0" smtClean="0">
                <a:solidFill>
                  <a:srgbClr val="FF0000"/>
                </a:solidFill>
              </a:rPr>
              <a:t>Unnecessary – acetazolamide, BP meds, antidepressant</a:t>
            </a:r>
          </a:p>
          <a:p>
            <a:pPr marL="514350" indent="-514350">
              <a:buAutoNum type="arabicPeriod"/>
            </a:pPr>
            <a:r>
              <a:rPr lang="en-GB" dirty="0" smtClean="0"/>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113700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b="1" dirty="0" smtClean="0"/>
              <a:t>Practical Advice-Hypertension</a:t>
            </a:r>
            <a:endParaRPr lang="en-GB" b="1" dirty="0"/>
          </a:p>
        </p:txBody>
      </p:sp>
      <p:sp>
        <p:nvSpPr>
          <p:cNvPr id="3" name="Content Placeholder 2"/>
          <p:cNvSpPr>
            <a:spLocks noGrp="1"/>
          </p:cNvSpPr>
          <p:nvPr>
            <p:ph idx="1"/>
          </p:nvPr>
        </p:nvSpPr>
        <p:spPr>
          <a:xfrm>
            <a:off x="251520" y="1196752"/>
            <a:ext cx="8568952" cy="5040560"/>
          </a:xfrm>
        </p:spPr>
        <p:txBody>
          <a:bodyPr>
            <a:normAutofit fontScale="92500" lnSpcReduction="10000"/>
          </a:bodyPr>
          <a:lstStyle/>
          <a:p>
            <a:r>
              <a:rPr lang="en-GB" dirty="0" smtClean="0"/>
              <a:t>Use paediatric </a:t>
            </a:r>
            <a:r>
              <a:rPr lang="en-GB" dirty="0"/>
              <a:t>cuff for small patients</a:t>
            </a:r>
          </a:p>
          <a:p>
            <a:r>
              <a:rPr lang="en-GB" dirty="0" smtClean="0"/>
              <a:t>Check on patients </a:t>
            </a:r>
            <a:r>
              <a:rPr lang="en-GB" dirty="0"/>
              <a:t>on anti-hypertensives with no recent </a:t>
            </a:r>
            <a:r>
              <a:rPr lang="en-GB" dirty="0" smtClean="0"/>
              <a:t>measurement (search)</a:t>
            </a:r>
          </a:p>
          <a:p>
            <a:r>
              <a:rPr lang="en-GB" dirty="0" smtClean="0"/>
              <a:t>BP guidelines </a:t>
            </a:r>
          </a:p>
          <a:p>
            <a:pPr lvl="1"/>
            <a:r>
              <a:rPr lang="en-GB" dirty="0" smtClean="0"/>
              <a:t>Loop </a:t>
            </a:r>
            <a:r>
              <a:rPr lang="en-GB" dirty="0"/>
              <a:t>diuretics for hypertension not </a:t>
            </a:r>
            <a:r>
              <a:rPr lang="en-GB" dirty="0" smtClean="0"/>
              <a:t>indicated</a:t>
            </a:r>
          </a:p>
          <a:p>
            <a:pPr lvl="1"/>
            <a:r>
              <a:rPr lang="en-GB" dirty="0" smtClean="0"/>
              <a:t>Optimise therapy before addition of new agent.</a:t>
            </a:r>
          </a:p>
          <a:p>
            <a:r>
              <a:rPr lang="en-GB" dirty="0" smtClean="0"/>
              <a:t>Check lying and standing BPs in elderly patients even if not symptomatic</a:t>
            </a:r>
          </a:p>
          <a:p>
            <a:r>
              <a:rPr lang="en-GB" dirty="0" smtClean="0"/>
              <a:t>Review BP on discharge from hospital </a:t>
            </a:r>
          </a:p>
          <a:p>
            <a:r>
              <a:rPr lang="en-GB" dirty="0" smtClean="0"/>
              <a:t>Adequate hydration</a:t>
            </a:r>
          </a:p>
        </p:txBody>
      </p:sp>
    </p:spTree>
    <p:extLst>
      <p:ext uri="{BB962C8B-B14F-4D97-AF65-F5344CB8AC3E}">
        <p14:creationId xmlns:p14="http://schemas.microsoft.com/office/powerpoint/2010/main" val="2388193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fontScale="90000"/>
          </a:bodyPr>
          <a:lstStyle/>
          <a:p>
            <a:r>
              <a:rPr lang="en-GB" b="1" dirty="0" smtClean="0"/>
              <a:t>Case 3 – Antiplatelets/anticoagulants</a:t>
            </a:r>
            <a:endParaRPr lang="en-GB" b="1" dirty="0"/>
          </a:p>
        </p:txBody>
      </p:sp>
      <p:sp>
        <p:nvSpPr>
          <p:cNvPr id="3" name="Content Placeholder 2"/>
          <p:cNvSpPr>
            <a:spLocks noGrp="1"/>
          </p:cNvSpPr>
          <p:nvPr>
            <p:ph idx="1"/>
          </p:nvPr>
        </p:nvSpPr>
        <p:spPr>
          <a:xfrm>
            <a:off x="395536" y="1412776"/>
            <a:ext cx="8229600" cy="4680520"/>
          </a:xfrm>
        </p:spPr>
        <p:txBody>
          <a:bodyPr>
            <a:normAutofit/>
          </a:bodyPr>
          <a:lstStyle/>
          <a:p>
            <a:r>
              <a:rPr lang="en-GB" sz="2400" dirty="0" smtClean="0"/>
              <a:t>Pt A: 66 year old female. PMH hypertension, controlled with Lisinopril 10mg daily.</a:t>
            </a:r>
          </a:p>
          <a:p>
            <a:r>
              <a:rPr lang="en-GB" sz="2400" dirty="0" smtClean="0"/>
              <a:t>Admitted to hospital with chest pain. Diagnosed NSTEMI.</a:t>
            </a:r>
          </a:p>
          <a:p>
            <a:r>
              <a:rPr lang="en-GB" sz="2400" dirty="0" smtClean="0"/>
              <a:t>Treated as inpatient with PCI.</a:t>
            </a:r>
          </a:p>
          <a:p>
            <a:r>
              <a:rPr lang="en-GB" sz="2400" dirty="0" smtClean="0"/>
              <a:t>Commenced on Aspirin/Ticagrelor/Atorvastatin/Bisoprolol.</a:t>
            </a:r>
          </a:p>
          <a:p>
            <a:r>
              <a:rPr lang="en-GB" sz="2400" b="1" dirty="0" smtClean="0">
                <a:solidFill>
                  <a:srgbClr val="00B050"/>
                </a:solidFill>
              </a:rPr>
              <a:t>How do we update her prescription?</a:t>
            </a:r>
          </a:p>
          <a:p>
            <a:r>
              <a:rPr lang="en-GB" sz="2400" b="1" dirty="0" smtClean="0">
                <a:solidFill>
                  <a:srgbClr val="00B050"/>
                </a:solidFill>
              </a:rPr>
              <a:t>Further thought… what if she also had AF and was already taking Rivaroxaban?</a:t>
            </a:r>
          </a:p>
        </p:txBody>
      </p:sp>
      <p:pic>
        <p:nvPicPr>
          <p:cNvPr id="4" name="Picture 3" descr="images.jpg"/>
          <p:cNvPicPr>
            <a:picLocks noChangeAspect="1"/>
          </p:cNvPicPr>
          <p:nvPr/>
        </p:nvPicPr>
        <p:blipFill>
          <a:blip r:embed="rId3" cstate="print"/>
          <a:stretch>
            <a:fillRect/>
          </a:stretch>
        </p:blipFill>
        <p:spPr>
          <a:xfrm>
            <a:off x="3923928" y="4797152"/>
            <a:ext cx="1941215" cy="1008112"/>
          </a:xfrm>
          <a:prstGeom prst="rect">
            <a:avLst/>
          </a:prstGeom>
        </p:spPr>
      </p:pic>
    </p:spTree>
    <p:extLst>
      <p:ext uri="{BB962C8B-B14F-4D97-AF65-F5344CB8AC3E}">
        <p14:creationId xmlns:p14="http://schemas.microsoft.com/office/powerpoint/2010/main" val="535495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GB" sz="4000" b="1" dirty="0" smtClean="0"/>
              <a:t>Antiplatelets</a:t>
            </a:r>
            <a:endParaRPr lang="en-GB" sz="4000" b="1" dirty="0"/>
          </a:p>
        </p:txBody>
      </p:sp>
      <p:sp>
        <p:nvSpPr>
          <p:cNvPr id="3" name="Content Placeholder 2"/>
          <p:cNvSpPr>
            <a:spLocks noGrp="1"/>
          </p:cNvSpPr>
          <p:nvPr>
            <p:ph idx="1"/>
          </p:nvPr>
        </p:nvSpPr>
        <p:spPr/>
        <p:txBody>
          <a:bodyPr>
            <a:normAutofit/>
          </a:bodyPr>
          <a:lstStyle/>
          <a:p>
            <a:pPr>
              <a:buNone/>
            </a:pPr>
            <a:endParaRPr lang="en-GB" sz="1200"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19932893"/>
              </p:ext>
            </p:extLst>
          </p:nvPr>
        </p:nvGraphicFramePr>
        <p:xfrm>
          <a:off x="179512" y="980729"/>
          <a:ext cx="8856984" cy="5112566"/>
        </p:xfrm>
        <a:graphic>
          <a:graphicData uri="http://schemas.openxmlformats.org/drawingml/2006/table">
            <a:tbl>
              <a:tblPr firstRow="1" bandRow="1">
                <a:tableStyleId>{5C22544A-7EE6-4342-B048-85BDC9FD1C3A}</a:tableStyleId>
              </a:tblPr>
              <a:tblGrid>
                <a:gridCol w="1512168"/>
                <a:gridCol w="1535832"/>
                <a:gridCol w="3216696"/>
                <a:gridCol w="2592288"/>
              </a:tblGrid>
              <a:tr h="413767">
                <a:tc>
                  <a:txBody>
                    <a:bodyPr/>
                    <a:lstStyle/>
                    <a:p>
                      <a:r>
                        <a:rPr lang="en-GB" sz="900" dirty="0" smtClean="0"/>
                        <a:t>Condition</a:t>
                      </a:r>
                      <a:endParaRPr lang="en-GB" sz="900" dirty="0"/>
                    </a:p>
                  </a:txBody>
                  <a:tcPr/>
                </a:tc>
                <a:tc>
                  <a:txBody>
                    <a:bodyPr/>
                    <a:lstStyle/>
                    <a:p>
                      <a:r>
                        <a:rPr lang="en-GB" sz="900" dirty="0" smtClean="0"/>
                        <a:t>Recommended</a:t>
                      </a:r>
                      <a:r>
                        <a:rPr lang="en-GB" sz="900" baseline="0" dirty="0" smtClean="0"/>
                        <a:t> Treatment</a:t>
                      </a:r>
                      <a:endParaRPr lang="en-GB" sz="900" dirty="0"/>
                    </a:p>
                  </a:txBody>
                  <a:tcPr/>
                </a:tc>
                <a:tc>
                  <a:txBody>
                    <a:bodyPr/>
                    <a:lstStyle/>
                    <a:p>
                      <a:r>
                        <a:rPr lang="en-GB" sz="900" dirty="0" smtClean="0"/>
                        <a:t>Recommended</a:t>
                      </a:r>
                      <a:r>
                        <a:rPr lang="en-GB" sz="900" baseline="0" dirty="0" smtClean="0"/>
                        <a:t> Duration</a:t>
                      </a:r>
                      <a:endParaRPr lang="en-GB" sz="900" dirty="0"/>
                    </a:p>
                  </a:txBody>
                  <a:tcPr/>
                </a:tc>
                <a:tc>
                  <a:txBody>
                    <a:bodyPr/>
                    <a:lstStyle/>
                    <a:p>
                      <a:r>
                        <a:rPr lang="en-GB" sz="900" dirty="0" smtClean="0"/>
                        <a:t>Alternative</a:t>
                      </a:r>
                      <a:r>
                        <a:rPr lang="en-GB" sz="900" baseline="0" dirty="0" smtClean="0"/>
                        <a:t> Options</a:t>
                      </a:r>
                      <a:endParaRPr lang="en-GB" sz="900" dirty="0"/>
                    </a:p>
                  </a:txBody>
                  <a:tcPr/>
                </a:tc>
              </a:tr>
              <a:tr h="714172">
                <a:tc>
                  <a:txBody>
                    <a:bodyPr/>
                    <a:lstStyle/>
                    <a:p>
                      <a:r>
                        <a:rPr lang="en-GB" sz="900" b="1" dirty="0" smtClean="0"/>
                        <a:t>Atrial fibrillation (AF)</a:t>
                      </a:r>
                      <a:endParaRPr lang="en-GB" sz="900" dirty="0"/>
                    </a:p>
                  </a:txBody>
                  <a:tcPr/>
                </a:tc>
                <a:tc>
                  <a:txBody>
                    <a:bodyPr/>
                    <a:lstStyle/>
                    <a:p>
                      <a:r>
                        <a:rPr lang="en-GB" sz="900" dirty="0" smtClean="0"/>
                        <a:t>FIRST LINE is anticoagulation</a:t>
                      </a:r>
                    </a:p>
                    <a:p>
                      <a:endParaRPr lang="en-GB" sz="900" dirty="0" smtClean="0"/>
                    </a:p>
                    <a:p>
                      <a:r>
                        <a:rPr lang="en-GB" sz="900" dirty="0" smtClean="0"/>
                        <a:t>Aspirin 75mg + Clopidogrel 75mg</a:t>
                      </a:r>
                      <a:r>
                        <a:rPr lang="en-GB" sz="900" baseline="0" dirty="0" smtClean="0"/>
                        <a:t> daily</a:t>
                      </a:r>
                      <a:endParaRPr lang="en-GB" sz="900" dirty="0"/>
                    </a:p>
                  </a:txBody>
                  <a:tcPr/>
                </a:tc>
                <a:tc>
                  <a:txBody>
                    <a:bodyPr/>
                    <a:lstStyle/>
                    <a:p>
                      <a:endParaRPr lang="en-GB" sz="900" dirty="0" smtClean="0"/>
                    </a:p>
                    <a:p>
                      <a:endParaRPr lang="en-GB" sz="900" dirty="0" smtClean="0"/>
                    </a:p>
                    <a:p>
                      <a:r>
                        <a:rPr lang="en-GB" sz="900" dirty="0" smtClean="0"/>
                        <a:t>Long-term (</a:t>
                      </a:r>
                      <a:r>
                        <a:rPr lang="en-GB" sz="900" b="1" dirty="0" smtClean="0"/>
                        <a:t>only if</a:t>
                      </a:r>
                      <a:r>
                        <a:rPr lang="en-GB" sz="900" b="1" baseline="0" dirty="0" smtClean="0"/>
                        <a:t> anticoagulation not possible</a:t>
                      </a:r>
                      <a:r>
                        <a:rPr lang="en-GB" sz="900" baseline="0" dirty="0" smtClean="0"/>
                        <a:t>)</a:t>
                      </a:r>
                      <a:endParaRPr lang="en-GB" sz="900" dirty="0"/>
                    </a:p>
                  </a:txBody>
                  <a:tcPr/>
                </a:tc>
                <a:tc>
                  <a:txBody>
                    <a:bodyPr/>
                    <a:lstStyle/>
                    <a:p>
                      <a:r>
                        <a:rPr lang="en-GB" sz="900" b="1" dirty="0" smtClean="0"/>
                        <a:t>Anticoagulation is 1</a:t>
                      </a:r>
                      <a:r>
                        <a:rPr lang="en-GB" sz="900" b="1" baseline="30000" dirty="0" smtClean="0"/>
                        <a:t>st</a:t>
                      </a:r>
                      <a:r>
                        <a:rPr lang="en-GB" sz="900" b="1" dirty="0" smtClean="0"/>
                        <a:t> line treatment.</a:t>
                      </a:r>
                      <a:endParaRPr lang="en-GB" sz="900" b="1" dirty="0"/>
                    </a:p>
                  </a:txBody>
                  <a:tcPr/>
                </a:tc>
              </a:tr>
              <a:tr h="714172">
                <a:tc>
                  <a:txBody>
                    <a:bodyPr/>
                    <a:lstStyle/>
                    <a:p>
                      <a:r>
                        <a:rPr lang="en-GB" sz="900" b="1" dirty="0" smtClean="0"/>
                        <a:t>Acute coronary syndrome (ACS)</a:t>
                      </a:r>
                      <a:endParaRPr lang="en-GB" sz="900" dirty="0"/>
                    </a:p>
                  </a:txBody>
                  <a:tcPr/>
                </a:tc>
                <a:tc>
                  <a:txBody>
                    <a:bodyPr/>
                    <a:lstStyle/>
                    <a:p>
                      <a:r>
                        <a:rPr lang="en-GB" sz="900" dirty="0" smtClean="0"/>
                        <a:t>Aspirin 75mg</a:t>
                      </a:r>
                      <a:r>
                        <a:rPr lang="en-GB" sz="900" baseline="0" dirty="0" smtClean="0"/>
                        <a:t> + Ticagrelor 90mg.</a:t>
                      </a:r>
                      <a:endParaRPr lang="en-GB" sz="900" dirty="0"/>
                    </a:p>
                  </a:txBody>
                  <a:tcPr/>
                </a:tc>
                <a:tc>
                  <a:txBody>
                    <a:bodyPr/>
                    <a:lstStyle/>
                    <a:p>
                      <a:pPr>
                        <a:buFont typeface="Arial" pitchFamily="34" charset="0"/>
                        <a:buChar char="•"/>
                      </a:pPr>
                      <a:r>
                        <a:rPr lang="en-GB" sz="900" b="1" dirty="0" smtClean="0"/>
                        <a:t>12 months </a:t>
                      </a:r>
                      <a:r>
                        <a:rPr lang="en-GB" sz="900" dirty="0" smtClean="0"/>
                        <a:t>(min 1 month if high bleeding risk)</a:t>
                      </a:r>
                    </a:p>
                    <a:p>
                      <a:pPr>
                        <a:buFont typeface="Arial" pitchFamily="34" charset="0"/>
                        <a:buChar char="•"/>
                      </a:pPr>
                      <a:r>
                        <a:rPr lang="en-GB" sz="900" dirty="0" smtClean="0"/>
                        <a:t>Max</a:t>
                      </a:r>
                      <a:r>
                        <a:rPr lang="en-GB" sz="900" baseline="0" dirty="0" smtClean="0"/>
                        <a:t> up to 36 months if v.high ischaemic risk/no bleeding complications/tolerated therapy – reduce Ticagrelor to 60mg twice daily.</a:t>
                      </a:r>
                      <a:endParaRPr lang="en-GB" sz="900" dirty="0"/>
                    </a:p>
                  </a:txBody>
                  <a:tcPr/>
                </a:tc>
                <a:tc>
                  <a:txBody>
                    <a:bodyPr/>
                    <a:lstStyle/>
                    <a:p>
                      <a:r>
                        <a:rPr lang="en-GB" sz="900" dirty="0" smtClean="0"/>
                        <a:t>Consider clopidogrel 75mg</a:t>
                      </a:r>
                      <a:r>
                        <a:rPr lang="en-GB" sz="900" baseline="0" dirty="0" smtClean="0"/>
                        <a:t> in place of Ticagrelor.</a:t>
                      </a:r>
                      <a:endParaRPr lang="en-GB" sz="900" dirty="0"/>
                    </a:p>
                  </a:txBody>
                  <a:tcPr/>
                </a:tc>
              </a:tr>
              <a:tr h="1173283">
                <a:tc>
                  <a:txBody>
                    <a:bodyPr/>
                    <a:lstStyle/>
                    <a:p>
                      <a:r>
                        <a:rPr lang="en-GB" sz="900" b="1" dirty="0" smtClean="0"/>
                        <a:t>Percutaneous coronary intervention (PCI)</a:t>
                      </a:r>
                      <a:r>
                        <a:rPr lang="en-GB" sz="900" dirty="0" smtClean="0"/>
                        <a:t>. </a:t>
                      </a:r>
                      <a:endParaRPr lang="en-GB" sz="900" dirty="0"/>
                    </a:p>
                  </a:txBody>
                  <a:tcPr/>
                </a:tc>
                <a:tc>
                  <a:txBody>
                    <a:bodyPr/>
                    <a:lstStyle/>
                    <a:p>
                      <a:r>
                        <a:rPr lang="en-GB" sz="900" dirty="0" smtClean="0"/>
                        <a:t>Aspirin + either:</a:t>
                      </a:r>
                    </a:p>
                    <a:p>
                      <a:r>
                        <a:rPr lang="en-GB" sz="900" dirty="0" smtClean="0"/>
                        <a:t>Prasugrel 10 mg daily</a:t>
                      </a:r>
                    </a:p>
                    <a:p>
                      <a:r>
                        <a:rPr lang="en-GB" sz="900" dirty="0" smtClean="0"/>
                        <a:t>OR</a:t>
                      </a:r>
                    </a:p>
                    <a:p>
                      <a:r>
                        <a:rPr lang="en-GB" sz="900" dirty="0" smtClean="0"/>
                        <a:t>Ticagrelor</a:t>
                      </a:r>
                      <a:r>
                        <a:rPr lang="en-GB" sz="900" baseline="0" dirty="0" smtClean="0"/>
                        <a:t> 90mg twice daily</a:t>
                      </a:r>
                      <a:endParaRPr lang="en-GB" sz="900" dirty="0"/>
                    </a:p>
                  </a:txBody>
                  <a:tcPr/>
                </a:tc>
                <a:tc>
                  <a:txBody>
                    <a:bodyPr/>
                    <a:lstStyle/>
                    <a:p>
                      <a:pPr>
                        <a:buFont typeface="Arial" pitchFamily="34" charset="0"/>
                        <a:buChar char="•"/>
                      </a:pPr>
                      <a:r>
                        <a:rPr lang="en-GB" sz="900" dirty="0" smtClean="0"/>
                        <a:t>Up to </a:t>
                      </a:r>
                      <a:r>
                        <a:rPr lang="en-GB" sz="900" b="1" dirty="0" smtClean="0"/>
                        <a:t>12 months after procedure </a:t>
                      </a:r>
                      <a:r>
                        <a:rPr lang="en-GB" sz="900" dirty="0" smtClean="0"/>
                        <a:t>(aspirin continues alone long-term</a:t>
                      </a:r>
                      <a:r>
                        <a:rPr lang="en-GB" sz="900" baseline="0" dirty="0" smtClean="0"/>
                        <a:t> thereafter)</a:t>
                      </a:r>
                    </a:p>
                    <a:p>
                      <a:pPr>
                        <a:buFont typeface="Arial" pitchFamily="34" charset="0"/>
                        <a:buChar char="•"/>
                      </a:pPr>
                      <a:r>
                        <a:rPr lang="en-GB" sz="900" baseline="0" dirty="0" smtClean="0"/>
                        <a:t>If high risk of bleeding stop DAPT after 6 months &amp; avoid Prasugrel.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00" dirty="0" smtClean="0"/>
                        <a:t>Max</a:t>
                      </a:r>
                      <a:r>
                        <a:rPr lang="en-GB" sz="900" baseline="0" dirty="0" smtClean="0"/>
                        <a:t> up to 36 months if v.high ischaemic risk/no bleeding complications/tolerated therapy – reduce Ticagrelor to 60mg twice daily.</a:t>
                      </a:r>
                      <a:endParaRPr lang="en-GB" sz="900" dirty="0" smtClean="0"/>
                    </a:p>
                  </a:txBody>
                  <a:tcPr/>
                </a:tc>
                <a:tc>
                  <a:txBody>
                    <a:bodyPr/>
                    <a:lstStyle/>
                    <a:p>
                      <a:pPr>
                        <a:buFont typeface="Arial" pitchFamily="34" charset="0"/>
                        <a:buChar char="•"/>
                      </a:pPr>
                      <a:r>
                        <a:rPr lang="en-GB" sz="900" dirty="0" smtClean="0"/>
                        <a:t>Reduce Prasugrel to 5 mg daily if patient weight&lt;60 kg, or if &gt;75 years of age)</a:t>
                      </a:r>
                    </a:p>
                    <a:p>
                      <a:pPr>
                        <a:buFont typeface="Arial" pitchFamily="34" charset="0"/>
                        <a:buChar char="•"/>
                      </a:pPr>
                      <a:r>
                        <a:rPr lang="en-GB" sz="900" dirty="0" smtClean="0"/>
                        <a:t>Consider Clopidogrel if neither Prasugrel/Ticagrelor suitable.</a:t>
                      </a:r>
                      <a:endParaRPr lang="en-GB" sz="900" dirty="0"/>
                    </a:p>
                  </a:txBody>
                  <a:tcPr/>
                </a:tc>
              </a:tr>
              <a:tr h="561135">
                <a:tc>
                  <a:txBody>
                    <a:bodyPr/>
                    <a:lstStyle/>
                    <a:p>
                      <a:r>
                        <a:rPr lang="en-GB" sz="900" b="1" dirty="0" smtClean="0"/>
                        <a:t>PCI in people with stable coronary artery disease </a:t>
                      </a:r>
                    </a:p>
                    <a:p>
                      <a:r>
                        <a:rPr lang="en-GB" sz="900" b="0" dirty="0" smtClean="0"/>
                        <a:t>(secondary care initiation)</a:t>
                      </a:r>
                      <a:endParaRPr lang="en-GB" sz="900" b="0" dirty="0"/>
                    </a:p>
                  </a:txBody>
                  <a:tcPr/>
                </a:tc>
                <a:tc>
                  <a:txBody>
                    <a:bodyPr/>
                    <a:lstStyle/>
                    <a:p>
                      <a:r>
                        <a:rPr lang="en-GB" sz="900" dirty="0" smtClean="0"/>
                        <a:t>Aspirin 75mg +</a:t>
                      </a:r>
                      <a:r>
                        <a:rPr lang="en-GB" sz="900" baseline="0" dirty="0" smtClean="0"/>
                        <a:t> </a:t>
                      </a:r>
                      <a:r>
                        <a:rPr lang="en-GB" sz="900" dirty="0" smtClean="0"/>
                        <a:t>Clopidogrel 75mg daily</a:t>
                      </a:r>
                      <a:endParaRPr lang="en-GB" sz="900" dirty="0"/>
                    </a:p>
                  </a:txBody>
                  <a:tcPr/>
                </a:tc>
                <a:tc>
                  <a:txBody>
                    <a:bodyPr/>
                    <a:lstStyle/>
                    <a:p>
                      <a:pPr>
                        <a:buFont typeface="Arial" pitchFamily="34" charset="0"/>
                        <a:buChar char="•"/>
                      </a:pPr>
                      <a:r>
                        <a:rPr lang="en-GB" sz="900" b="1" dirty="0" smtClean="0"/>
                        <a:t>6 months from procedure</a:t>
                      </a:r>
                      <a:r>
                        <a:rPr lang="en-GB" sz="900" dirty="0" smtClean="0"/>
                        <a:t>.Max 36 months.</a:t>
                      </a:r>
                    </a:p>
                    <a:p>
                      <a:pPr>
                        <a:buFont typeface="Arial" pitchFamily="34" charset="0"/>
                        <a:buChar char="•"/>
                      </a:pPr>
                      <a:r>
                        <a:rPr lang="en-GB" sz="900" dirty="0" smtClean="0"/>
                        <a:t>For people at high risk of bleeding, continue DAPT for 3 months. Min of 1 month if significant concerns.</a:t>
                      </a:r>
                      <a:endParaRPr lang="en-GB" sz="9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900" dirty="0" smtClean="0"/>
                        <a:t>Ticagrelor, or prasugrel may be considered instead of clopidogrel where appropriate.</a:t>
                      </a:r>
                    </a:p>
                    <a:p>
                      <a:endParaRPr lang="en-GB" sz="900" dirty="0"/>
                    </a:p>
                  </a:txBody>
                  <a:tcPr/>
                </a:tc>
              </a:tr>
              <a:tr h="413767">
                <a:tc>
                  <a:txBody>
                    <a:bodyPr/>
                    <a:lstStyle/>
                    <a:p>
                      <a:r>
                        <a:rPr lang="en-GB" sz="900" b="1" dirty="0" smtClean="0"/>
                        <a:t>Coronary artery bypass grafting (CABG) </a:t>
                      </a:r>
                      <a:endParaRPr lang="en-GB" sz="900" dirty="0"/>
                    </a:p>
                  </a:txBody>
                  <a:tcPr/>
                </a:tc>
                <a:tc gridSpan="3">
                  <a:txBody>
                    <a:bodyPr/>
                    <a:lstStyle/>
                    <a:p>
                      <a:pPr algn="ctr"/>
                      <a:r>
                        <a:rPr lang="en-GB" sz="900" dirty="0" smtClean="0"/>
                        <a:t>According to specialist management.</a:t>
                      </a:r>
                      <a:endParaRPr lang="en-GB" sz="900" dirty="0"/>
                    </a:p>
                  </a:txBody>
                  <a:tcPr/>
                </a:tc>
                <a:tc hMerge="1">
                  <a:txBody>
                    <a:bodyPr/>
                    <a:lstStyle/>
                    <a:p>
                      <a:endParaRPr lang="en-GB" sz="900" dirty="0"/>
                    </a:p>
                  </a:txBody>
                  <a:tcPr/>
                </a:tc>
                <a:tc hMerge="1">
                  <a:txBody>
                    <a:bodyPr/>
                    <a:lstStyle/>
                    <a:p>
                      <a:endParaRPr lang="en-GB"/>
                    </a:p>
                  </a:txBody>
                  <a:tcPr/>
                </a:tc>
              </a:tr>
              <a:tr h="561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t>Stroke, or transient ischaemic attack (TIA)</a:t>
                      </a:r>
                      <a:endParaRPr lang="en-GB" sz="900" dirty="0" smtClean="0"/>
                    </a:p>
                    <a:p>
                      <a:endParaRPr lang="en-GB" sz="900" dirty="0"/>
                    </a:p>
                  </a:txBody>
                  <a:tcPr/>
                </a:tc>
                <a:tc>
                  <a:txBody>
                    <a:bodyPr/>
                    <a:lstStyle/>
                    <a:p>
                      <a:r>
                        <a:rPr lang="en-GB" sz="900" dirty="0" smtClean="0"/>
                        <a:t>Clopidogrel 75mg daily</a:t>
                      </a:r>
                      <a:endParaRPr lang="en-GB" sz="900" dirty="0"/>
                    </a:p>
                  </a:txBody>
                  <a:tcPr/>
                </a:tc>
                <a:tc>
                  <a:txBody>
                    <a:bodyPr/>
                    <a:lstStyle/>
                    <a:p>
                      <a:r>
                        <a:rPr lang="en-GB" sz="900" dirty="0" smtClean="0"/>
                        <a:t>Long-term</a:t>
                      </a:r>
                      <a:endParaRPr lang="en-GB" sz="900" dirty="0"/>
                    </a:p>
                  </a:txBody>
                  <a:tcPr/>
                </a:tc>
                <a:tc>
                  <a:txBody>
                    <a:bodyPr/>
                    <a:lstStyle/>
                    <a:p>
                      <a:r>
                        <a:rPr lang="en-GB" sz="900" dirty="0" smtClean="0"/>
                        <a:t>M/R dipyridamole (200 mg twice a day) + 75mg aspirin (or lone therapy if either c/i)</a:t>
                      </a:r>
                      <a:endParaRPr lang="en-GB" sz="900" dirty="0"/>
                    </a:p>
                  </a:txBody>
                  <a:tcPr/>
                </a:tc>
              </a:tr>
              <a:tr h="561135">
                <a:tc>
                  <a:txBody>
                    <a:bodyPr/>
                    <a:lstStyle/>
                    <a:p>
                      <a:r>
                        <a:rPr lang="en-GB" sz="900" b="1" dirty="0" smtClean="0"/>
                        <a:t>Peripheral arterial disease (PAD), or multivascular disease</a:t>
                      </a:r>
                      <a:endParaRPr lang="en-GB" sz="900" dirty="0"/>
                    </a:p>
                  </a:txBody>
                  <a:tcPr/>
                </a:tc>
                <a:tc>
                  <a:txBody>
                    <a:bodyPr/>
                    <a:lstStyle/>
                    <a:p>
                      <a:r>
                        <a:rPr lang="en-GB" sz="900" dirty="0" smtClean="0"/>
                        <a:t>Clopidogrel 75mg daily</a:t>
                      </a:r>
                      <a:endParaRPr lang="en-GB" sz="900" dirty="0"/>
                    </a:p>
                  </a:txBody>
                  <a:tcPr/>
                </a:tc>
                <a:tc>
                  <a:txBody>
                    <a:bodyPr/>
                    <a:lstStyle/>
                    <a:p>
                      <a:endParaRPr lang="en-GB" sz="900" dirty="0"/>
                    </a:p>
                  </a:txBody>
                  <a:tcPr/>
                </a:tc>
                <a:tc>
                  <a:txBody>
                    <a:bodyPr/>
                    <a:lstStyle/>
                    <a:p>
                      <a:r>
                        <a:rPr lang="en-GB" sz="900" dirty="0" smtClean="0"/>
                        <a:t>Aspirin 75mg daily.</a:t>
                      </a:r>
                      <a:endParaRPr lang="en-GB" sz="900" dirty="0"/>
                    </a:p>
                  </a:txBody>
                  <a:tcPr/>
                </a:tc>
              </a:tr>
            </a:tbl>
          </a:graphicData>
        </a:graphic>
      </p:graphicFrame>
    </p:spTree>
    <p:extLst>
      <p:ext uri="{BB962C8B-B14F-4D97-AF65-F5344CB8AC3E}">
        <p14:creationId xmlns:p14="http://schemas.microsoft.com/office/powerpoint/2010/main" val="1979262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GB" b="1" dirty="0" smtClean="0"/>
              <a:t>Practical Advice-Antiplatelets</a:t>
            </a:r>
            <a:endParaRPr lang="en-GB" b="1" dirty="0"/>
          </a:p>
        </p:txBody>
      </p:sp>
      <p:sp>
        <p:nvSpPr>
          <p:cNvPr id="3" name="Content Placeholder 2"/>
          <p:cNvSpPr>
            <a:spLocks noGrp="1"/>
          </p:cNvSpPr>
          <p:nvPr>
            <p:ph idx="1"/>
          </p:nvPr>
        </p:nvSpPr>
        <p:spPr>
          <a:xfrm>
            <a:off x="467544" y="1412776"/>
            <a:ext cx="8229600" cy="4608512"/>
          </a:xfrm>
        </p:spPr>
        <p:txBody>
          <a:bodyPr>
            <a:normAutofit/>
          </a:bodyPr>
          <a:lstStyle/>
          <a:p>
            <a:r>
              <a:rPr lang="en-GB" dirty="0" smtClean="0"/>
              <a:t>Antiplatelets in Primary Prevention… STOP!</a:t>
            </a:r>
          </a:p>
          <a:p>
            <a:r>
              <a:rPr lang="en-GB" dirty="0" smtClean="0"/>
              <a:t>Save The Date! (repeat durations/prescription notes (community pharmacy alerted)/read code.</a:t>
            </a:r>
          </a:p>
          <a:p>
            <a:r>
              <a:rPr lang="en-GB" dirty="0" smtClean="0"/>
              <a:t>Consider PPI’s – may be prescribed as cover in appropriate patients - stop if no longer needed.</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926442"/>
            <a:ext cx="19383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70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b="1" dirty="0" smtClean="0"/>
              <a:t>De-prescribing Webinars</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2 of 4 - De-prescribing in patients at risk of 			Acute Kidney Injury</a:t>
            </a:r>
            <a:endParaRPr lang="en-GB" dirty="0"/>
          </a:p>
          <a:p>
            <a:pPr marL="0" indent="0">
              <a:buNone/>
            </a:pPr>
            <a:endParaRPr lang="en-US" dirty="0" smtClean="0"/>
          </a:p>
          <a:p>
            <a:pPr marL="0" indent="0">
              <a:buNone/>
            </a:pPr>
            <a:r>
              <a:rPr lang="en-US" dirty="0" smtClean="0"/>
              <a:t>3 of 4 -De-prescribing in Pain</a:t>
            </a:r>
          </a:p>
          <a:p>
            <a:pPr marL="0" indent="0">
              <a:buNone/>
            </a:pPr>
            <a:endParaRPr lang="en-US" dirty="0" smtClean="0"/>
          </a:p>
          <a:p>
            <a:pPr marL="0" indent="0">
              <a:buNone/>
            </a:pPr>
            <a:r>
              <a:rPr lang="en-US" dirty="0" smtClean="0"/>
              <a:t>4 of 4 - De-prescribing in patients at risk of Falls</a:t>
            </a:r>
            <a:endParaRPr lang="en-GB" dirty="0" smtClean="0"/>
          </a:p>
          <a:p>
            <a:pPr marL="0" indent="0">
              <a:buNone/>
            </a:pPr>
            <a:endParaRPr lang="en-GB" dirty="0"/>
          </a:p>
        </p:txBody>
      </p:sp>
    </p:spTree>
    <p:extLst>
      <p:ext uri="{BB962C8B-B14F-4D97-AF65-F5344CB8AC3E}">
        <p14:creationId xmlns:p14="http://schemas.microsoft.com/office/powerpoint/2010/main" val="87299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b="1" dirty="0" smtClean="0"/>
              <a:t>Anticoagulants (AF Prophylaxis)</a:t>
            </a:r>
            <a:endParaRPr lang="en-GB" b="1" dirty="0"/>
          </a:p>
        </p:txBody>
      </p:sp>
      <p:sp>
        <p:nvSpPr>
          <p:cNvPr id="6" name="Content Placeholder 5"/>
          <p:cNvSpPr>
            <a:spLocks noGrp="1"/>
          </p:cNvSpPr>
          <p:nvPr>
            <p:ph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0079465"/>
              </p:ext>
            </p:extLst>
          </p:nvPr>
        </p:nvGraphicFramePr>
        <p:xfrm>
          <a:off x="107504" y="908719"/>
          <a:ext cx="8928992" cy="5328594"/>
        </p:xfrm>
        <a:graphic>
          <a:graphicData uri="http://schemas.openxmlformats.org/drawingml/2006/table">
            <a:tbl>
              <a:tblPr firstRow="1" bandRow="1">
                <a:tableStyleId>{5C22544A-7EE6-4342-B048-85BDC9FD1C3A}</a:tableStyleId>
              </a:tblPr>
              <a:tblGrid>
                <a:gridCol w="1224136"/>
                <a:gridCol w="1368152"/>
                <a:gridCol w="1656184"/>
                <a:gridCol w="1296144"/>
                <a:gridCol w="1584176"/>
                <a:gridCol w="1800200"/>
              </a:tblGrid>
              <a:tr h="409874">
                <a:tc>
                  <a:txBody>
                    <a:bodyPr/>
                    <a:lstStyle/>
                    <a:p>
                      <a:r>
                        <a:rPr lang="en-GB" sz="1200" dirty="0" smtClean="0"/>
                        <a:t>DOSING</a:t>
                      </a:r>
                      <a:r>
                        <a:rPr lang="en-GB" sz="1200" baseline="0" dirty="0" smtClean="0"/>
                        <a:t> ADVICE</a:t>
                      </a:r>
                      <a:endParaRPr lang="en-GB" sz="1200" dirty="0"/>
                    </a:p>
                  </a:txBody>
                  <a:tcPr/>
                </a:tc>
                <a:tc>
                  <a:txBody>
                    <a:bodyPr/>
                    <a:lstStyle/>
                    <a:p>
                      <a:r>
                        <a:rPr lang="en-GB" sz="1200" dirty="0" smtClean="0"/>
                        <a:t>Warfarin</a:t>
                      </a:r>
                      <a:endParaRPr lang="en-GB" sz="1200" dirty="0"/>
                    </a:p>
                  </a:txBody>
                  <a:tcPr/>
                </a:tc>
                <a:tc>
                  <a:txBody>
                    <a:bodyPr/>
                    <a:lstStyle/>
                    <a:p>
                      <a:r>
                        <a:rPr lang="en-GB" sz="1200" dirty="0" smtClean="0"/>
                        <a:t>Dabigatran</a:t>
                      </a:r>
                      <a:endParaRPr lang="en-GB" sz="1200" dirty="0"/>
                    </a:p>
                  </a:txBody>
                  <a:tcPr/>
                </a:tc>
                <a:tc>
                  <a:txBody>
                    <a:bodyPr/>
                    <a:lstStyle/>
                    <a:p>
                      <a:r>
                        <a:rPr lang="en-GB" sz="1200" dirty="0" smtClean="0"/>
                        <a:t>Rivaroxaban</a:t>
                      </a:r>
                      <a:endParaRPr lang="en-GB" sz="1200" dirty="0"/>
                    </a:p>
                  </a:txBody>
                  <a:tcPr/>
                </a:tc>
                <a:tc>
                  <a:txBody>
                    <a:bodyPr/>
                    <a:lstStyle/>
                    <a:p>
                      <a:r>
                        <a:rPr lang="en-GB" sz="1200" dirty="0" smtClean="0"/>
                        <a:t>Apixaban</a:t>
                      </a:r>
                      <a:endParaRPr lang="en-GB" sz="1200" dirty="0"/>
                    </a:p>
                  </a:txBody>
                  <a:tcPr/>
                </a:tc>
                <a:tc>
                  <a:txBody>
                    <a:bodyPr/>
                    <a:lstStyle/>
                    <a:p>
                      <a:r>
                        <a:rPr lang="en-GB" sz="1200" dirty="0" smtClean="0"/>
                        <a:t>Edoxaban</a:t>
                      </a:r>
                      <a:endParaRPr lang="en-GB" sz="1200" dirty="0"/>
                    </a:p>
                  </a:txBody>
                  <a:tcPr/>
                </a:tc>
              </a:tr>
              <a:tr h="453676">
                <a:tc>
                  <a:txBody>
                    <a:bodyPr/>
                    <a:lstStyle/>
                    <a:p>
                      <a:r>
                        <a:rPr lang="en-GB" sz="1200" b="1" dirty="0" smtClean="0"/>
                        <a:t>CrCl &gt;50ml/min</a:t>
                      </a:r>
                      <a:endParaRPr lang="en-GB" sz="1200" b="1" dirty="0"/>
                    </a:p>
                  </a:txBody>
                  <a:tcPr/>
                </a:tc>
                <a:tc>
                  <a:txBody>
                    <a:bodyPr/>
                    <a:lstStyle/>
                    <a:p>
                      <a:pPr marL="0" indent="0">
                        <a:buFont typeface="Arial" panose="020B0604020202020204" pitchFamily="34" charset="0"/>
                        <a:buNone/>
                      </a:pPr>
                      <a:r>
                        <a:rPr lang="en-GB" sz="900" dirty="0" smtClean="0"/>
                        <a:t>As per INR (usual range 2-3.0)</a:t>
                      </a:r>
                      <a:endParaRPr lang="en-GB" sz="900" dirty="0"/>
                    </a:p>
                  </a:txBody>
                  <a:tcPr/>
                </a:tc>
                <a:tc>
                  <a:txBody>
                    <a:bodyPr/>
                    <a:lstStyle/>
                    <a:p>
                      <a:pPr marL="0" indent="0">
                        <a:buFont typeface="Arial" panose="020B0604020202020204" pitchFamily="34" charset="0"/>
                        <a:buNone/>
                      </a:pPr>
                      <a:r>
                        <a:rPr lang="en-GB" sz="900" dirty="0" smtClean="0"/>
                        <a:t>Patients under 80 years: 150 mg twice daily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smtClean="0"/>
                        <a:t>20 mg once daily with food </a:t>
                      </a:r>
                      <a:endParaRPr lang="en-GB" sz="900" dirty="0"/>
                    </a:p>
                  </a:txBody>
                  <a:tcPr/>
                </a:tc>
                <a:tc>
                  <a:txBody>
                    <a:bodyPr/>
                    <a:lstStyle/>
                    <a:p>
                      <a:pPr marL="0" indent="0">
                        <a:buFont typeface="Arial" panose="020B0604020202020204" pitchFamily="34" charset="0"/>
                        <a:buNone/>
                      </a:pPr>
                      <a:r>
                        <a:rPr lang="en-GB" sz="900" dirty="0" smtClean="0"/>
                        <a:t>5 mg twice daily </a:t>
                      </a:r>
                    </a:p>
                    <a:p>
                      <a:pPr marL="0" indent="0">
                        <a:buFont typeface="Arial" panose="020B0604020202020204" pitchFamily="34" charset="0"/>
                        <a:buNone/>
                      </a:pPr>
                      <a:endParaRPr lang="en-GB" sz="900" dirty="0"/>
                    </a:p>
                  </a:txBody>
                  <a:tcPr/>
                </a:tc>
                <a:tc>
                  <a:txBody>
                    <a:bodyPr/>
                    <a:lstStyle/>
                    <a:p>
                      <a:pPr marL="0" indent="0">
                        <a:buFont typeface="Arial" panose="020B0604020202020204" pitchFamily="34" charset="0"/>
                        <a:buNone/>
                      </a:pPr>
                      <a:r>
                        <a:rPr lang="en-GB" sz="900" dirty="0" smtClean="0"/>
                        <a:t>60 mg once daily </a:t>
                      </a:r>
                    </a:p>
                  </a:txBody>
                  <a:tcPr/>
                </a:tc>
              </a:tr>
              <a:tr h="1324818">
                <a:tc>
                  <a:txBody>
                    <a:bodyPr/>
                    <a:lstStyle/>
                    <a:p>
                      <a:r>
                        <a:rPr lang="en-GB" sz="1200" b="1" dirty="0" smtClean="0"/>
                        <a:t>Increasing Age/Decreasing Weight</a:t>
                      </a:r>
                      <a:endParaRPr lang="en-GB" sz="1200" b="1" dirty="0"/>
                    </a:p>
                  </a:txBody>
                  <a:tcPr/>
                </a:tc>
                <a:tc>
                  <a:txBody>
                    <a:bodyPr/>
                    <a:lstStyle/>
                    <a:p>
                      <a:pPr marL="0" indent="0">
                        <a:buFont typeface="Arial" panose="020B0604020202020204" pitchFamily="34" charset="0"/>
                        <a:buNone/>
                      </a:pPr>
                      <a:r>
                        <a:rPr lang="en-GB" sz="900" dirty="0" smtClean="0"/>
                        <a:t>As per INR (usual range 2-3.0)</a:t>
                      </a:r>
                      <a:endParaRPr lang="en-GB" sz="9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t>Patients </a:t>
                      </a:r>
                      <a:r>
                        <a:rPr lang="en-GB" sz="900" b="1" dirty="0" smtClean="0"/>
                        <a:t>&gt;80 years</a:t>
                      </a:r>
                      <a:r>
                        <a:rPr lang="en-GB" sz="900" dirty="0" smtClean="0"/>
                        <a:t>: 110 mg twice daily (due to the increased risk of bleeding in this population)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t>Also consider in patients weighing &lt;50kg </a:t>
                      </a:r>
                      <a:endParaRPr lang="en-GB" sz="900" dirty="0"/>
                    </a:p>
                  </a:txBody>
                  <a:tcPr/>
                </a:tc>
                <a:tc>
                  <a:txBody>
                    <a:bodyPr/>
                    <a:lstStyle/>
                    <a:p>
                      <a:pPr marL="0" indent="0">
                        <a:buFont typeface="Arial" panose="020B0604020202020204" pitchFamily="34" charset="0"/>
                        <a:buNone/>
                      </a:pPr>
                      <a:endParaRPr lang="en-GB" sz="900" dirty="0"/>
                    </a:p>
                  </a:txBody>
                  <a:tcPr/>
                </a:tc>
                <a:tc>
                  <a:txBody>
                    <a:bodyPr/>
                    <a:lstStyle/>
                    <a:p>
                      <a:pPr marL="0" indent="0">
                        <a:buFont typeface="Arial" panose="020B0604020202020204" pitchFamily="34" charset="0"/>
                        <a:buNone/>
                      </a:pPr>
                      <a:r>
                        <a:rPr lang="en-GB" sz="900" dirty="0" smtClean="0"/>
                        <a:t>Reduce to 2.5 mg twice daily in patients with </a:t>
                      </a:r>
                      <a:r>
                        <a:rPr lang="en-GB" sz="900" b="1" dirty="0" smtClean="0"/>
                        <a:t>two or more</a:t>
                      </a:r>
                      <a:r>
                        <a:rPr lang="en-GB" sz="900" dirty="0" smtClean="0"/>
                        <a:t> of the following characteristics: </a:t>
                      </a:r>
                    </a:p>
                    <a:p>
                      <a:pPr marL="0" indent="0">
                        <a:buFont typeface="Arial" panose="020B0604020202020204" pitchFamily="34" charset="0"/>
                        <a:buNone/>
                      </a:pPr>
                      <a:r>
                        <a:rPr lang="en-GB" sz="900" dirty="0" smtClean="0"/>
                        <a:t>o Age ≥80 years </a:t>
                      </a:r>
                    </a:p>
                    <a:p>
                      <a:pPr marL="0" indent="0">
                        <a:buFont typeface="Arial" panose="020B0604020202020204" pitchFamily="34" charset="0"/>
                        <a:buNone/>
                      </a:pPr>
                      <a:r>
                        <a:rPr lang="en-GB" sz="900" dirty="0" smtClean="0"/>
                        <a:t>o Body weight ≤60kg </a:t>
                      </a:r>
                    </a:p>
                    <a:p>
                      <a:pPr marL="0" indent="0">
                        <a:buFont typeface="Arial" panose="020B0604020202020204" pitchFamily="34" charset="0"/>
                        <a:buNone/>
                      </a:pPr>
                      <a:r>
                        <a:rPr lang="pt-BR" sz="900" dirty="0" smtClean="0"/>
                        <a:t>o Serum creatinine ≥1.5 mg/dL (133 micromoles/L) </a:t>
                      </a:r>
                      <a:endParaRPr lang="en-GB" sz="900" dirty="0"/>
                    </a:p>
                  </a:txBody>
                  <a:tcPr/>
                </a:tc>
                <a:tc>
                  <a:txBody>
                    <a:bodyPr/>
                    <a:lstStyle/>
                    <a:p>
                      <a:pPr marL="0" indent="0">
                        <a:buFont typeface="Arial" panose="020B0604020202020204" pitchFamily="34" charset="0"/>
                        <a:buNone/>
                      </a:pPr>
                      <a:r>
                        <a:rPr lang="en-GB" sz="900" dirty="0" smtClean="0"/>
                        <a:t>Reduce to 30 mg once daily in patients with</a:t>
                      </a:r>
                      <a:r>
                        <a:rPr lang="en-GB" sz="900" baseline="0" dirty="0" smtClean="0"/>
                        <a:t> b</a:t>
                      </a:r>
                      <a:r>
                        <a:rPr lang="en-GB" sz="900" dirty="0" smtClean="0"/>
                        <a:t>ody weight </a:t>
                      </a:r>
                      <a:r>
                        <a:rPr lang="en-GB" sz="900" b="1" dirty="0" smtClean="0"/>
                        <a:t>≤60 kg. </a:t>
                      </a:r>
                      <a:endParaRPr lang="en-GB" sz="900" dirty="0" smtClean="0"/>
                    </a:p>
                  </a:txBody>
                  <a:tcPr/>
                </a:tc>
              </a:tr>
              <a:tr h="1146432">
                <a:tc>
                  <a:txBody>
                    <a:bodyPr/>
                    <a:lstStyle/>
                    <a:p>
                      <a:r>
                        <a:rPr lang="en-GB" sz="1200" b="1" dirty="0" smtClean="0"/>
                        <a:t>CrCl &lt;50ml/min</a:t>
                      </a:r>
                      <a:endParaRPr lang="en-GB" sz="1200" b="1" dirty="0"/>
                    </a:p>
                  </a:txBody>
                  <a:tcPr/>
                </a:tc>
                <a:tc>
                  <a:txBody>
                    <a:bodyPr/>
                    <a:lstStyle/>
                    <a:p>
                      <a:pPr marL="0" indent="0">
                        <a:buFont typeface="Arial" panose="020B0604020202020204" pitchFamily="34" charset="0"/>
                        <a:buNone/>
                      </a:pPr>
                      <a:r>
                        <a:rPr lang="en-GB" sz="900" dirty="0" smtClean="0"/>
                        <a:t>Review stability in terms of INRs to determine ongoing risks/benefits</a:t>
                      </a:r>
                      <a:r>
                        <a:rPr lang="en-GB" sz="900" baseline="0" dirty="0" smtClean="0"/>
                        <a:t> of treatment (i.e. TTR)</a:t>
                      </a:r>
                      <a:endParaRPr lang="en-GB" sz="900" dirty="0"/>
                    </a:p>
                  </a:txBody>
                  <a:tcPr/>
                </a:tc>
                <a:tc>
                  <a:txBody>
                    <a:bodyPr/>
                    <a:lstStyle/>
                    <a:p>
                      <a:pPr marL="171450" indent="-171450">
                        <a:buFont typeface="Arial" panose="020B0604020202020204" pitchFamily="34" charset="0"/>
                        <a:buChar char="•"/>
                      </a:pPr>
                      <a:r>
                        <a:rPr lang="en-GB" sz="900" dirty="0" smtClean="0"/>
                        <a:t>110 mg twice daily when the thromboembolic risk is low and the bleeding risk is high (e.g. CrCL 30-50 mL/min)</a:t>
                      </a:r>
                    </a:p>
                    <a:p>
                      <a:pPr marL="171450" indent="-171450">
                        <a:buFont typeface="Arial" panose="020B0604020202020204" pitchFamily="34" charset="0"/>
                        <a:buChar char="•"/>
                      </a:pPr>
                      <a:r>
                        <a:rPr lang="en-GB" sz="900" dirty="0" smtClean="0"/>
                        <a:t>Do not use if CrCl </a:t>
                      </a:r>
                      <a:r>
                        <a:rPr lang="en-GB" sz="900" b="1" dirty="0" smtClean="0"/>
                        <a:t>&lt;30ml/min</a:t>
                      </a:r>
                      <a:r>
                        <a:rPr lang="en-GB" sz="900" dirty="0" smtClean="0"/>
                        <a:t>.</a:t>
                      </a:r>
                      <a:endParaRPr lang="en-GB"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smtClean="0"/>
                        <a:t>Reduce dose to 15 mg daily </a:t>
                      </a:r>
                    </a:p>
                    <a:p>
                      <a:pPr marL="0" indent="0">
                        <a:buFont typeface="Arial" panose="020B0604020202020204" pitchFamily="34" charset="0"/>
                        <a:buNone/>
                      </a:pPr>
                      <a:endParaRPr lang="en-GB"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smtClean="0">
                          <a:solidFill>
                            <a:schemeClr val="dk1"/>
                          </a:solidFill>
                          <a:latin typeface="+mn-lt"/>
                          <a:ea typeface="+mn-ea"/>
                          <a:cs typeface="+mn-cs"/>
                        </a:rPr>
                        <a:t>Reduce dose to 2.5 mg twice daily where CrCl </a:t>
                      </a:r>
                      <a:r>
                        <a:rPr lang="en-GB" sz="900" b="1" i="0" u="none" strike="noStrike" kern="1200" baseline="0" dirty="0" smtClean="0">
                          <a:solidFill>
                            <a:schemeClr val="dk1"/>
                          </a:solidFill>
                          <a:latin typeface="+mn-lt"/>
                          <a:ea typeface="+mn-ea"/>
                          <a:cs typeface="+mn-cs"/>
                        </a:rPr>
                        <a:t>15-29ml/min</a:t>
                      </a:r>
                      <a:r>
                        <a:rPr lang="en-GB" sz="900" b="0" i="0" u="none" strike="noStrike" kern="1200" baseline="0" dirty="0" smtClean="0">
                          <a:solidFill>
                            <a:schemeClr val="dk1"/>
                          </a:solidFill>
                          <a:latin typeface="+mn-lt"/>
                          <a:ea typeface="+mn-ea"/>
                          <a:cs typeface="+mn-cs"/>
                        </a:rPr>
                        <a:t>	</a:t>
                      </a:r>
                    </a:p>
                    <a:p>
                      <a:pPr marL="0" indent="0">
                        <a:buFont typeface="Arial" panose="020B0604020202020204" pitchFamily="34" charset="0"/>
                        <a:buNone/>
                      </a:pPr>
                      <a:r>
                        <a:rPr lang="en-GB" sz="900" dirty="0" smtClean="0"/>
                        <a:t>	</a:t>
                      </a:r>
                      <a:endParaRPr lang="en-GB"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smtClean="0"/>
                        <a:t>Reduce to 30 mg once daily </a:t>
                      </a:r>
                      <a:endParaRPr lang="en-GB" sz="900" dirty="0"/>
                    </a:p>
                  </a:txBody>
                  <a:tcPr/>
                </a:tc>
              </a:tr>
              <a:tr h="847362">
                <a:tc>
                  <a:txBody>
                    <a:bodyPr/>
                    <a:lstStyle/>
                    <a:p>
                      <a:r>
                        <a:rPr lang="en-GB" sz="1200" b="1" dirty="0" smtClean="0"/>
                        <a:t>Interactions</a:t>
                      </a:r>
                      <a:endParaRPr lang="en-GB" sz="1200" b="1" dirty="0"/>
                    </a:p>
                  </a:txBody>
                  <a:tcPr/>
                </a:tc>
                <a:tc>
                  <a:txBody>
                    <a:bodyPr/>
                    <a:lstStyle/>
                    <a:p>
                      <a:pPr marL="0" indent="0">
                        <a:buFont typeface="Arial" panose="020B0604020202020204" pitchFamily="34" charset="0"/>
                        <a:buNone/>
                      </a:pPr>
                      <a:r>
                        <a:rPr lang="en-GB" sz="900" dirty="0" smtClean="0"/>
                        <a:t>As per INR.</a:t>
                      </a:r>
                      <a:endParaRPr lang="en-GB"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smtClean="0"/>
                        <a:t>Reduce to 110 mg twice daily in patients who are taking verapamil </a:t>
                      </a:r>
                      <a:endParaRPr lang="en-GB" sz="900" dirty="0"/>
                    </a:p>
                  </a:txBody>
                  <a:tcPr/>
                </a:tc>
                <a:tc>
                  <a:txBody>
                    <a:bodyPr/>
                    <a:lstStyle/>
                    <a:p>
                      <a:pPr marL="0" indent="0">
                        <a:buFont typeface="Arial" panose="020B0604020202020204" pitchFamily="34" charset="0"/>
                        <a:buNone/>
                      </a:pPr>
                      <a:endParaRPr lang="en-GB" sz="900" dirty="0"/>
                    </a:p>
                  </a:txBody>
                  <a:tcPr/>
                </a:tc>
                <a:tc>
                  <a:txBody>
                    <a:bodyPr/>
                    <a:lstStyle/>
                    <a:p>
                      <a:pPr marL="0" indent="0">
                        <a:buFont typeface="Arial" panose="020B0604020202020204" pitchFamily="34" charset="0"/>
                        <a:buNone/>
                      </a:pPr>
                      <a:endParaRPr lang="en-GB" sz="900" dirty="0"/>
                    </a:p>
                  </a:txBody>
                  <a:tcPr/>
                </a:tc>
                <a:tc>
                  <a:txBody>
                    <a:bodyPr/>
                    <a:lstStyle/>
                    <a:p>
                      <a:pPr marL="0" indent="0">
                        <a:buFont typeface="Arial" panose="020B0604020202020204" pitchFamily="34" charset="0"/>
                        <a:buNone/>
                      </a:pPr>
                      <a:r>
                        <a:rPr lang="en-GB" sz="900" dirty="0" smtClean="0"/>
                        <a:t>Reduce to 30 mg once daily in patients with</a:t>
                      </a:r>
                      <a:r>
                        <a:rPr lang="en-GB" sz="900" baseline="0" dirty="0" smtClean="0"/>
                        <a:t> c</a:t>
                      </a:r>
                      <a:r>
                        <a:rPr lang="en-GB" sz="900" dirty="0" smtClean="0"/>
                        <a:t>oncomitant P-gp inhibitors (ciclosporin, dronedarone, erythromycin, ketoconazole) </a:t>
                      </a:r>
                      <a:endParaRPr lang="en-GB" sz="900" dirty="0"/>
                    </a:p>
                  </a:txBody>
                  <a:tcPr/>
                </a:tc>
              </a:tr>
              <a:tr h="1146432">
                <a:tc>
                  <a:txBody>
                    <a:bodyPr/>
                    <a:lstStyle/>
                    <a:p>
                      <a:r>
                        <a:rPr lang="en-GB" sz="1200" b="1" dirty="0" smtClean="0"/>
                        <a:t>Monitoring</a:t>
                      </a:r>
                      <a:endParaRPr lang="en-GB" sz="1200" b="1" dirty="0"/>
                    </a:p>
                  </a:txBody>
                  <a:tcPr/>
                </a:tc>
                <a:tc>
                  <a:txBody>
                    <a:bodyPr/>
                    <a:lstStyle/>
                    <a:p>
                      <a:r>
                        <a:rPr lang="en-GB" sz="900" b="0" i="0" u="none" strike="noStrike" kern="1200" baseline="0" dirty="0" smtClean="0">
                          <a:solidFill>
                            <a:schemeClr val="dk1"/>
                          </a:solidFill>
                          <a:latin typeface="+mn-lt"/>
                          <a:ea typeface="+mn-ea"/>
                          <a:cs typeface="+mn-cs"/>
                        </a:rPr>
                        <a:t>Ongoing monitoring requires adjustment to the individual needs of the patient and therefore requires regular monitoring using blood tests. </a:t>
                      </a:r>
                    </a:p>
                  </a:txBody>
                  <a:tcPr/>
                </a:tc>
                <a:tc gridSpan="4">
                  <a:txBody>
                    <a:bodyPr/>
                    <a:lstStyle/>
                    <a:p>
                      <a:r>
                        <a:rPr lang="en-GB" sz="900" b="0" i="0" u="none" strike="noStrike" kern="1200" baseline="0" dirty="0" smtClean="0">
                          <a:solidFill>
                            <a:schemeClr val="dk1"/>
                          </a:solidFill>
                          <a:latin typeface="+mn-lt"/>
                          <a:ea typeface="+mn-ea"/>
                          <a:cs typeface="+mn-cs"/>
                        </a:rPr>
                        <a:t>U&amp;Es, LFTs, FBC at least once a year. </a:t>
                      </a:r>
                    </a:p>
                    <a:p>
                      <a:endParaRPr lang="en-GB" sz="900" b="0" i="0" u="none" strike="noStrike" kern="1200" baseline="0" dirty="0" smtClean="0">
                        <a:solidFill>
                          <a:schemeClr val="dk1"/>
                        </a:solidFill>
                        <a:latin typeface="+mn-lt"/>
                        <a:ea typeface="+mn-ea"/>
                        <a:cs typeface="+mn-cs"/>
                      </a:endParaRPr>
                    </a:p>
                    <a:p>
                      <a:r>
                        <a:rPr lang="en-GB" sz="900" b="0" i="0" u="none" strike="noStrike" kern="1200" baseline="0" dirty="0" smtClean="0">
                          <a:solidFill>
                            <a:schemeClr val="dk1"/>
                          </a:solidFill>
                          <a:latin typeface="+mn-lt"/>
                          <a:ea typeface="+mn-ea"/>
                          <a:cs typeface="+mn-cs"/>
                        </a:rPr>
                        <a:t>Repeat U&amp;Es every </a:t>
                      </a:r>
                      <a:r>
                        <a:rPr lang="en-GB" sz="900" b="1" i="0" u="none" strike="noStrike" kern="1200" baseline="0" dirty="0" smtClean="0">
                          <a:solidFill>
                            <a:schemeClr val="dk1"/>
                          </a:solidFill>
                          <a:latin typeface="+mn-lt"/>
                          <a:ea typeface="+mn-ea"/>
                          <a:cs typeface="+mn-cs"/>
                        </a:rPr>
                        <a:t>6 months</a:t>
                      </a:r>
                      <a:r>
                        <a:rPr lang="en-GB" sz="900" b="0" i="0" u="none" strike="noStrike" kern="1200" baseline="0" dirty="0" smtClean="0">
                          <a:solidFill>
                            <a:schemeClr val="dk1"/>
                          </a:solidFill>
                          <a:latin typeface="+mn-lt"/>
                          <a:ea typeface="+mn-ea"/>
                          <a:cs typeface="+mn-cs"/>
                        </a:rPr>
                        <a:t> if </a:t>
                      </a:r>
                      <a:r>
                        <a:rPr lang="en-GB" sz="900" b="1" i="0" u="none" strike="noStrike" kern="1200" baseline="0" dirty="0" smtClean="0">
                          <a:solidFill>
                            <a:schemeClr val="dk1"/>
                          </a:solidFill>
                          <a:latin typeface="+mn-lt"/>
                          <a:ea typeface="+mn-ea"/>
                          <a:cs typeface="+mn-cs"/>
                        </a:rPr>
                        <a:t>CrCl 30–60 mL/min </a:t>
                      </a:r>
                      <a:r>
                        <a:rPr lang="en-GB" sz="900" b="0" i="0" u="none" strike="noStrike" kern="1200" baseline="0" dirty="0" smtClean="0">
                          <a:solidFill>
                            <a:schemeClr val="dk1"/>
                          </a:solidFill>
                          <a:latin typeface="+mn-lt"/>
                          <a:ea typeface="+mn-ea"/>
                          <a:cs typeface="+mn-cs"/>
                        </a:rPr>
                        <a:t>or every </a:t>
                      </a:r>
                      <a:r>
                        <a:rPr lang="en-GB" sz="900" b="1" i="0" u="none" strike="noStrike" kern="1200" baseline="0" dirty="0" smtClean="0">
                          <a:solidFill>
                            <a:schemeClr val="dk1"/>
                          </a:solidFill>
                          <a:latin typeface="+mn-lt"/>
                          <a:ea typeface="+mn-ea"/>
                          <a:cs typeface="+mn-cs"/>
                        </a:rPr>
                        <a:t>3 months </a:t>
                      </a:r>
                      <a:r>
                        <a:rPr lang="en-GB" sz="900" b="0" i="0" u="none" strike="noStrike" kern="1200" baseline="0" dirty="0" smtClean="0">
                          <a:solidFill>
                            <a:schemeClr val="dk1"/>
                          </a:solidFill>
                          <a:latin typeface="+mn-lt"/>
                          <a:ea typeface="+mn-ea"/>
                          <a:cs typeface="+mn-cs"/>
                        </a:rPr>
                        <a:t>if </a:t>
                      </a:r>
                      <a:r>
                        <a:rPr lang="en-GB" sz="900" b="1" i="0" u="none" strike="noStrike" kern="1200" baseline="0" dirty="0" smtClean="0">
                          <a:solidFill>
                            <a:schemeClr val="dk1"/>
                          </a:solidFill>
                          <a:latin typeface="+mn-lt"/>
                          <a:ea typeface="+mn-ea"/>
                          <a:cs typeface="+mn-cs"/>
                        </a:rPr>
                        <a:t>CrCl 15–30 mL/min</a:t>
                      </a:r>
                      <a:r>
                        <a:rPr lang="en-GB" sz="900" b="0" i="0" u="none" strike="noStrike" kern="1200" baseline="0" dirty="0" smtClean="0">
                          <a:solidFill>
                            <a:schemeClr val="dk1"/>
                          </a:solidFill>
                          <a:latin typeface="+mn-lt"/>
                          <a:ea typeface="+mn-ea"/>
                          <a:cs typeface="+mn-cs"/>
                        </a:rPr>
                        <a:t>. </a:t>
                      </a:r>
                    </a:p>
                    <a:p>
                      <a:r>
                        <a:rPr lang="en-GB" sz="900" b="0" i="0" u="none" strike="noStrike" kern="1200" baseline="0" dirty="0" smtClean="0">
                          <a:solidFill>
                            <a:schemeClr val="dk1"/>
                          </a:solidFill>
                          <a:latin typeface="+mn-lt"/>
                          <a:ea typeface="+mn-ea"/>
                          <a:cs typeface="+mn-cs"/>
                        </a:rPr>
                        <a:t>More frequent U&amp;Es /LFTs advised where intercurrent illness may impact on renal or hepatic function.	</a:t>
                      </a:r>
                    </a:p>
                  </a:txBody>
                  <a:tcPr/>
                </a:tc>
                <a:tc hMerge="1">
                  <a:txBody>
                    <a:bodyPr/>
                    <a:lstStyle/>
                    <a:p>
                      <a:pPr marL="0" indent="0">
                        <a:buFont typeface="Arial" panose="020B0604020202020204" pitchFamily="34" charset="0"/>
                        <a:buNone/>
                      </a:pPr>
                      <a:endParaRPr lang="en-GB" sz="1000" dirty="0"/>
                    </a:p>
                  </a:txBody>
                  <a:tcPr/>
                </a:tc>
                <a:tc hMerge="1">
                  <a:txBody>
                    <a:bodyPr/>
                    <a:lstStyle/>
                    <a:p>
                      <a:pPr marL="0" indent="0">
                        <a:buFont typeface="Arial" panose="020B0604020202020204" pitchFamily="34" charset="0"/>
                        <a:buNone/>
                      </a:pPr>
                      <a:endParaRPr lang="en-GB" sz="1000" dirty="0"/>
                    </a:p>
                  </a:txBody>
                  <a:tcPr/>
                </a:tc>
                <a:tc hMerge="1">
                  <a:txBody>
                    <a:bodyPr/>
                    <a:lstStyle/>
                    <a:p>
                      <a:pPr marL="0" indent="0">
                        <a:buFont typeface="Arial" panose="020B0604020202020204" pitchFamily="34" charset="0"/>
                        <a:buNone/>
                      </a:pPr>
                      <a:endParaRPr lang="en-GB" sz="1000" dirty="0"/>
                    </a:p>
                  </a:txBody>
                  <a:tcPr/>
                </a:tc>
              </a:tr>
            </a:tbl>
          </a:graphicData>
        </a:graphic>
      </p:graphicFrame>
    </p:spTree>
    <p:extLst>
      <p:ext uri="{BB962C8B-B14F-4D97-AF65-F5344CB8AC3E}">
        <p14:creationId xmlns:p14="http://schemas.microsoft.com/office/powerpoint/2010/main" val="186507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b="1" dirty="0" smtClean="0"/>
              <a:t>Anticoagulants (VTE/PE)</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162488"/>
              </p:ext>
            </p:extLst>
          </p:nvPr>
        </p:nvGraphicFramePr>
        <p:xfrm>
          <a:off x="179512" y="836712"/>
          <a:ext cx="8784978" cy="5328592"/>
        </p:xfrm>
        <a:graphic>
          <a:graphicData uri="http://schemas.openxmlformats.org/drawingml/2006/table">
            <a:tbl>
              <a:tblPr firstRow="1" bandRow="1">
                <a:tableStyleId>{5C22544A-7EE6-4342-B048-85BDC9FD1C3A}</a:tableStyleId>
              </a:tblPr>
              <a:tblGrid>
                <a:gridCol w="1464163"/>
                <a:gridCol w="1464163"/>
                <a:gridCol w="1464163"/>
                <a:gridCol w="1464163"/>
                <a:gridCol w="1464163"/>
                <a:gridCol w="1464163"/>
              </a:tblGrid>
              <a:tr h="314247">
                <a:tc>
                  <a:txBody>
                    <a:bodyPr/>
                    <a:lstStyle/>
                    <a:p>
                      <a:endParaRPr lang="en-GB" sz="1000" dirty="0"/>
                    </a:p>
                  </a:txBody>
                  <a:tcPr/>
                </a:tc>
                <a:tc>
                  <a:txBody>
                    <a:bodyPr/>
                    <a:lstStyle/>
                    <a:p>
                      <a:r>
                        <a:rPr lang="en-GB" sz="1000" dirty="0" smtClean="0"/>
                        <a:t>Warfarin</a:t>
                      </a:r>
                      <a:endParaRPr lang="en-GB" sz="1000" dirty="0"/>
                    </a:p>
                  </a:txBody>
                  <a:tcPr/>
                </a:tc>
                <a:tc>
                  <a:txBody>
                    <a:bodyPr/>
                    <a:lstStyle/>
                    <a:p>
                      <a:r>
                        <a:rPr lang="en-GB" sz="1000" dirty="0" smtClean="0"/>
                        <a:t>Dabigatran</a:t>
                      </a:r>
                      <a:endParaRPr lang="en-GB" sz="1000" dirty="0"/>
                    </a:p>
                  </a:txBody>
                  <a:tcPr/>
                </a:tc>
                <a:tc>
                  <a:txBody>
                    <a:bodyPr/>
                    <a:lstStyle/>
                    <a:p>
                      <a:r>
                        <a:rPr lang="en-GB" sz="1000" dirty="0" smtClean="0"/>
                        <a:t>Rivaroxaban</a:t>
                      </a:r>
                      <a:endParaRPr lang="en-GB" sz="1000" dirty="0"/>
                    </a:p>
                  </a:txBody>
                  <a:tcPr/>
                </a:tc>
                <a:tc>
                  <a:txBody>
                    <a:bodyPr/>
                    <a:lstStyle/>
                    <a:p>
                      <a:r>
                        <a:rPr lang="en-GB" sz="1000" dirty="0" smtClean="0"/>
                        <a:t>Apixaban</a:t>
                      </a:r>
                      <a:endParaRPr lang="en-GB" sz="1000" dirty="0"/>
                    </a:p>
                  </a:txBody>
                  <a:tcPr/>
                </a:tc>
                <a:tc>
                  <a:txBody>
                    <a:bodyPr/>
                    <a:lstStyle/>
                    <a:p>
                      <a:r>
                        <a:rPr lang="en-GB" sz="1000" dirty="0" smtClean="0"/>
                        <a:t>Edoxaban</a:t>
                      </a:r>
                      <a:endParaRPr lang="en-GB" sz="1000" dirty="0"/>
                    </a:p>
                  </a:txBody>
                  <a:tcPr/>
                </a:tc>
              </a:tr>
              <a:tr h="915283">
                <a:tc>
                  <a:txBody>
                    <a:bodyPr/>
                    <a:lstStyle/>
                    <a:p>
                      <a:r>
                        <a:rPr lang="en-GB" sz="1000" b="1" dirty="0" smtClean="0"/>
                        <a:t>Treatment Dose</a:t>
                      </a:r>
                      <a:endParaRPr lang="en-GB" sz="1000" b="1" dirty="0"/>
                    </a:p>
                  </a:txBody>
                  <a:tcPr/>
                </a:tc>
                <a:tc>
                  <a:txBody>
                    <a:bodyPr/>
                    <a:lstStyle/>
                    <a:p>
                      <a:r>
                        <a:rPr lang="en-GB" sz="1000" dirty="0" smtClean="0"/>
                        <a:t>Loading</a:t>
                      </a:r>
                      <a:r>
                        <a:rPr lang="en-GB" sz="1000" baseline="0" dirty="0" smtClean="0"/>
                        <a:t> regimen (various options – local guidelines) then as per INR. Co-prescribe LMWH until 2x INRs &gt;2.0</a:t>
                      </a:r>
                      <a:endParaRPr lang="en-GB" sz="1000" dirty="0"/>
                    </a:p>
                  </a:txBody>
                  <a:tcPr/>
                </a:tc>
                <a:tc>
                  <a:txBody>
                    <a:bodyPr/>
                    <a:lstStyle/>
                    <a:p>
                      <a:r>
                        <a:rPr lang="en-GB" sz="1000" dirty="0" smtClean="0"/>
                        <a:t>150 mg twice daily. </a:t>
                      </a:r>
                    </a:p>
                    <a:p>
                      <a:endParaRPr lang="en-GB" sz="1000" dirty="0"/>
                    </a:p>
                  </a:txBody>
                  <a:tcPr/>
                </a:tc>
                <a:tc>
                  <a:txBody>
                    <a:bodyPr/>
                    <a:lstStyle/>
                    <a:p>
                      <a:r>
                        <a:rPr lang="en-GB" sz="1000" dirty="0" smtClean="0"/>
                        <a:t>15 mg twice daily for the first three weeks, followed thereafter by 20 mg once daily.</a:t>
                      </a:r>
                      <a:endParaRPr lang="en-GB" sz="1000" dirty="0"/>
                    </a:p>
                  </a:txBody>
                  <a:tcPr/>
                </a:tc>
                <a:tc>
                  <a:txBody>
                    <a:bodyPr/>
                    <a:lstStyle/>
                    <a:p>
                      <a:r>
                        <a:rPr lang="en-GB" sz="1000" dirty="0" smtClean="0"/>
                        <a:t>10 mg twice daily for the first 7 days followed by 5 mg twice daily.</a:t>
                      </a:r>
                      <a:endParaRPr lang="en-GB" sz="1000" dirty="0"/>
                    </a:p>
                  </a:txBody>
                  <a:tcPr/>
                </a:tc>
                <a:tc>
                  <a:txBody>
                    <a:bodyPr/>
                    <a:lstStyle/>
                    <a:p>
                      <a:r>
                        <a:rPr lang="en-GB" sz="1000" dirty="0" smtClean="0"/>
                        <a:t>60mg daily (LMWH cover for first 5 days)</a:t>
                      </a:r>
                      <a:endParaRPr lang="en-GB" sz="1000" dirty="0"/>
                    </a:p>
                  </a:txBody>
                  <a:tcPr/>
                </a:tc>
              </a:tr>
              <a:tr h="767351">
                <a:tc>
                  <a:txBody>
                    <a:bodyPr/>
                    <a:lstStyle/>
                    <a:p>
                      <a:r>
                        <a:rPr lang="en-GB" sz="1000" b="1" dirty="0" smtClean="0"/>
                        <a:t>Preventative</a:t>
                      </a:r>
                      <a:r>
                        <a:rPr lang="en-GB" sz="1000" b="1" baseline="0" dirty="0" smtClean="0"/>
                        <a:t> Dose</a:t>
                      </a:r>
                      <a:endParaRPr lang="en-GB" sz="1000" b="1" dirty="0"/>
                    </a:p>
                  </a:txBody>
                  <a:tcPr/>
                </a:tc>
                <a:tc>
                  <a:txBody>
                    <a:bodyPr/>
                    <a:lstStyle/>
                    <a:p>
                      <a:r>
                        <a:rPr lang="en-GB" sz="1000" dirty="0" smtClean="0"/>
                        <a:t>As per INR (usual range 2-3.0)</a:t>
                      </a:r>
                      <a:endParaRPr lang="en-GB" sz="1000" dirty="0"/>
                    </a:p>
                  </a:txBody>
                  <a:tcPr/>
                </a:tc>
                <a:tc>
                  <a:txBody>
                    <a:bodyPr/>
                    <a:lstStyle/>
                    <a:p>
                      <a:endParaRPr lang="en-GB" sz="1000" dirty="0"/>
                    </a:p>
                  </a:txBody>
                  <a:tcPr/>
                </a:tc>
                <a:tc>
                  <a:txBody>
                    <a:bodyPr/>
                    <a:lstStyle/>
                    <a:p>
                      <a:r>
                        <a:rPr lang="en-GB" sz="1000" dirty="0" smtClean="0"/>
                        <a:t>As per treatment.</a:t>
                      </a:r>
                      <a:endParaRPr lang="en-GB" sz="1000" dirty="0"/>
                    </a:p>
                  </a:txBody>
                  <a:tcPr/>
                </a:tc>
                <a:tc>
                  <a:txBody>
                    <a:bodyPr/>
                    <a:lstStyle/>
                    <a:p>
                      <a:r>
                        <a:rPr lang="en-GB" sz="1000" dirty="0" smtClean="0"/>
                        <a:t>(following 6 months of treatment for DVT/PE)</a:t>
                      </a:r>
                      <a:r>
                        <a:rPr lang="en-GB" sz="1000" baseline="0" dirty="0" smtClean="0"/>
                        <a:t> </a:t>
                      </a:r>
                      <a:r>
                        <a:rPr lang="en-GB" sz="1000" dirty="0" smtClean="0"/>
                        <a:t>recommended dose</a:t>
                      </a:r>
                      <a:r>
                        <a:rPr lang="en-GB" sz="1000" baseline="0" dirty="0" smtClean="0"/>
                        <a:t> </a:t>
                      </a:r>
                      <a:r>
                        <a:rPr lang="en-GB" sz="1000" dirty="0" smtClean="0"/>
                        <a:t>2.5 mg twice daily </a:t>
                      </a:r>
                      <a:endParaRPr lang="en-GB" sz="1000" dirty="0"/>
                    </a:p>
                  </a:txBody>
                  <a:tcPr/>
                </a:tc>
                <a:tc>
                  <a:txBody>
                    <a:bodyPr/>
                    <a:lstStyle/>
                    <a:p>
                      <a:r>
                        <a:rPr lang="en-GB" sz="1000" dirty="0" smtClean="0"/>
                        <a:t>As per treatment.</a:t>
                      </a:r>
                      <a:endParaRPr lang="en-GB" sz="1000" dirty="0"/>
                    </a:p>
                  </a:txBody>
                  <a:tcPr/>
                </a:tc>
              </a:tr>
              <a:tr h="1078727">
                <a:tc>
                  <a:txBody>
                    <a:bodyPr/>
                    <a:lstStyle/>
                    <a:p>
                      <a:r>
                        <a:rPr lang="en-GB" sz="1000" b="1" dirty="0" smtClean="0"/>
                        <a:t>Post-Operative VTE</a:t>
                      </a:r>
                      <a:r>
                        <a:rPr lang="en-GB" sz="1000" b="1" baseline="0" dirty="0" smtClean="0"/>
                        <a:t> Prophylaxis</a:t>
                      </a:r>
                      <a:endParaRPr lang="en-GB" sz="1000" b="1" dirty="0"/>
                    </a:p>
                  </a:txBody>
                  <a:tcPr/>
                </a:tc>
                <a:tc>
                  <a:txBody>
                    <a:bodyPr/>
                    <a:lstStyle/>
                    <a:p>
                      <a:r>
                        <a:rPr lang="en-GB" sz="1000" dirty="0" smtClean="0"/>
                        <a:t>Rarely used</a:t>
                      </a:r>
                      <a:r>
                        <a:rPr lang="en-GB" sz="1000" baseline="0" dirty="0" smtClean="0"/>
                        <a:t> (LMWH more likely)</a:t>
                      </a:r>
                    </a:p>
                    <a:p>
                      <a:r>
                        <a:rPr lang="en-GB" sz="1000" baseline="0" dirty="0" smtClean="0"/>
                        <a:t>Consider LMWH bridging in high-risk patients undergoing surgery.</a:t>
                      </a:r>
                      <a:endParaRPr lang="en-GB" sz="1000" dirty="0"/>
                    </a:p>
                  </a:txBody>
                  <a:tcPr/>
                </a:tc>
                <a:tc>
                  <a:txBody>
                    <a:bodyPr/>
                    <a:lstStyle/>
                    <a:p>
                      <a:r>
                        <a:rPr lang="en-GB" sz="1000" dirty="0" smtClean="0"/>
                        <a:t>Initiate within 1-4 hours of completed surgery with 110 mg and continue with</a:t>
                      </a:r>
                      <a:r>
                        <a:rPr lang="en-GB" sz="1000" baseline="0" dirty="0" smtClean="0"/>
                        <a:t> </a:t>
                      </a:r>
                      <a:r>
                        <a:rPr lang="en-GB" sz="1000" dirty="0" smtClean="0"/>
                        <a:t>220mg daily thereafter</a:t>
                      </a:r>
                      <a:endParaRPr lang="en-GB" sz="1000" dirty="0"/>
                    </a:p>
                  </a:txBody>
                  <a:tcPr/>
                </a:tc>
                <a:tc>
                  <a:txBody>
                    <a:bodyPr/>
                    <a:lstStyle/>
                    <a:p>
                      <a:r>
                        <a:rPr lang="en-GB" sz="1000" dirty="0" smtClean="0"/>
                        <a:t>10 mg once daily (initiated within 6-10 hours of completed surgery)</a:t>
                      </a:r>
                      <a:endParaRPr lang="en-GB" sz="1000" dirty="0"/>
                    </a:p>
                  </a:txBody>
                  <a:tcPr/>
                </a:tc>
                <a:tc>
                  <a:txBody>
                    <a:bodyPr/>
                    <a:lstStyle/>
                    <a:p>
                      <a:r>
                        <a:rPr lang="en-GB" sz="1000" dirty="0" smtClean="0"/>
                        <a:t>2.5 mg twice daily to be started 12–24 hours after surgery</a:t>
                      </a:r>
                      <a:endParaRPr lang="en-GB" sz="1000" dirty="0"/>
                    </a:p>
                  </a:txBody>
                  <a:tcPr/>
                </a:tc>
                <a:tc>
                  <a:txBody>
                    <a:bodyPr/>
                    <a:lstStyle/>
                    <a:p>
                      <a:r>
                        <a:rPr lang="en-GB" sz="1000" dirty="0" smtClean="0"/>
                        <a:t>No license.</a:t>
                      </a:r>
                      <a:endParaRPr lang="en-GB" sz="1000" dirty="0"/>
                    </a:p>
                  </a:txBody>
                  <a:tcPr/>
                </a:tc>
              </a:tr>
              <a:tr h="2252984">
                <a:tc>
                  <a:txBody>
                    <a:bodyPr/>
                    <a:lstStyle/>
                    <a:p>
                      <a:r>
                        <a:rPr lang="en-GB" sz="1000" b="1" dirty="0" smtClean="0"/>
                        <a:t>Other Considerations</a:t>
                      </a:r>
                      <a:endParaRPr lang="en-GB" sz="1000" b="1" dirty="0"/>
                    </a:p>
                  </a:txBody>
                  <a:tcPr/>
                </a:tc>
                <a:tc>
                  <a:txBody>
                    <a:bodyPr/>
                    <a:lstStyle/>
                    <a:p>
                      <a:endParaRPr lang="en-GB" sz="1000" dirty="0"/>
                    </a:p>
                  </a:txBody>
                  <a:tcPr/>
                </a:tc>
                <a:tc>
                  <a:txBody>
                    <a:bodyPr/>
                    <a:lstStyle/>
                    <a:p>
                      <a:r>
                        <a:rPr lang="en-GB" sz="1000" dirty="0" smtClean="0"/>
                        <a:t>Reduced dose across all indications</a:t>
                      </a:r>
                      <a:r>
                        <a:rPr lang="en-GB" sz="1000" baseline="0" dirty="0" smtClean="0"/>
                        <a:t> if patient;</a:t>
                      </a:r>
                    </a:p>
                    <a:p>
                      <a:pPr>
                        <a:buFontTx/>
                        <a:buChar char="-"/>
                      </a:pPr>
                      <a:r>
                        <a:rPr lang="en-GB" sz="900" baseline="0" dirty="0" smtClean="0"/>
                        <a:t>Elderly</a:t>
                      </a:r>
                    </a:p>
                    <a:p>
                      <a:pPr>
                        <a:buFontTx/>
                        <a:buChar char="-"/>
                      </a:pPr>
                      <a:r>
                        <a:rPr lang="en-GB" sz="900" baseline="0" dirty="0" smtClean="0"/>
                        <a:t>Moderate-Sig renal impairment</a:t>
                      </a:r>
                    </a:p>
                    <a:p>
                      <a:pPr>
                        <a:buFontTx/>
                        <a:buChar char="-"/>
                      </a:pPr>
                      <a:r>
                        <a:rPr lang="en-GB" sz="900" baseline="0" dirty="0" smtClean="0"/>
                        <a:t> receiving concomitant Verapamil/Amiodarone</a:t>
                      </a:r>
                      <a:endParaRPr lang="en-GB" sz="900" dirty="0"/>
                    </a:p>
                  </a:txBody>
                  <a:tcPr/>
                </a:tc>
                <a:tc>
                  <a:txBody>
                    <a:bodyPr/>
                    <a:lstStyle/>
                    <a:p>
                      <a:r>
                        <a:rPr lang="en-GB" sz="1000" b="1" dirty="0" smtClean="0"/>
                        <a:t>Prophylaxis of atherothrombotic events following ACS/with coronary artery disease, </a:t>
                      </a:r>
                      <a:r>
                        <a:rPr lang="en-GB" sz="1000" dirty="0" smtClean="0"/>
                        <a:t>2.5 mg twice daily in</a:t>
                      </a:r>
                      <a:r>
                        <a:rPr lang="en-GB" sz="1000" baseline="0" dirty="0" smtClean="0"/>
                        <a:t> comb with</a:t>
                      </a:r>
                      <a:r>
                        <a:rPr lang="en-GB" sz="1000" dirty="0" smtClean="0"/>
                        <a:t> aspirin.</a:t>
                      </a:r>
                    </a:p>
                    <a:p>
                      <a:r>
                        <a:rPr lang="en-GB" sz="1000" b="1" dirty="0" smtClean="0"/>
                        <a:t>For symptomatic PAD at high risk of ischaemic events,</a:t>
                      </a:r>
                      <a:r>
                        <a:rPr lang="en-GB" sz="1000" dirty="0" smtClean="0"/>
                        <a:t> 2.5 mg twice daily (in combination with aspirin.</a:t>
                      </a:r>
                      <a:endParaRPr lang="en-GB" sz="1000" dirty="0"/>
                    </a:p>
                  </a:txBody>
                  <a:tcPr/>
                </a:tc>
                <a:tc>
                  <a:txBody>
                    <a:bodyPr/>
                    <a:lstStyle/>
                    <a:p>
                      <a:r>
                        <a:rPr lang="en-GB" sz="1000" dirty="0" smtClean="0"/>
                        <a:t>In renal impairment see AF Prophylaxis advice.</a:t>
                      </a:r>
                      <a:endParaRPr lang="en-GB" sz="1000" dirty="0"/>
                    </a:p>
                  </a:txBody>
                  <a:tcPr/>
                </a:tc>
                <a:tc>
                  <a:txBody>
                    <a:bodyPr/>
                    <a:lstStyle/>
                    <a:p>
                      <a:r>
                        <a:rPr lang="en-GB" sz="1000" b="0" dirty="0" smtClean="0"/>
                        <a:t>Reduce dose to 30mg daily if one or more of the following are present:</a:t>
                      </a:r>
                    </a:p>
                    <a:p>
                      <a:pPr>
                        <a:buFontTx/>
                        <a:buChar char="-"/>
                      </a:pPr>
                      <a:r>
                        <a:rPr lang="en-GB" sz="900" dirty="0" smtClean="0"/>
                        <a:t>Moderate/severe renal impairment (CrCL 15–50 mL/min).</a:t>
                      </a:r>
                    </a:p>
                    <a:p>
                      <a:pPr>
                        <a:buFontTx/>
                        <a:buChar char="-"/>
                      </a:pPr>
                      <a:r>
                        <a:rPr lang="en-GB" sz="900" dirty="0" smtClean="0"/>
                        <a:t> Body weight</a:t>
                      </a:r>
                      <a:r>
                        <a:rPr lang="en-GB" sz="900" baseline="0" dirty="0" smtClean="0"/>
                        <a:t> &lt;</a:t>
                      </a:r>
                      <a:r>
                        <a:rPr lang="en-GB" sz="900" dirty="0" smtClean="0"/>
                        <a:t>60 kg.</a:t>
                      </a:r>
                    </a:p>
                    <a:p>
                      <a:pPr>
                        <a:buFontTx/>
                        <a:buChar char="-"/>
                      </a:pPr>
                      <a:r>
                        <a:rPr lang="en-GB" sz="900" baseline="0" dirty="0" smtClean="0"/>
                        <a:t> </a:t>
                      </a:r>
                      <a:r>
                        <a:rPr lang="en-GB" sz="900" dirty="0" smtClean="0"/>
                        <a:t>The person is receiving concomitant treatment with ciclosporin, dronedarone, erythromycin, or ketoconazole</a:t>
                      </a:r>
                      <a:endParaRPr lang="en-GB" sz="1000" dirty="0"/>
                    </a:p>
                  </a:txBody>
                  <a:tcPr/>
                </a:tc>
              </a:tr>
            </a:tbl>
          </a:graphicData>
        </a:graphic>
      </p:graphicFrame>
    </p:spTree>
    <p:extLst>
      <p:ext uri="{BB962C8B-B14F-4D97-AF65-F5344CB8AC3E}">
        <p14:creationId xmlns:p14="http://schemas.microsoft.com/office/powerpoint/2010/main" val="178649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GB" b="1" dirty="0" smtClean="0"/>
              <a:t>Practical Advice- Anticoagulants</a:t>
            </a:r>
            <a:endParaRPr lang="en-GB" b="1" dirty="0"/>
          </a:p>
        </p:txBody>
      </p:sp>
      <p:sp>
        <p:nvSpPr>
          <p:cNvPr id="3" name="Content Placeholder 2"/>
          <p:cNvSpPr>
            <a:spLocks noGrp="1"/>
          </p:cNvSpPr>
          <p:nvPr>
            <p:ph idx="1"/>
          </p:nvPr>
        </p:nvSpPr>
        <p:spPr>
          <a:xfrm>
            <a:off x="457200" y="1412776"/>
            <a:ext cx="8229600" cy="4713387"/>
          </a:xfrm>
        </p:spPr>
        <p:txBody>
          <a:bodyPr>
            <a:normAutofit/>
          </a:bodyPr>
          <a:lstStyle/>
          <a:p>
            <a:r>
              <a:rPr lang="en-GB" sz="3600" dirty="0" smtClean="0"/>
              <a:t>Similar to DAPT;</a:t>
            </a:r>
          </a:p>
          <a:p>
            <a:r>
              <a:rPr lang="en-GB" sz="3600" dirty="0" smtClean="0"/>
              <a:t>Review dates/ Script notes / CrCl calculator.</a:t>
            </a:r>
          </a:p>
          <a:p>
            <a:r>
              <a:rPr lang="en-GB" sz="3600" b="1" dirty="0" smtClean="0">
                <a:solidFill>
                  <a:srgbClr val="00B050"/>
                </a:solidFill>
              </a:rPr>
              <a:t>Emphasis on need for review!</a:t>
            </a:r>
          </a:p>
          <a:p>
            <a:r>
              <a:rPr lang="en-GB" sz="3600" b="1" dirty="0" smtClean="0">
                <a:solidFill>
                  <a:srgbClr val="00B050"/>
                </a:solidFill>
              </a:rPr>
              <a:t>Include indication for anticoagulation in script notes.</a:t>
            </a:r>
            <a:endParaRPr lang="en-GB" sz="3600" b="1" dirty="0">
              <a:solidFill>
                <a:srgbClr val="00B050"/>
              </a:solidFill>
            </a:endParaRPr>
          </a:p>
        </p:txBody>
      </p:sp>
    </p:spTree>
    <p:extLst>
      <p:ext uri="{BB962C8B-B14F-4D97-AF65-F5344CB8AC3E}">
        <p14:creationId xmlns:p14="http://schemas.microsoft.com/office/powerpoint/2010/main" val="3335908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lstStyle/>
          <a:p>
            <a:r>
              <a:rPr lang="en-GB" b="1" dirty="0" smtClean="0"/>
              <a:t>Summary</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r>
              <a:rPr lang="en-GB" dirty="0" smtClean="0"/>
              <a:t>Consider and discuss the goals of treatment with patients when medications are initiated</a:t>
            </a:r>
          </a:p>
          <a:p>
            <a:r>
              <a:rPr lang="en-GB" dirty="0" smtClean="0"/>
              <a:t>De-prescribing needs to be a whole system process within the practice</a:t>
            </a:r>
          </a:p>
          <a:p>
            <a:r>
              <a:rPr lang="en-GB" dirty="0" smtClean="0"/>
              <a:t>Clinical decisions should consider: Patient views, need, effectiveness, safety, cost effectiveness and patient centred/wishes</a:t>
            </a:r>
            <a:endParaRPr lang="en-GB" dirty="0"/>
          </a:p>
          <a:p>
            <a:pPr marL="0" indent="0">
              <a:buNone/>
            </a:pPr>
            <a:endParaRPr lang="en-GB" dirty="0"/>
          </a:p>
        </p:txBody>
      </p:sp>
    </p:spTree>
    <p:extLst>
      <p:ext uri="{BB962C8B-B14F-4D97-AF65-F5344CB8AC3E}">
        <p14:creationId xmlns:p14="http://schemas.microsoft.com/office/powerpoint/2010/main" val="2529567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Question and Answer Session</a:t>
            </a:r>
            <a:endParaRPr lang="en-GB" b="1" dirty="0"/>
          </a:p>
        </p:txBody>
      </p:sp>
    </p:spTree>
    <p:extLst>
      <p:ext uri="{BB962C8B-B14F-4D97-AF65-F5344CB8AC3E}">
        <p14:creationId xmlns:p14="http://schemas.microsoft.com/office/powerpoint/2010/main" val="1192373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72817"/>
            <a:ext cx="7772400" cy="1728191"/>
          </a:xfrm>
        </p:spPr>
        <p:txBody>
          <a:bodyPr/>
          <a:lstStyle/>
          <a:p>
            <a:r>
              <a:rPr lang="en-GB" b="1" dirty="0" smtClean="0"/>
              <a:t>Thank you for listening</a:t>
            </a:r>
            <a:endParaRPr lang="en-GB" b="1" dirty="0"/>
          </a:p>
        </p:txBody>
      </p:sp>
    </p:spTree>
    <p:extLst>
      <p:ext uri="{BB962C8B-B14F-4D97-AF65-F5344CB8AC3E}">
        <p14:creationId xmlns:p14="http://schemas.microsoft.com/office/powerpoint/2010/main" val="377620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This Session</a:t>
            </a:r>
            <a:endParaRPr lang="en-GB" b="1" dirty="0"/>
          </a:p>
        </p:txBody>
      </p:sp>
      <p:sp>
        <p:nvSpPr>
          <p:cNvPr id="3" name="Content Placeholder 2"/>
          <p:cNvSpPr>
            <a:spLocks noGrp="1"/>
          </p:cNvSpPr>
          <p:nvPr>
            <p:ph idx="1"/>
          </p:nvPr>
        </p:nvSpPr>
        <p:spPr/>
        <p:txBody>
          <a:bodyPr/>
          <a:lstStyle/>
          <a:p>
            <a:r>
              <a:rPr lang="en-GB" dirty="0" smtClean="0"/>
              <a:t>Polypharmacy and the de-prescribing agenda</a:t>
            </a:r>
          </a:p>
          <a:p>
            <a:pPr lvl="1"/>
            <a:r>
              <a:rPr lang="en-GB" dirty="0" smtClean="0"/>
              <a:t>Presenter</a:t>
            </a:r>
          </a:p>
          <a:p>
            <a:r>
              <a:rPr lang="en-GB" dirty="0" smtClean="0"/>
              <a:t>De-prescribing in Cardiovascular disease</a:t>
            </a:r>
          </a:p>
          <a:p>
            <a:pPr lvl="1"/>
            <a:r>
              <a:rPr lang="en-GB" dirty="0" smtClean="0"/>
              <a:t>Presenter</a:t>
            </a:r>
          </a:p>
        </p:txBody>
      </p:sp>
    </p:spTree>
    <p:extLst>
      <p:ext uri="{BB962C8B-B14F-4D97-AF65-F5344CB8AC3E}">
        <p14:creationId xmlns:p14="http://schemas.microsoft.com/office/powerpoint/2010/main" val="263885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16833"/>
            <a:ext cx="7772400" cy="1944216"/>
          </a:xfrm>
        </p:spPr>
        <p:txBody>
          <a:bodyPr>
            <a:normAutofit/>
          </a:bodyPr>
          <a:lstStyle/>
          <a:p>
            <a:r>
              <a:rPr lang="en-GB" sz="4800" b="1" dirty="0" smtClean="0"/>
              <a:t>Introduction to Polypharmacy</a:t>
            </a:r>
            <a:endParaRPr lang="en-GB" sz="4800" b="1" dirty="0"/>
          </a:p>
        </p:txBody>
      </p:sp>
      <p:sp>
        <p:nvSpPr>
          <p:cNvPr id="5" name="Subtitle 4"/>
          <p:cNvSpPr>
            <a:spLocks noGrp="1"/>
          </p:cNvSpPr>
          <p:nvPr>
            <p:ph type="subTitle" idx="1"/>
          </p:nvPr>
        </p:nvSpPr>
        <p:spPr>
          <a:xfrm>
            <a:off x="539551" y="3886200"/>
            <a:ext cx="7992889" cy="1752600"/>
          </a:xfrm>
        </p:spPr>
        <p:txBody>
          <a:bodyPr>
            <a:normAutofit fontScale="92500" lnSpcReduction="10000"/>
          </a:bodyPr>
          <a:lstStyle/>
          <a:p>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pPr algn="l"/>
            <a:r>
              <a:rPr lang="en-GB" sz="1900" dirty="0" smtClean="0">
                <a:solidFill>
                  <a:schemeClr val="tx1"/>
                </a:solidFill>
              </a:rPr>
              <a:t>Written by</a:t>
            </a:r>
          </a:p>
          <a:p>
            <a:pPr marL="285750" indent="-285750" algn="l">
              <a:buFont typeface="Arial" panose="020B0604020202020204" pitchFamily="34" charset="0"/>
              <a:buChar char="•"/>
            </a:pPr>
            <a:r>
              <a:rPr lang="en-GB" sz="1900" dirty="0" smtClean="0">
                <a:solidFill>
                  <a:schemeClr val="tx1"/>
                </a:solidFill>
              </a:rPr>
              <a:t>Rachel Berry and Michelle Chapman, </a:t>
            </a:r>
            <a:r>
              <a:rPr lang="en-GB" sz="1900" dirty="0">
                <a:solidFill>
                  <a:schemeClr val="tx1"/>
                </a:solidFill>
              </a:rPr>
              <a:t>Medicines Optimisation </a:t>
            </a:r>
            <a:r>
              <a:rPr lang="en-GB" sz="1900" dirty="0" smtClean="0">
                <a:solidFill>
                  <a:schemeClr val="tx1"/>
                </a:solidFill>
              </a:rPr>
              <a:t>Pharmacists, County Durham CCG</a:t>
            </a:r>
            <a:endParaRPr lang="en-GB" sz="1900" dirty="0">
              <a:solidFill>
                <a:schemeClr val="tx1"/>
              </a:solidFill>
            </a:endParaRPr>
          </a:p>
          <a:p>
            <a:pPr algn="l"/>
            <a:endParaRPr lang="en-GB" sz="1800" dirty="0">
              <a:solidFill>
                <a:srgbClr val="FF0000"/>
              </a:solidFill>
            </a:endParaRPr>
          </a:p>
        </p:txBody>
      </p:sp>
    </p:spTree>
    <p:extLst>
      <p:ext uri="{BB962C8B-B14F-4D97-AF65-F5344CB8AC3E}">
        <p14:creationId xmlns:p14="http://schemas.microsoft.com/office/powerpoint/2010/main" val="232711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6149340" cy="310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719" y="3212976"/>
            <a:ext cx="5926281" cy="361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10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372" y="1662335"/>
            <a:ext cx="7279255"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b="1" dirty="0" smtClean="0"/>
              <a:t>Current Position</a:t>
            </a:r>
            <a:endParaRPr lang="en-GB" b="1" dirty="0">
              <a:solidFill>
                <a:srgbClr val="FF0000"/>
              </a:solidFill>
            </a:endParaRPr>
          </a:p>
        </p:txBody>
      </p:sp>
      <p:sp>
        <p:nvSpPr>
          <p:cNvPr id="3" name="TextBox 2"/>
          <p:cNvSpPr txBox="1"/>
          <p:nvPr/>
        </p:nvSpPr>
        <p:spPr>
          <a:xfrm>
            <a:off x="1697400" y="3573016"/>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187665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De-prescribing?</a:t>
            </a:r>
            <a:endParaRPr lang="en-GB" b="1" dirty="0"/>
          </a:p>
        </p:txBody>
      </p:sp>
      <p:sp>
        <p:nvSpPr>
          <p:cNvPr id="3" name="Content Placeholder 2"/>
          <p:cNvSpPr>
            <a:spLocks noGrp="1"/>
          </p:cNvSpPr>
          <p:nvPr>
            <p:ph idx="1"/>
          </p:nvPr>
        </p:nvSpPr>
        <p:spPr/>
        <p:txBody>
          <a:bodyPr/>
          <a:lstStyle/>
          <a:p>
            <a:r>
              <a:rPr lang="en-GB" dirty="0" smtClean="0"/>
              <a:t>Effective cessation or tapering of inappropriate medication</a:t>
            </a:r>
          </a:p>
          <a:p>
            <a:r>
              <a:rPr lang="en-GB" dirty="0" smtClean="0"/>
              <a:t>Reducing harm and the use of unnecessary medicines</a:t>
            </a:r>
          </a:p>
          <a:p>
            <a:r>
              <a:rPr lang="en-GB" dirty="0" smtClean="0"/>
              <a:t>Particularly important if the person is frail</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581128"/>
            <a:ext cx="4381921" cy="147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89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Barriers to De-prescribing</a:t>
            </a:r>
            <a:endParaRPr lang="en-GB" b="1" dirty="0"/>
          </a:p>
        </p:txBody>
      </p:sp>
      <p:sp>
        <p:nvSpPr>
          <p:cNvPr id="3" name="Content Placeholder 2"/>
          <p:cNvSpPr>
            <a:spLocks noGrp="1"/>
          </p:cNvSpPr>
          <p:nvPr>
            <p:ph idx="1"/>
          </p:nvPr>
        </p:nvSpPr>
        <p:spPr/>
        <p:txBody>
          <a:bodyPr>
            <a:normAutofit/>
          </a:bodyPr>
          <a:lstStyle/>
          <a:p>
            <a:r>
              <a:rPr lang="en-GB" dirty="0" smtClean="0"/>
              <a:t>Time and resources</a:t>
            </a:r>
          </a:p>
          <a:p>
            <a:r>
              <a:rPr lang="en-GB" dirty="0" smtClean="0"/>
              <a:t>Patient factors </a:t>
            </a:r>
          </a:p>
          <a:p>
            <a:r>
              <a:rPr lang="en-GB" dirty="0" smtClean="0"/>
              <a:t>Multiple </a:t>
            </a:r>
            <a:r>
              <a:rPr lang="en-GB" dirty="0"/>
              <a:t>prescribers</a:t>
            </a:r>
          </a:p>
          <a:p>
            <a:r>
              <a:rPr lang="en-GB" dirty="0" smtClean="0"/>
              <a:t>Non-holistic approach to clinical management</a:t>
            </a:r>
          </a:p>
          <a:p>
            <a:r>
              <a:rPr lang="en-GB" dirty="0" smtClean="0"/>
              <a:t>Patients concerns </a:t>
            </a:r>
          </a:p>
          <a:p>
            <a:r>
              <a:rPr lang="en-GB" dirty="0" smtClean="0"/>
              <a:t>Prescriber concerns</a:t>
            </a:r>
          </a:p>
        </p:txBody>
      </p:sp>
    </p:spTree>
    <p:extLst>
      <p:ext uri="{BB962C8B-B14F-4D97-AF65-F5344CB8AC3E}">
        <p14:creationId xmlns:p14="http://schemas.microsoft.com/office/powerpoint/2010/main" val="2197674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4757</Words>
  <Application>Microsoft Office PowerPoint</Application>
  <PresentationFormat>On-screen Show (4:3)</PresentationFormat>
  <Paragraphs>537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**Delete this slide before presenting**</vt:lpstr>
      <vt:lpstr>Introduction to Managing Polypharmacy, and De-prescribing in Cardiovascular Disease </vt:lpstr>
      <vt:lpstr>De-prescribing Webinars</vt:lpstr>
      <vt:lpstr>This Session</vt:lpstr>
      <vt:lpstr>Introduction to Polypharmacy</vt:lpstr>
      <vt:lpstr>PowerPoint Presentation</vt:lpstr>
      <vt:lpstr>Current Position</vt:lpstr>
      <vt:lpstr>What is De-prescribing?</vt:lpstr>
      <vt:lpstr>Barriers to De-prescribing</vt:lpstr>
      <vt:lpstr>Practical Aspects</vt:lpstr>
      <vt:lpstr>PowerPoint Presentation</vt:lpstr>
      <vt:lpstr>Effective Medication Review</vt:lpstr>
      <vt:lpstr>Scottish Polypharmacy Guidance</vt:lpstr>
      <vt:lpstr>The Patient</vt:lpstr>
      <vt:lpstr>Consultation Skills</vt:lpstr>
      <vt:lpstr>De-prescribing in Cardiovascular Disease</vt:lpstr>
      <vt:lpstr>Key Patient Groups</vt:lpstr>
      <vt:lpstr>Case 1 - Angina</vt:lpstr>
      <vt:lpstr>7 Steps</vt:lpstr>
      <vt:lpstr>Case Discussion</vt:lpstr>
      <vt:lpstr>Practical Points</vt:lpstr>
      <vt:lpstr>Case 2 – Hypertension</vt:lpstr>
      <vt:lpstr>Case Discussion</vt:lpstr>
      <vt:lpstr>Medication causing postural hypotension</vt:lpstr>
      <vt:lpstr> 7 Steps</vt:lpstr>
      <vt:lpstr>Practical Advice-Hypertension</vt:lpstr>
      <vt:lpstr>Case 3 – Antiplatelets/anticoagulants</vt:lpstr>
      <vt:lpstr>Antiplatelets</vt:lpstr>
      <vt:lpstr>Practical Advice-Antiplatelets</vt:lpstr>
      <vt:lpstr>Anticoagulants (AF Prophylaxis)</vt:lpstr>
      <vt:lpstr>Anticoagulants (VTE/PE)</vt:lpstr>
      <vt:lpstr>Practical Advice- Anticoagulants</vt:lpstr>
      <vt:lpstr>Summary</vt:lpstr>
      <vt:lpstr>Question and Answer Session</vt:lpstr>
      <vt:lpstr>Thank you for listening</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Managing Polypharmacy, and De-prescribing in Cardiovascular Disease</dc:title>
  <dc:creator>Berry Rachel</dc:creator>
  <cp:lastModifiedBy>Berry Rachel</cp:lastModifiedBy>
  <cp:revision>16</cp:revision>
  <dcterms:created xsi:type="dcterms:W3CDTF">2020-06-08T09:19:54Z</dcterms:created>
  <dcterms:modified xsi:type="dcterms:W3CDTF">2020-07-23T12:56:24Z</dcterms:modified>
</cp:coreProperties>
</file>