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300" r:id="rId3"/>
    <p:sldId id="257" r:id="rId4"/>
    <p:sldId id="295" r:id="rId5"/>
    <p:sldId id="259" r:id="rId6"/>
    <p:sldId id="260" r:id="rId7"/>
    <p:sldId id="296" r:id="rId8"/>
    <p:sldId id="297" r:id="rId9"/>
    <p:sldId id="301" r:id="rId10"/>
    <p:sldId id="302" r:id="rId11"/>
    <p:sldId id="265" r:id="rId12"/>
    <p:sldId id="266" r:id="rId13"/>
    <p:sldId id="267" r:id="rId14"/>
    <p:sldId id="268" r:id="rId15"/>
    <p:sldId id="269" r:id="rId16"/>
    <p:sldId id="270" r:id="rId17"/>
    <p:sldId id="271" r:id="rId18"/>
    <p:sldId id="293"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25" autoAdjust="0"/>
  </p:normalViewPr>
  <p:slideViewPr>
    <p:cSldViewPr>
      <p:cViewPr varScale="1">
        <p:scale>
          <a:sx n="41" d="100"/>
          <a:sy n="41" d="100"/>
        </p:scale>
        <p:origin x="-1996"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7E610-31D1-4ED4-8546-73B19A9939F8}" type="datetimeFigureOut">
              <a:rPr lang="en-GB" smtClean="0"/>
              <a:t>23/07/2020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70ABC-5B78-445F-9053-1BD01D1558DF}" type="slidenum">
              <a:rPr lang="en-GB" smtClean="0"/>
              <a:t>‹#›</a:t>
            </a:fld>
            <a:endParaRPr lang="en-GB" dirty="0"/>
          </a:p>
        </p:txBody>
      </p:sp>
    </p:spTree>
    <p:extLst>
      <p:ext uri="{BB962C8B-B14F-4D97-AF65-F5344CB8AC3E}">
        <p14:creationId xmlns:p14="http://schemas.microsoft.com/office/powerpoint/2010/main" val="123746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inkkidneys.nhs.uk/aki/wp-content/uploads/sites/2/2016/07/Medicines-optimisation-toolkit-for-AKI-MAY17.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inkkidneys.nhs.uk/aki/wp-content/uploads/sites/2/2016/07/Medicines-optimisation-toolkit-for-AKI-MAY17.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thinkkidneys.nhs.uk/aki/wp-content/uploads/sites/2/2016/02/Changes-in-kidney-function-during-ACEI-ARB-diuretic.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thinkkidneys.nhs.uk/aki/wp-content/uploads/sites/2/2015/07/Think-Kidneys-Sick-Day-Guidance-v8-131115.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D05D28-FD14-48FF-95A8-CFA9448FE32B}"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418295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presented in June 2019 so may need</a:t>
            </a:r>
            <a:r>
              <a:rPr lang="en-GB" b="1" baseline="0" dirty="0" smtClean="0"/>
              <a:t> updating with Eden work to date</a:t>
            </a:r>
            <a:endParaRPr lang="en-GB" b="1" dirty="0" smtClean="0"/>
          </a:p>
          <a:p>
            <a:endParaRPr lang="en-GB" dirty="0" smtClean="0"/>
          </a:p>
          <a:p>
            <a:r>
              <a:rPr lang="en-GB" dirty="0" smtClean="0"/>
              <a:t>Interesting webinar available on the SPS website</a:t>
            </a:r>
            <a:r>
              <a:rPr lang="en-GB" baseline="0" dirty="0" smtClean="0"/>
              <a:t> highlighting new launch of the English de-prescribing network, giving lots of details and opportunities to sign up to closed forum to network and share resources etc. around de prescribing.  Webinar gives another overview of de-prescribing background and some tools and resources already available.</a:t>
            </a:r>
            <a:endParaRPr lang="en-GB" dirty="0" smtClean="0"/>
          </a:p>
          <a:p>
            <a:endParaRPr lang="en-GB" dirty="0" smtClean="0"/>
          </a:p>
          <a:p>
            <a:r>
              <a:rPr lang="en-GB" dirty="0" smtClean="0"/>
              <a:t>Link in with the national overprescribing review work being led by Keith Ridge, STOMP agenda</a:t>
            </a:r>
          </a:p>
          <a:p>
            <a:endParaRPr lang="en-GB" dirty="0" smtClean="0"/>
          </a:p>
          <a:p>
            <a:r>
              <a:rPr lang="en-GB" baseline="0" dirty="0" smtClean="0"/>
              <a:t>Keen to get nurse prescribers, Doctors and community pharmacists more involved so</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10</a:t>
            </a:fld>
            <a:endParaRPr lang="en-GB" dirty="0"/>
          </a:p>
        </p:txBody>
      </p:sp>
    </p:spTree>
    <p:extLst>
      <p:ext uri="{BB962C8B-B14F-4D97-AF65-F5344CB8AC3E}">
        <p14:creationId xmlns:p14="http://schemas.microsoft.com/office/powerpoint/2010/main" val="1477152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Insert own area data</a:t>
            </a:r>
            <a:r>
              <a:rPr lang="en-GB" b="1" baseline="0" dirty="0" smtClean="0"/>
              <a:t> – from EPACT2 patient safety dashboard.</a:t>
            </a:r>
            <a:endParaRPr lang="en-GB" b="1" dirty="0" smtClean="0"/>
          </a:p>
          <a:p>
            <a:endParaRPr lang="en-GB" dirty="0" smtClean="0"/>
          </a:p>
          <a:p>
            <a:r>
              <a:rPr lang="en-GB" dirty="0" smtClean="0"/>
              <a:t>NSAID RAS and diuretic combination – both CCGs below national average, however</a:t>
            </a:r>
            <a:r>
              <a:rPr lang="en-GB" baseline="0" dirty="0" smtClean="0"/>
              <a:t> still significant number of patients at risk</a:t>
            </a:r>
            <a:endParaRPr lang="en-GB" dirty="0"/>
          </a:p>
        </p:txBody>
      </p:sp>
      <p:sp>
        <p:nvSpPr>
          <p:cNvPr id="4" name="Slide Number Placeholder 3"/>
          <p:cNvSpPr>
            <a:spLocks noGrp="1"/>
          </p:cNvSpPr>
          <p:nvPr>
            <p:ph type="sldNum" sz="quarter" idx="10"/>
          </p:nvPr>
        </p:nvSpPr>
        <p:spPr/>
        <p:txBody>
          <a:bodyPr/>
          <a:lstStyle/>
          <a:p>
            <a:fld id="{BC0E27B9-83F3-4B6B-914A-7FE6C14FEB9A}"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12856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Data taken from NHSE Think Kidney website - https://www.england.nhs.uk/akiprogramme/</a:t>
            </a:r>
            <a:r>
              <a:rPr lang="en-GB" baseline="0" dirty="0" smtClean="0"/>
              <a:t> </a:t>
            </a:r>
            <a:r>
              <a:rPr lang="en-GB" dirty="0" smtClean="0"/>
              <a:t>accessed June 2019</a:t>
            </a:r>
          </a:p>
          <a:p>
            <a:endParaRPr lang="en-GB" dirty="0" smtClean="0"/>
          </a:p>
          <a:p>
            <a:r>
              <a:rPr lang="en-GB" dirty="0" smtClean="0"/>
              <a:t>Big</a:t>
            </a:r>
            <a:r>
              <a:rPr lang="en-GB" baseline="0" dirty="0" smtClean="0"/>
              <a:t> </a:t>
            </a:r>
            <a:r>
              <a:rPr lang="en-GB" baseline="0" dirty="0" smtClean="0"/>
              <a:t>problem</a:t>
            </a:r>
            <a:r>
              <a:rPr lang="en-GB" baseline="0" dirty="0" smtClean="0"/>
              <a:t>!</a:t>
            </a:r>
          </a:p>
          <a:p>
            <a:endParaRPr lang="en-GB" baseline="0" dirty="0" smtClean="0"/>
          </a:p>
          <a:p>
            <a:r>
              <a:rPr lang="en-GB" baseline="0" dirty="0" smtClean="0"/>
              <a:t>Main reference for the whole presentation is the Think Kidneys </a:t>
            </a:r>
            <a:r>
              <a:rPr lang="en-GB" baseline="0" dirty="0" err="1" smtClean="0"/>
              <a:t>webiste</a:t>
            </a:r>
            <a:r>
              <a:rPr lang="en-GB" baseline="0" dirty="0" smtClean="0"/>
              <a:t>, which has multiple resources available - https://www.thinkkidneys.nhs.uk/aki/think-kidney-publications/</a:t>
            </a:r>
            <a:endParaRPr lang="en-GB" baseline="0" dirty="0" smtClean="0"/>
          </a:p>
          <a:p>
            <a:endParaRPr lang="en-GB" baseline="0" dirty="0" smtClean="0"/>
          </a:p>
          <a:p>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13</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Insert own area data </a:t>
            </a:r>
            <a:r>
              <a:rPr lang="en-GB" b="1" dirty="0" smtClean="0"/>
              <a:t>available at https://www.thinkkidneys.nhs.uk/aki/aki-data/</a:t>
            </a:r>
            <a:endParaRPr lang="en-GB" b="1" dirty="0" smtClean="0"/>
          </a:p>
          <a:p>
            <a:endParaRPr lang="en-GB" dirty="0" smtClean="0"/>
          </a:p>
          <a:p>
            <a:r>
              <a:rPr lang="en-GB" dirty="0" smtClean="0"/>
              <a:t>AKI alerts are prompted via pathology labs</a:t>
            </a:r>
            <a:r>
              <a:rPr lang="en-GB" baseline="0" dirty="0" smtClean="0"/>
              <a:t> detecting changes in renal function</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14</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reference – Acute Kidney Injury Toolkit - https://www.rcgp.org.uk/aki accessed June</a:t>
            </a:r>
            <a:r>
              <a:rPr lang="en-GB" baseline="0" dirty="0" smtClean="0"/>
              <a:t> 2019</a:t>
            </a:r>
            <a:endParaRPr lang="en-GB" dirty="0"/>
          </a:p>
        </p:txBody>
      </p:sp>
      <p:sp>
        <p:nvSpPr>
          <p:cNvPr id="4" name="Slide Number Placeholder 3"/>
          <p:cNvSpPr>
            <a:spLocks noGrp="1"/>
          </p:cNvSpPr>
          <p:nvPr>
            <p:ph type="sldNum" sz="quarter" idx="10"/>
          </p:nvPr>
        </p:nvSpPr>
        <p:spPr/>
        <p:txBody>
          <a:bodyPr/>
          <a:lstStyle/>
          <a:p>
            <a:fld id="{22670ABC-5B78-445F-9053-1BD01D1558DF}" type="slidenum">
              <a:rPr lang="en-GB" smtClean="0"/>
              <a:t>15</a:t>
            </a:fld>
            <a:endParaRPr lang="en-GB" dirty="0"/>
          </a:p>
        </p:txBody>
      </p:sp>
    </p:spTree>
    <p:extLst>
      <p:ext uri="{BB962C8B-B14F-4D97-AF65-F5344CB8AC3E}">
        <p14:creationId xmlns:p14="http://schemas.microsoft.com/office/powerpoint/2010/main" val="337930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Odd of</a:t>
            </a:r>
            <a:r>
              <a:rPr lang="en-GB" baseline="0" dirty="0" smtClean="0"/>
              <a:t> death linked with increasing AKI stage</a:t>
            </a:r>
          </a:p>
          <a:p>
            <a:endParaRPr lang="en-GB" baseline="0" dirty="0" smtClean="0"/>
          </a:p>
          <a:p>
            <a:r>
              <a:rPr lang="en-GB" dirty="0" smtClean="0"/>
              <a:t>AKI also associated with adverse long term outcomes Renal Health: AKI is associated with new or worsening CKD, including ESRF ► especially if severe or multi-hit AKI in 1. Elderly patients 2. Patients with diabetes 3. Patients with pre-existing CKD General Health: Drugs with prognostic long term benefit (e.g. ACE-I for heart failure) may be suspended in clinical context of acute illness and AKI ► long term prognostic benefit of </a:t>
            </a:r>
            <a:r>
              <a:rPr lang="en-GB" dirty="0" smtClean="0"/>
              <a:t>such drugs </a:t>
            </a:r>
            <a:r>
              <a:rPr lang="en-GB" dirty="0" smtClean="0"/>
              <a:t>lost if not restarted post AKI </a:t>
            </a:r>
            <a:endParaRPr lang="en-GB" dirty="0" smtClean="0"/>
          </a:p>
          <a:p>
            <a:endParaRPr lang="en-GB" dirty="0" smtClean="0"/>
          </a:p>
          <a:p>
            <a:r>
              <a:rPr lang="en-GB" dirty="0" smtClean="0"/>
              <a:t>Picture ref – Acute Kidney</a:t>
            </a:r>
            <a:r>
              <a:rPr lang="en-GB" baseline="0" dirty="0" smtClean="0"/>
              <a:t> Injury in Primary care slide set - https://www.thinkkidneys.nhs.uk/aki/wp-content/uploads/sites/2/2018/11/Nov-18-TK-AKI-Primary-Care-Slides-FINAL.pdf</a:t>
            </a:r>
            <a:endParaRPr lang="en-GB"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16</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Recommendations from Think Kidneys website</a:t>
            </a:r>
            <a:r>
              <a:rPr lang="en-GB" baseline="0" dirty="0" smtClean="0"/>
              <a:t> about how to review patients with AKI</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18</a:t>
            </a:fld>
            <a:endParaRPr lang="en-GB" dirty="0"/>
          </a:p>
        </p:txBody>
      </p:sp>
    </p:spTree>
    <p:extLst>
      <p:ext uri="{BB962C8B-B14F-4D97-AF65-F5344CB8AC3E}">
        <p14:creationId xmlns:p14="http://schemas.microsoft.com/office/powerpoint/2010/main" val="1512638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Medication</a:t>
            </a:r>
            <a:r>
              <a:rPr lang="en-GB" baseline="0" dirty="0" smtClean="0"/>
              <a:t> review has a large part here?  Many of our patients therefore at risk due to age or co morbidity</a:t>
            </a:r>
          </a:p>
          <a:p>
            <a:r>
              <a:rPr lang="en-GB" baseline="0" dirty="0" smtClean="0"/>
              <a:t>Also at increased risk after AKI- are we aware of all affected patients?</a:t>
            </a:r>
          </a:p>
          <a:p>
            <a:endParaRPr lang="en-GB" baseline="0" dirty="0" smtClean="0"/>
          </a:p>
          <a:p>
            <a:r>
              <a:rPr lang="en-GB" baseline="0" dirty="0" smtClean="0"/>
              <a:t> dehydration- what advice do we give e.g. in hot weather?</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19</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Direct toxicity or indirectly by reducing the blood pressure to an inappropriately low level. </a:t>
            </a:r>
          </a:p>
          <a:p>
            <a:pPr>
              <a:buFont typeface="Arial" pitchFamily="34" charset="0"/>
              <a:buChar char="•"/>
            </a:pPr>
            <a:r>
              <a:rPr lang="en-GB" dirty="0" smtClean="0"/>
              <a:t>Medications that are metabolised and excreted by the kidneys may accumulate in patients with AKI resulting in adverse side effects. </a:t>
            </a:r>
          </a:p>
          <a:p>
            <a:endParaRPr lang="en-GB" dirty="0" smtClean="0"/>
          </a:p>
          <a:p>
            <a:endParaRPr lang="en-GB" dirty="0" smtClean="0"/>
          </a:p>
          <a:p>
            <a:r>
              <a:rPr lang="en-GB" dirty="0" smtClean="0">
                <a:hlinkClick r:id="rId3"/>
              </a:rPr>
              <a:t>https://www.thinkkidneys.nhs.uk/aki/wp-content/uploads/sites/2/2016/07/Medicines-optimisation-toolkit-for-AKI-MAY17.pdf</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20</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smtClean="0"/>
              <a:t>in Medicines Optimisation Toolkit for AKI. </a:t>
            </a:r>
            <a:r>
              <a:rPr lang="en-GB" i="1" dirty="0" smtClean="0">
                <a:hlinkClick r:id="rId3"/>
              </a:rPr>
              <a:t>link</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mn-lt"/>
                <a:ea typeface="+mn-ea"/>
                <a:cs typeface="+mn-cs"/>
              </a:rPr>
              <a:t>Add in presenter names and logos for your CCG</a:t>
            </a:r>
          </a:p>
          <a:p>
            <a:endParaRPr lang="en-GB" dirty="0"/>
          </a:p>
        </p:txBody>
      </p:sp>
      <p:sp>
        <p:nvSpPr>
          <p:cNvPr id="4" name="Slide Number Placeholder 3"/>
          <p:cNvSpPr>
            <a:spLocks noGrp="1"/>
          </p:cNvSpPr>
          <p:nvPr>
            <p:ph type="sldNum" sz="quarter" idx="10"/>
          </p:nvPr>
        </p:nvSpPr>
        <p:spPr/>
        <p:txBody>
          <a:bodyPr/>
          <a:lstStyle/>
          <a:p>
            <a:fld id="{22670ABC-5B78-445F-9053-1BD01D1558DF}" type="slidenum">
              <a:rPr lang="en-GB" smtClean="0"/>
              <a:t>2</a:t>
            </a:fld>
            <a:endParaRPr lang="en-GB" dirty="0"/>
          </a:p>
        </p:txBody>
      </p:sp>
    </p:spTree>
    <p:extLst>
      <p:ext uri="{BB962C8B-B14F-4D97-AF65-F5344CB8AC3E}">
        <p14:creationId xmlns:p14="http://schemas.microsoft.com/office/powerpoint/2010/main" val="1608029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Can go into as much or as little detail as you want depending on the audience</a:t>
            </a:r>
            <a:r>
              <a:rPr lang="en-GB" b="1" baseline="0" dirty="0" smtClean="0"/>
              <a:t> of attendees…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kidney function is dependent upon adequate blood pressure, any patient who has a significant, prolonged fall in their blood pressure is at risk of developing AKI. The cause of AKI in this group is known as ‘pre-renal’, and includes the following patient groups: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 Patients with sepsis - this is because the blood pressure falls during sepsis as a result of vasodilatation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Patients with increased losses leading to volume depletion, for example vomiting and diarrhoea, severe bleeding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 Patients who are at risk of dehydration because they are unable to maintain good hydration without help from others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Patients with reduced cardiac output or heart failure that leads to hypotension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are also patient groups who are at risk because of ‘intrinsic’ causes. Intrinsic means that the kidneys are damaged. Intrinsic renal causes include: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 Prolonged ‘pre-renal’ AKI, whereby a sustained drop in blood pressure results in cell damage (most common cause)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Medications that may exacerbate hypovolaemia and hypotension • Angiotensin Converting Enzyme inhibitors (ACEi) • Angiotensin Receptor Blockers (ARBs) • Loop diuretics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Medications that can be potentially harmful to the kidneys in the setting of acute illness • Non-steroidal, anti-inflammatory drugs (NSAIDs) – some of these drugs can be bought as over the counter medications e.g. Ibuprofen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Gentamicin • Amphotericin Information on communities at risk of acute kidney injury 4</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 Toxins • Iodinated contrast, especially if the route of administration is intra-arterial or if the patient is hypovolaemic, and hypotensive • Myoglobin – released following muscle injury secondary to trauma, infections or some medications results in rhabdomyolysis and damage to the kidneys particularly in the setting of acidaemia and hypovolaemia.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Diseases of the kidney e.g. glomerulonephritis, tubulointerstitial nephritis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Systemic disease processes that can involve the kidney e.g. vasculitis and myeloma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Another group of patients at risk of AKI include those who may develop obstruction to urinary flow within the renal tract, which is often referred to as a ‘post-renal’ AKI. Examples of this include: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 Males with enlarged prostate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Pelvic/abdominal masses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Kidney/renal tract stones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Congenital obstructive uropathy presenting in neonates (especially males with posterior urethral valves). This can be detected with antenatal ultrasound scans. Delays in relieving the obstruction will increase the degree of damage to the kidneys. </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22</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The</a:t>
            </a:r>
            <a:r>
              <a:rPr lang="en-GB" sz="1200" b="0" i="0" kern="1200" baseline="0" dirty="0" smtClean="0">
                <a:solidFill>
                  <a:schemeClr val="tx1"/>
                </a:solidFill>
                <a:latin typeface="+mn-lt"/>
                <a:ea typeface="+mn-ea"/>
                <a:cs typeface="+mn-cs"/>
              </a:rPr>
              <a:t> i</a:t>
            </a:r>
            <a:r>
              <a:rPr lang="en-GB" sz="1200" b="0" i="0" kern="1200" dirty="0" smtClean="0">
                <a:solidFill>
                  <a:schemeClr val="tx1"/>
                </a:solidFill>
                <a:latin typeface="+mn-lt"/>
                <a:ea typeface="+mn-ea"/>
                <a:cs typeface="+mn-cs"/>
              </a:rPr>
              <a:t>ndication for Felodipine, Furosemide, Spironolactone were all for Essential hypertension. Patient had no HF.</a:t>
            </a:r>
          </a:p>
          <a:p>
            <a:r>
              <a:rPr lang="en-GB" sz="1200" b="0" i="0" kern="1200" dirty="0" smtClean="0">
                <a:solidFill>
                  <a:schemeClr val="tx1"/>
                </a:solidFill>
                <a:latin typeface="+mn-lt"/>
                <a:ea typeface="+mn-ea"/>
                <a:cs typeface="+mn-cs"/>
              </a:rPr>
              <a:t>Looking through records patients was a bariatric patient when medication was started BMI 48.88Kg/m2. </a:t>
            </a:r>
          </a:p>
          <a:p>
            <a:r>
              <a:rPr lang="en-GB" sz="1200" b="0" i="0" kern="1200" dirty="0" smtClean="0">
                <a:solidFill>
                  <a:schemeClr val="tx1"/>
                </a:solidFill>
                <a:latin typeface="+mn-lt"/>
                <a:ea typeface="+mn-ea"/>
                <a:cs typeface="+mn-cs"/>
              </a:rPr>
              <a:t>Amlodipine was introduced in 2013 alongside the diuretics after patient felt her ankles were more swollen. </a:t>
            </a:r>
            <a:r>
              <a:rPr lang="en-GB" sz="1200" b="0" i="0" kern="1200" baseline="0" dirty="0" smtClean="0">
                <a:solidFill>
                  <a:schemeClr val="tx1"/>
                </a:solidFill>
                <a:latin typeface="+mn-lt"/>
                <a:ea typeface="+mn-ea"/>
                <a:cs typeface="+mn-cs"/>
              </a:rPr>
              <a:t> The swollen ankles may have been side effect of amlodipine and weight. She a</a:t>
            </a:r>
            <a:r>
              <a:rPr lang="en-GB" sz="1200" b="0" i="0" kern="1200" dirty="0" smtClean="0">
                <a:solidFill>
                  <a:schemeClr val="tx1"/>
                </a:solidFill>
                <a:latin typeface="+mn-lt"/>
                <a:ea typeface="+mn-ea"/>
                <a:cs typeface="+mn-cs"/>
              </a:rPr>
              <a:t>lso had 3 readings of high BP 184/82mmHg in 2013 and then a spike again in 2014 where BP increased to 180/110mmHg and Lisinopril was then introduced. </a:t>
            </a:r>
          </a:p>
          <a:p>
            <a:r>
              <a:rPr lang="en-GB" sz="1200" b="0" i="0" kern="1200" dirty="0" smtClean="0">
                <a:solidFill>
                  <a:schemeClr val="tx1"/>
                </a:solidFill>
                <a:latin typeface="+mn-lt"/>
                <a:ea typeface="+mn-ea"/>
                <a:cs typeface="+mn-cs"/>
              </a:rPr>
              <a:t>She</a:t>
            </a:r>
            <a:r>
              <a:rPr lang="en-GB" sz="1200" b="0" i="0" kern="1200" baseline="0" dirty="0" smtClean="0">
                <a:solidFill>
                  <a:schemeClr val="tx1"/>
                </a:solidFill>
                <a:latin typeface="+mn-lt"/>
                <a:ea typeface="+mn-ea"/>
                <a:cs typeface="+mn-cs"/>
              </a:rPr>
              <a:t> h</a:t>
            </a:r>
            <a:r>
              <a:rPr lang="en-GB" sz="1200" b="0" i="0" kern="1200" dirty="0" smtClean="0">
                <a:solidFill>
                  <a:schemeClr val="tx1"/>
                </a:solidFill>
                <a:latin typeface="+mn-lt"/>
                <a:ea typeface="+mn-ea"/>
                <a:cs typeface="+mn-cs"/>
              </a:rPr>
              <a:t>ad bariatric surgery in 2015 - weight and BP decreased overtime but medication was unfortunately not reviewed.</a:t>
            </a:r>
          </a:p>
          <a:p>
            <a:r>
              <a:rPr lang="en-GB" sz="1200" b="0" i="0" kern="1200" dirty="0" smtClean="0">
                <a:solidFill>
                  <a:schemeClr val="tx1"/>
                </a:solidFill>
                <a:latin typeface="+mn-lt"/>
                <a:ea typeface="+mn-ea"/>
                <a:cs typeface="+mn-cs"/>
              </a:rPr>
              <a:t>Patients renal function deteriorating with triple whammy ACE inhibitor, 2 diuretics and NSAID.</a:t>
            </a:r>
            <a:endParaRPr lang="en-GB" dirty="0"/>
          </a:p>
        </p:txBody>
      </p:sp>
      <p:sp>
        <p:nvSpPr>
          <p:cNvPr id="4" name="Slide Number Placeholder 3"/>
          <p:cNvSpPr>
            <a:spLocks noGrp="1"/>
          </p:cNvSpPr>
          <p:nvPr>
            <p:ph type="sldNum" sz="quarter" idx="10"/>
          </p:nvPr>
        </p:nvSpPr>
        <p:spPr/>
        <p:txBody>
          <a:bodyPr/>
          <a:lstStyle/>
          <a:p>
            <a:fld id="{9A76E4C5-5EB7-4434-9A1F-36C45CF01F27}" type="slidenum">
              <a:rPr lang="en-GB" smtClean="0"/>
              <a:pPr/>
              <a:t>24</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smtClean="0"/>
              <a:t>Scottish Government Polypharmacy Model of Care Group. Polypharmacy Guidance, Realistic Prescribing 3rd Edition, 2018. Scottish Government</a:t>
            </a:r>
            <a:endParaRPr lang="en-US" u="none" dirty="0" smtClean="0"/>
          </a:p>
          <a:p>
            <a:endParaRPr lang="en-US" u="sng" dirty="0" smtClean="0"/>
          </a:p>
          <a:p>
            <a:r>
              <a:rPr lang="en-US" u="sng" dirty="0" smtClean="0"/>
              <a:t>Risk </a:t>
            </a:r>
            <a:r>
              <a:rPr lang="en-US" u="sng" dirty="0" smtClean="0"/>
              <a:t>Factors </a:t>
            </a:r>
          </a:p>
          <a:p>
            <a:r>
              <a:rPr lang="en-US" dirty="0" smtClean="0"/>
              <a:t>Her risk</a:t>
            </a:r>
            <a:r>
              <a:rPr lang="en-US" baseline="0" dirty="0" smtClean="0"/>
              <a:t> factors for AKI</a:t>
            </a:r>
          </a:p>
          <a:p>
            <a:pPr>
              <a:buFont typeface="Arial" pitchFamily="34" charset="0"/>
              <a:buChar char="•"/>
            </a:pPr>
            <a:r>
              <a:rPr lang="en-US" baseline="0" dirty="0" smtClean="0"/>
              <a:t>Age</a:t>
            </a:r>
          </a:p>
          <a:p>
            <a:pPr>
              <a:buFont typeface="Arial" pitchFamily="34" charset="0"/>
              <a:buChar char="•"/>
            </a:pPr>
            <a:r>
              <a:rPr lang="en-US" baseline="0" dirty="0" smtClean="0"/>
              <a:t>BP</a:t>
            </a:r>
          </a:p>
          <a:p>
            <a:pPr>
              <a:buFont typeface="Arial" pitchFamily="34" charset="0"/>
              <a:buChar char="•"/>
            </a:pPr>
            <a:r>
              <a:rPr lang="en-US" baseline="0" dirty="0" smtClean="0"/>
              <a:t>Drugs?</a:t>
            </a:r>
          </a:p>
          <a:p>
            <a:pPr>
              <a:buFont typeface="Arial" pitchFamily="34" charset="0"/>
              <a:buChar char="•"/>
            </a:pPr>
            <a:r>
              <a:rPr lang="en-US" baseline="0" dirty="0" smtClean="0"/>
              <a:t>Diuretics</a:t>
            </a:r>
          </a:p>
          <a:p>
            <a:pPr>
              <a:buFont typeface="Arial" pitchFamily="34" charset="0"/>
              <a:buChar char="•"/>
            </a:pPr>
            <a:endParaRPr lang="en-US" baseline="0" dirty="0" smtClean="0"/>
          </a:p>
          <a:p>
            <a:pPr>
              <a:buFont typeface="Arial" pitchFamily="34" charset="0"/>
              <a:buChar char="•"/>
            </a:pPr>
            <a:r>
              <a:rPr lang="en-US" baseline="0" dirty="0" smtClean="0"/>
              <a:t>Furosemide and Spironolactone –Both diuretics and with a decrease in fluid intake could cause dehydration</a:t>
            </a:r>
          </a:p>
          <a:p>
            <a:pPr>
              <a:buFont typeface="Arial" pitchFamily="34" charset="0"/>
              <a:buChar char="•"/>
            </a:pPr>
            <a:r>
              <a:rPr lang="en-US" baseline="0" dirty="0" smtClean="0"/>
              <a:t>Lisinopril ACE inhibitor- These type of antihypertensives have nephrotoxic potential when a patient is dehydrated and are also associated with hyperkalaemia</a:t>
            </a:r>
          </a:p>
          <a:p>
            <a:pPr>
              <a:buFont typeface="Arial" pitchFamily="34" charset="0"/>
              <a:buChar char="•"/>
            </a:pPr>
            <a:r>
              <a:rPr lang="en-US" baseline="0" dirty="0" smtClean="0"/>
              <a:t>NSAIDs-Inhibition of prostaglandins results in acute deterioration of renal function. Increased risk if dehydrated as well.</a:t>
            </a:r>
          </a:p>
          <a:p>
            <a:pPr>
              <a:buFont typeface="Arial" pitchFamily="34" charset="0"/>
              <a:buNone/>
            </a:pPr>
            <a:endParaRPr lang="en-US" baseline="0" dirty="0" smtClean="0"/>
          </a:p>
          <a:p>
            <a:pPr>
              <a:buFont typeface="Arial" pitchFamily="34" charset="0"/>
              <a:buNone/>
            </a:pPr>
            <a:r>
              <a:rPr lang="en-US" baseline="0" dirty="0" smtClean="0"/>
              <a:t>1-Ensure that you ask the patient what matters to them and try to establish treatment objectives with patient through SHARED DECISION MAKING.</a:t>
            </a:r>
          </a:p>
          <a:p>
            <a:pPr>
              <a:buFont typeface="Arial" pitchFamily="34" charset="0"/>
              <a:buNone/>
            </a:pPr>
            <a:endParaRPr lang="en-US" baseline="0" dirty="0" smtClean="0"/>
          </a:p>
          <a:p>
            <a:pPr>
              <a:buFont typeface="Arial" pitchFamily="34" charset="0"/>
              <a:buNone/>
            </a:pPr>
            <a:r>
              <a:rPr lang="en-US" baseline="0" dirty="0" smtClean="0"/>
              <a:t>2-Which medications are essential-Review hypertension meds and diuretics – Patients BP is on the lower range at 110/60mmHg. As tight control is not needed. Aim for target BP. Diuretics potentially not indicated. </a:t>
            </a:r>
          </a:p>
          <a:p>
            <a:pPr>
              <a:buFont typeface="Arial" pitchFamily="34" charset="0"/>
              <a:buNone/>
            </a:pPr>
            <a:endParaRPr lang="en-US" baseline="0" dirty="0" smtClean="0"/>
          </a:p>
          <a:p>
            <a:pPr>
              <a:buFont typeface="Arial" pitchFamily="34" charset="0"/>
              <a:buNone/>
            </a:pPr>
            <a:r>
              <a:rPr lang="en-US" baseline="0" dirty="0" smtClean="0"/>
              <a:t>3-Unneccessary medication –NSAID – Ibuprofen tabs and gel? No mention in records that the patient has tried paracetamol. Patient has had a gastric bypass NSAID not indicated. Discuss alternative pain relief with patient and explain risks of ADR which is Step 5 </a:t>
            </a:r>
            <a:endParaRPr lang="en-GB" baseline="0" dirty="0" smtClean="0"/>
          </a:p>
          <a:p>
            <a:pPr>
              <a:buFont typeface="Arial" pitchFamily="34" charset="0"/>
              <a:buNone/>
            </a:pPr>
            <a:endParaRPr lang="en-US" baseline="0" dirty="0" smtClean="0"/>
          </a:p>
          <a:p>
            <a:pPr>
              <a:buFont typeface="Arial" pitchFamily="34" charset="0"/>
              <a:buNone/>
            </a:pPr>
            <a:r>
              <a:rPr lang="en-US" baseline="0" dirty="0" smtClean="0"/>
              <a:t>5 Explain risks of ADR of oral NSAID and diuretics-Go over the SICK DAY rules with patient. Print leaflet of on SystmOne or EMIS if possible.</a:t>
            </a:r>
          </a:p>
          <a:p>
            <a:pPr>
              <a:buFont typeface="Arial" pitchFamily="34" charset="0"/>
              <a:buNone/>
            </a:pPr>
            <a:endParaRPr lang="en-US" baseline="0" dirty="0" smtClean="0"/>
          </a:p>
          <a:p>
            <a:pPr>
              <a:buFont typeface="Arial" pitchFamily="34" charset="0"/>
              <a:buNone/>
            </a:pPr>
            <a:r>
              <a:rPr lang="en-US" baseline="0" dirty="0" smtClean="0"/>
              <a:t>7 Ensure patient is aware of other methods for swollen ankles rather than the diuretic. This may no longer be an issue as she has substantial weight loss and amlodipine was stopped previously which may have been causing the ankle swelling. Consider using TEACH BACK technique in consultation to ensure understanding.</a:t>
            </a:r>
          </a:p>
          <a:p>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25</a:t>
            </a:fld>
            <a:endParaRPr lang="en-GB" dirty="0"/>
          </a:p>
        </p:txBody>
      </p:sp>
    </p:spTree>
    <p:extLst>
      <p:ext uri="{BB962C8B-B14F-4D97-AF65-F5344CB8AC3E}">
        <p14:creationId xmlns:p14="http://schemas.microsoft.com/office/powerpoint/2010/main" val="52678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Lisinopril 20mg / Hydrochlorothiazide 12.5mg tablets had previously been prescribed under the brand name Carace in 1999 in 10mg strength then increased to 20 plus in 2002.</a:t>
            </a:r>
          </a:p>
          <a:p>
            <a:r>
              <a:rPr lang="en-US" sz="1200" b="0" i="0" kern="1200" dirty="0" smtClean="0">
                <a:solidFill>
                  <a:schemeClr val="tx1"/>
                </a:solidFill>
                <a:latin typeface="+mn-lt"/>
                <a:ea typeface="+mn-ea"/>
                <a:cs typeface="+mn-cs"/>
              </a:rPr>
              <a:t>The </a:t>
            </a:r>
            <a:r>
              <a:rPr lang="en-GB" sz="1200" b="0" i="0" kern="1200" dirty="0" smtClean="0">
                <a:solidFill>
                  <a:schemeClr val="tx1"/>
                </a:solidFill>
                <a:latin typeface="+mn-lt"/>
                <a:ea typeface="+mn-ea"/>
                <a:cs typeface="+mn-cs"/>
              </a:rPr>
              <a:t>ramipril was then introduced in 2008 at 2.5mg dose and titrated upwards. Potentially</a:t>
            </a:r>
            <a:r>
              <a:rPr lang="en-GB" sz="1200" b="0" i="0" kern="1200" baseline="0" dirty="0" smtClean="0">
                <a:solidFill>
                  <a:schemeClr val="tx1"/>
                </a:solidFill>
                <a:latin typeface="+mn-lt"/>
                <a:ea typeface="+mn-ea"/>
                <a:cs typeface="+mn-cs"/>
              </a:rPr>
              <a:t> the 2 ACE inhibitors have been initiated and weren’t identified due to the branded name of Carace being used initially?</a:t>
            </a:r>
          </a:p>
          <a:p>
            <a:r>
              <a:rPr lang="en-GB" sz="1200" b="0" i="0" kern="1200" dirty="0" smtClean="0">
                <a:solidFill>
                  <a:schemeClr val="tx1"/>
                </a:solidFill>
                <a:latin typeface="+mn-lt"/>
                <a:ea typeface="+mn-ea"/>
                <a:cs typeface="+mn-cs"/>
              </a:rPr>
              <a:t>Noted raised K+ level 5.9mmol/L and reduced renal function</a:t>
            </a:r>
            <a:r>
              <a:rPr lang="en-GB" sz="1200" b="0" i="0" kern="1200" baseline="0" dirty="0" smtClean="0">
                <a:solidFill>
                  <a:schemeClr val="tx1"/>
                </a:solidFill>
                <a:latin typeface="+mn-lt"/>
                <a:ea typeface="+mn-ea"/>
                <a:cs typeface="+mn-cs"/>
              </a:rPr>
              <a:t> eGFR </a:t>
            </a:r>
            <a:r>
              <a:rPr lang="en-GB" sz="1200" b="0" i="0" kern="1200" dirty="0" smtClean="0">
                <a:solidFill>
                  <a:schemeClr val="tx1"/>
                </a:solidFill>
                <a:latin typeface="+mn-lt"/>
                <a:ea typeface="+mn-ea"/>
                <a:cs typeface="+mn-cs"/>
              </a:rPr>
              <a:t>21 mL/min/1.73m*2</a:t>
            </a:r>
          </a:p>
          <a:p>
            <a:r>
              <a:rPr lang="en-US" sz="1200" b="0" i="0" kern="1200" dirty="0" smtClean="0">
                <a:solidFill>
                  <a:schemeClr val="tx1"/>
                </a:solidFill>
                <a:latin typeface="+mn-lt"/>
                <a:ea typeface="+mn-ea"/>
                <a:cs typeface="+mn-cs"/>
              </a:rPr>
              <a:t>Also</a:t>
            </a:r>
            <a:r>
              <a:rPr lang="en-US" sz="1200" b="0" i="0" kern="1200" baseline="0" dirty="0" smtClean="0">
                <a:solidFill>
                  <a:schemeClr val="tx1"/>
                </a:solidFill>
                <a:latin typeface="+mn-lt"/>
                <a:ea typeface="+mn-ea"/>
                <a:cs typeface="+mn-cs"/>
              </a:rPr>
              <a:t> concerned over Metformin still being used in patient with </a:t>
            </a:r>
            <a:r>
              <a:rPr lang="en-GB" sz="1200" b="0" i="0" kern="1200" dirty="0" smtClean="0">
                <a:solidFill>
                  <a:schemeClr val="tx1"/>
                </a:solidFill>
                <a:latin typeface="+mn-lt"/>
                <a:ea typeface="+mn-ea"/>
                <a:cs typeface="+mn-cs"/>
              </a:rPr>
              <a:t>deteriorating renal function.</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Manufacturer advises avoid if eGFR is less than 30 mL/minute/1.73 m2</a:t>
            </a:r>
            <a:r>
              <a:rPr lang="en-GB" sz="1200" b="0" i="0" kern="1200" baseline="0" dirty="0" smtClean="0">
                <a:solidFill>
                  <a:schemeClr val="tx1"/>
                </a:solidFill>
                <a:latin typeface="+mn-lt"/>
                <a:ea typeface="+mn-ea"/>
                <a:cs typeface="+mn-cs"/>
              </a:rPr>
              <a:t> in adults.</a:t>
            </a:r>
          </a:p>
          <a:p>
            <a:r>
              <a:rPr lang="en-GB" sz="1200" b="0" i="0" kern="1200" baseline="0" dirty="0" smtClean="0">
                <a:solidFill>
                  <a:schemeClr val="tx1"/>
                </a:solidFill>
                <a:latin typeface="+mn-lt"/>
                <a:ea typeface="+mn-ea"/>
                <a:cs typeface="+mn-cs"/>
              </a:rPr>
              <a:t>Most recent HbA1c was 39mmol/mol.</a:t>
            </a:r>
            <a:endParaRPr lang="en-GB" sz="1200" b="0" i="0" kern="1200" dirty="0" smtClean="0">
              <a:solidFill>
                <a:schemeClr val="tx1"/>
              </a:solidFill>
              <a:latin typeface="+mn-lt"/>
              <a:ea typeface="+mn-ea"/>
              <a:cs typeface="+mn-cs"/>
            </a:endParaRPr>
          </a:p>
          <a:p>
            <a:endParaRPr lang="en-GB" sz="1200" b="0" i="0" kern="1200" baseline="0" dirty="0" smtClean="0">
              <a:solidFill>
                <a:schemeClr val="tx1"/>
              </a:solidFill>
              <a:latin typeface="+mn-lt"/>
              <a:ea typeface="+mn-ea"/>
              <a:cs typeface="+mn-cs"/>
            </a:endParaRPr>
          </a:p>
          <a:p>
            <a:endParaRPr lang="en-GB" sz="1200" b="0" i="0" kern="1200" dirty="0" smtClean="0">
              <a:solidFill>
                <a:schemeClr val="tx1"/>
              </a:solidFill>
              <a:latin typeface="+mn-lt"/>
              <a:ea typeface="+mn-ea"/>
              <a:cs typeface="+mn-cs"/>
            </a:endParaRPr>
          </a:p>
          <a:p>
            <a:r>
              <a:rPr lang="en-GB" dirty="0" smtClean="0"/>
              <a:t>No</a:t>
            </a:r>
            <a:r>
              <a:rPr lang="en-GB" baseline="0" dirty="0" smtClean="0"/>
              <a:t>w on peritoneal dialysis</a:t>
            </a:r>
            <a:endParaRPr lang="en-GB" dirty="0"/>
          </a:p>
        </p:txBody>
      </p:sp>
      <p:sp>
        <p:nvSpPr>
          <p:cNvPr id="4" name="Slide Number Placeholder 3"/>
          <p:cNvSpPr>
            <a:spLocks noGrp="1"/>
          </p:cNvSpPr>
          <p:nvPr>
            <p:ph type="sldNum" sz="quarter" idx="10"/>
          </p:nvPr>
        </p:nvSpPr>
        <p:spPr/>
        <p:txBody>
          <a:bodyPr/>
          <a:lstStyle/>
          <a:p>
            <a:fld id="{9A76E4C5-5EB7-4434-9A1F-36C45CF01F27}" type="slidenum">
              <a:rPr lang="en-GB" smtClean="0"/>
              <a:pPr/>
              <a:t>26</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Scottish Government Polypharmacy Model of Care Group. Polypharmacy Guidance, Realistic Prescribing 3rd Edition, 2018. Scottish Government</a:t>
            </a:r>
            <a:endParaRPr lang="en-US" dirty="0" smtClean="0"/>
          </a:p>
          <a:p>
            <a:endParaRPr lang="en-US" dirty="0" smtClean="0"/>
          </a:p>
          <a:p>
            <a:r>
              <a:rPr lang="en-US" dirty="0" smtClean="0"/>
              <a:t>This </a:t>
            </a:r>
            <a:r>
              <a:rPr lang="en-US" dirty="0" smtClean="0"/>
              <a:t>patient</a:t>
            </a:r>
            <a:r>
              <a:rPr lang="en-US" baseline="0" dirty="0" smtClean="0"/>
              <a:t> was booked for a home visit for a medication review.</a:t>
            </a:r>
          </a:p>
          <a:p>
            <a:r>
              <a:rPr lang="en-US" baseline="0" dirty="0" smtClean="0"/>
              <a:t>1.Important to engage the patient in the shared decision making process</a:t>
            </a:r>
          </a:p>
          <a:p>
            <a:r>
              <a:rPr lang="en-US" baseline="0" dirty="0" smtClean="0"/>
              <a:t>2.Metformin was slowly reduced and stopped due to renal function and HbA1c was 39mmol/mol. District nurse for blood monitoring was arranged and follow up with GP in 2 weeks.</a:t>
            </a:r>
          </a:p>
          <a:p>
            <a:r>
              <a:rPr lang="en-US" baseline="0" dirty="0" smtClean="0"/>
              <a:t>3. </a:t>
            </a:r>
            <a:r>
              <a:rPr lang="en-GB" sz="1200" b="0" i="0" kern="1200" dirty="0" smtClean="0">
                <a:solidFill>
                  <a:schemeClr val="tx1"/>
                </a:solidFill>
                <a:latin typeface="+mn-lt"/>
                <a:ea typeface="+mn-ea"/>
                <a:cs typeface="+mn-cs"/>
              </a:rPr>
              <a:t>Recent blood tests results showed further gradual decline in renal functions - now reaching to CKD 4 with eGFR 19, and serum potassium^ at 6, also has normochromic normocytic anaemia and increased</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ALP.</a:t>
            </a:r>
          </a:p>
          <a:p>
            <a:r>
              <a:rPr lang="en-GB" sz="1200" b="0" i="0" kern="1200" dirty="0" smtClean="0">
                <a:solidFill>
                  <a:schemeClr val="tx1"/>
                </a:solidFill>
                <a:latin typeface="+mn-lt"/>
                <a:ea typeface="+mn-ea"/>
                <a:cs typeface="+mn-cs"/>
              </a:rPr>
              <a:t>Patient was asymptomatic, no fluid retention, no palpitation or breathlessness or syncopal symptoms or chest pain etc..</a:t>
            </a:r>
            <a:r>
              <a:rPr lang="en-GB" sz="1200" b="0" i="0" kern="1200" baseline="0" dirty="0" smtClean="0">
                <a:solidFill>
                  <a:schemeClr val="tx1"/>
                </a:solidFill>
                <a:latin typeface="+mn-lt"/>
                <a:ea typeface="+mn-ea"/>
                <a:cs typeface="+mn-cs"/>
              </a:rPr>
              <a:t> She was p</a:t>
            </a:r>
            <a:r>
              <a:rPr lang="en-GB" sz="1200" b="0" i="0" kern="1200" dirty="0" smtClean="0">
                <a:solidFill>
                  <a:schemeClr val="tx1"/>
                </a:solidFill>
                <a:latin typeface="+mn-lt"/>
                <a:ea typeface="+mn-ea"/>
                <a:cs typeface="+mn-cs"/>
              </a:rPr>
              <a:t>assing urine</a:t>
            </a:r>
            <a:r>
              <a:rPr lang="en-GB" sz="1200" b="0" i="0" kern="1200" baseline="0" dirty="0" smtClean="0">
                <a:solidFill>
                  <a:schemeClr val="tx1"/>
                </a:solidFill>
                <a:latin typeface="+mn-lt"/>
                <a:ea typeface="+mn-ea"/>
                <a:cs typeface="+mn-cs"/>
              </a:rPr>
              <a:t> and had no </a:t>
            </a:r>
            <a:r>
              <a:rPr lang="en-GB" sz="1200" b="0" i="0" kern="1200" dirty="0" smtClean="0">
                <a:solidFill>
                  <a:schemeClr val="tx1"/>
                </a:solidFill>
                <a:latin typeface="+mn-lt"/>
                <a:ea typeface="+mn-ea"/>
                <a:cs typeface="+mn-cs"/>
              </a:rPr>
              <a:t>urinary symptoms to suggest acute urinary infection.</a:t>
            </a:r>
          </a:p>
          <a:p>
            <a:r>
              <a:rPr lang="en-US" baseline="0" dirty="0" smtClean="0"/>
              <a:t>Medication stopped Lisinopril/Hydrochlorothiazide combination, Ramipril and Metformin.</a:t>
            </a:r>
          </a:p>
          <a:p>
            <a:r>
              <a:rPr lang="en-US" baseline="0" dirty="0" smtClean="0"/>
              <a:t>4. </a:t>
            </a:r>
            <a:r>
              <a:rPr lang="en-GB" sz="1200" b="0" i="0" kern="1200" dirty="0" smtClean="0">
                <a:solidFill>
                  <a:schemeClr val="tx1"/>
                </a:solidFill>
                <a:latin typeface="+mn-lt"/>
                <a:ea typeface="+mn-ea"/>
                <a:cs typeface="+mn-cs"/>
              </a:rPr>
              <a:t>U&amp;Es, eGFR, HbA1C, calcium and bone profiles</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 also urine for Albumin to lab please + body weight were needed. Repeat BP and</a:t>
            </a:r>
            <a:r>
              <a:rPr lang="en-GB" sz="1200" b="0" i="0" kern="1200" baseline="0" dirty="0" smtClean="0">
                <a:solidFill>
                  <a:schemeClr val="tx1"/>
                </a:solidFill>
                <a:latin typeface="+mn-lt"/>
                <a:ea typeface="+mn-ea"/>
                <a:cs typeface="+mn-cs"/>
              </a:rPr>
              <a:t> indication to increase dose of CCB or switch to a different one if still increased. U</a:t>
            </a:r>
            <a:r>
              <a:rPr lang="en-GB" sz="1200" b="0" i="0" kern="1200" dirty="0" smtClean="0">
                <a:solidFill>
                  <a:schemeClr val="tx1"/>
                </a:solidFill>
                <a:latin typeface="+mn-lt"/>
                <a:ea typeface="+mn-ea"/>
                <a:cs typeface="+mn-cs"/>
              </a:rPr>
              <a:t>nfortunately</a:t>
            </a:r>
            <a:r>
              <a:rPr lang="en-GB" sz="1200" b="0" i="0" kern="1200" baseline="0" dirty="0" smtClean="0">
                <a:solidFill>
                  <a:schemeClr val="tx1"/>
                </a:solidFill>
                <a:latin typeface="+mn-lt"/>
                <a:ea typeface="+mn-ea"/>
                <a:cs typeface="+mn-cs"/>
              </a:rPr>
              <a:t> this patient needed referred further onto nephrologist.</a:t>
            </a:r>
            <a:endParaRPr lang="en-US" baseline="0" dirty="0" smtClean="0"/>
          </a:p>
          <a:p>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27</a:t>
            </a:fld>
            <a:endParaRPr lang="en-GB" dirty="0"/>
          </a:p>
        </p:txBody>
      </p:sp>
    </p:spTree>
    <p:extLst>
      <p:ext uri="{BB962C8B-B14F-4D97-AF65-F5344CB8AC3E}">
        <p14:creationId xmlns:p14="http://schemas.microsoft.com/office/powerpoint/2010/main" val="526785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GB" sz="1200" dirty="0" smtClean="0"/>
              <a:t>Mr B experienced an episode of gastroenteritis – without a GP assessment this led to an unplanned hospital admission. The episode of illness was complicated by acute kidney injury requiring a period of intensive care.</a:t>
            </a:r>
          </a:p>
          <a:p>
            <a:pPr fontAlgn="base"/>
            <a:r>
              <a:rPr lang="en-GB" sz="1200" dirty="0" smtClean="0"/>
              <a:t>The hospital discharge summary included acute kidney injury – but was not then coded in GP records. Recommendation was that the ACE Inhibitor was to be suspended, but there was no mention of NSAIDS. Unfortunately</a:t>
            </a:r>
            <a:r>
              <a:rPr lang="en-GB" sz="1200" baseline="0" dirty="0" smtClean="0"/>
              <a:t> n</a:t>
            </a:r>
            <a:r>
              <a:rPr lang="en-GB" sz="1200" dirty="0" smtClean="0"/>
              <a:t>either drugs were suspended by the primary care team. Kidney function was not rechecked post-discharge.</a:t>
            </a:r>
          </a:p>
          <a:p>
            <a:pPr fontAlgn="base"/>
            <a:r>
              <a:rPr lang="en-GB" sz="1200" dirty="0" smtClean="0"/>
              <a:t>Patient</a:t>
            </a:r>
            <a:r>
              <a:rPr lang="en-GB" sz="1200" baseline="0" dirty="0" smtClean="0"/>
              <a:t> had f</a:t>
            </a:r>
            <a:r>
              <a:rPr lang="en-GB" sz="1200" dirty="0" smtClean="0"/>
              <a:t>urther GP appointments and treated for exacerbations of COPD. No temporary cessation of medicines during these episodes of acute illness</a:t>
            </a:r>
            <a:r>
              <a:rPr lang="en-GB" sz="1200" baseline="0" dirty="0" smtClean="0"/>
              <a:t> or information provided to patient on sick day rules etc..</a:t>
            </a:r>
            <a:endParaRPr lang="en-GB" sz="1200" dirty="0" smtClean="0"/>
          </a:p>
          <a:p>
            <a:pPr fontAlgn="base"/>
            <a:r>
              <a:rPr lang="en-GB" sz="1200" b="1" i="0" kern="1200" dirty="0" smtClean="0">
                <a:solidFill>
                  <a:schemeClr val="tx1"/>
                </a:solidFill>
                <a:latin typeface="+mn-lt"/>
                <a:ea typeface="+mn-ea"/>
                <a:cs typeface="+mn-cs"/>
              </a:rPr>
              <a:t>Key Learning Opportunities</a:t>
            </a:r>
            <a:endParaRPr lang="en-GB" sz="1200" b="0" i="0" kern="1200" dirty="0" smtClean="0">
              <a:solidFill>
                <a:schemeClr val="tx1"/>
              </a:solidFill>
              <a:latin typeface="+mn-lt"/>
              <a:ea typeface="+mn-ea"/>
              <a:cs typeface="+mn-cs"/>
            </a:endParaRPr>
          </a:p>
          <a:p>
            <a:pPr fontAlgn="base"/>
            <a:r>
              <a:rPr lang="en-GB" sz="1200" b="0" i="0" kern="1200" dirty="0" smtClean="0">
                <a:solidFill>
                  <a:schemeClr val="tx1"/>
                </a:solidFill>
                <a:latin typeface="+mn-lt"/>
                <a:ea typeface="+mn-ea"/>
                <a:cs typeface="+mn-cs"/>
              </a:rPr>
              <a:t>Case discussion at a weekly clinical meeting with medicines management pharmacist led to the development of register for patients who have experienced an episode of acute kidney injury, along with e-alerts to ensure patients have medication review and renal function rechecked post discharge.</a:t>
            </a:r>
          </a:p>
          <a:p>
            <a:pPr fontAlgn="base"/>
            <a:r>
              <a:rPr lang="en-US" sz="1200" b="0" i="0" kern="1200" dirty="0" smtClean="0">
                <a:solidFill>
                  <a:schemeClr val="tx1"/>
                </a:solidFill>
                <a:latin typeface="+mn-lt"/>
                <a:ea typeface="+mn-ea"/>
                <a:cs typeface="+mn-cs"/>
              </a:rPr>
              <a:t>Coding needs to be improved</a:t>
            </a:r>
            <a:r>
              <a:rPr lang="en-US" sz="1200" b="0" i="0" kern="1200" baseline="0" dirty="0" smtClean="0">
                <a:solidFill>
                  <a:schemeClr val="tx1"/>
                </a:solidFill>
                <a:latin typeface="+mn-lt"/>
                <a:ea typeface="+mn-ea"/>
                <a:cs typeface="+mn-cs"/>
              </a:rPr>
              <a:t> at practice for patient who have experienced an AKI.</a:t>
            </a:r>
            <a:endParaRPr lang="en-GB" sz="1200" b="0" i="0" kern="1200" dirty="0" smtClean="0">
              <a:solidFill>
                <a:schemeClr val="tx1"/>
              </a:solidFill>
              <a:latin typeface="+mn-lt"/>
              <a:ea typeface="+mn-ea"/>
              <a:cs typeface="+mn-cs"/>
            </a:endParaRPr>
          </a:p>
          <a:p>
            <a:pPr fontAlgn="base"/>
            <a:r>
              <a:rPr lang="en-GB" sz="1200" b="0" i="0" kern="1200" dirty="0" smtClean="0">
                <a:solidFill>
                  <a:schemeClr val="tx1"/>
                </a:solidFill>
                <a:latin typeface="+mn-lt"/>
                <a:ea typeface="+mn-ea"/>
                <a:cs typeface="+mn-cs"/>
              </a:rPr>
              <a:t>Practice needs to improve the education given to patients in the event of acute illness at home.</a:t>
            </a:r>
          </a:p>
          <a:p>
            <a:pPr marL="0" marR="0" indent="0" algn="l" defTabSz="914400" rtl="0" eaLnBrk="1" fontAlgn="base"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Alerts/prompts need to be added to patient’s computer records/prescriptions.</a:t>
            </a:r>
          </a:p>
          <a:p>
            <a:pPr fontAlgn="base"/>
            <a:endParaRPr lang="en-GB" sz="1200" b="0" i="0" kern="1200" dirty="0" smtClean="0">
              <a:solidFill>
                <a:schemeClr val="tx1"/>
              </a:solidFill>
              <a:latin typeface="+mn-lt"/>
              <a:ea typeface="+mn-ea"/>
              <a:cs typeface="+mn-cs"/>
            </a:endParaRPr>
          </a:p>
          <a:p>
            <a:pPr fontAlgn="base"/>
            <a:endParaRPr lang="en-GB" dirty="0"/>
          </a:p>
        </p:txBody>
      </p:sp>
      <p:sp>
        <p:nvSpPr>
          <p:cNvPr id="4" name="Slide Number Placeholder 3"/>
          <p:cNvSpPr>
            <a:spLocks noGrp="1"/>
          </p:cNvSpPr>
          <p:nvPr>
            <p:ph type="sldNum" sz="quarter" idx="10"/>
          </p:nvPr>
        </p:nvSpPr>
        <p:spPr/>
        <p:txBody>
          <a:bodyPr/>
          <a:lstStyle/>
          <a:p>
            <a:fld id="{9A76E4C5-5EB7-4434-9A1F-36C45CF01F27}" type="slidenum">
              <a:rPr lang="en-GB" smtClean="0"/>
              <a:pPr/>
              <a:t>28</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Also look for alerts for patients already at risk of AKI if recorded correctly in coding when thinking of prescribing a medication that may induce, exacerbate or complicate AKI to patient already coded as at risk.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NICE OA </a:t>
            </a:r>
            <a:r>
              <a:rPr lang="en-GB" sz="1200" dirty="0" smtClean="0"/>
              <a:t>guidance (2014, https://www.nice.org.uk/guidance/CG177) </a:t>
            </a:r>
            <a:r>
              <a:rPr lang="en-GB" sz="1200" dirty="0" smtClean="0"/>
              <a:t>advises the following; Recommend exercise as a core treatment, to improve muscle strength and general aerobic fitness. • Consider paracetamol and/or topical NSAIDs before oral NSAIDs, COX2 inhibitors or opioids</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29</a:t>
            </a:fld>
            <a:endParaRPr lang="en-GB" dirty="0"/>
          </a:p>
        </p:txBody>
      </p:sp>
    </p:spTree>
    <p:extLst>
      <p:ext uri="{BB962C8B-B14F-4D97-AF65-F5344CB8AC3E}">
        <p14:creationId xmlns:p14="http://schemas.microsoft.com/office/powerpoint/2010/main" val="3896287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You</a:t>
            </a:r>
            <a:r>
              <a:rPr lang="en-GB" b="1" baseline="0" dirty="0" smtClean="0"/>
              <a:t> may wish to show local examples if available</a:t>
            </a:r>
            <a:endParaRPr lang="en-GB" b="1" dirty="0" smtClean="0"/>
          </a:p>
          <a:p>
            <a:endParaRPr lang="en-GB" dirty="0" smtClean="0"/>
          </a:p>
          <a:p>
            <a:r>
              <a:rPr lang="en-GB" dirty="0" smtClean="0"/>
              <a:t>Note- </a:t>
            </a:r>
            <a:r>
              <a:rPr lang="en-GB" dirty="0" smtClean="0"/>
              <a:t>think Kidney position statement</a:t>
            </a:r>
            <a:r>
              <a:rPr lang="en-GB" baseline="0" dirty="0" smtClean="0"/>
              <a:t> </a:t>
            </a:r>
            <a:r>
              <a:rPr lang="en-GB" baseline="0" dirty="0" smtClean="0"/>
              <a:t>2018 suggests </a:t>
            </a:r>
            <a:r>
              <a:rPr lang="en-GB" baseline="0" dirty="0" smtClean="0"/>
              <a:t>that Sick day cards should be targeted at specific patients rather than given out to everyone, but clinicians are well placed to ensure that patients get appropriate counselling</a:t>
            </a:r>
            <a:r>
              <a:rPr lang="en-GB" baseline="0" dirty="0" smtClean="0"/>
              <a:t>. - https://www.thinkkidneys.nhs.uk/aki/wp-content/uploads/sites/2/2018/01/Think-Kidneys-Sick-Day-Guidance-2018.pdf</a:t>
            </a:r>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30</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Patient information leaflet available from Think</a:t>
            </a:r>
            <a:r>
              <a:rPr lang="en-GB" baseline="0" dirty="0" smtClean="0"/>
              <a:t> Kidneys</a:t>
            </a:r>
          </a:p>
          <a:p>
            <a:endParaRPr lang="en-GB" baseline="0" dirty="0" smtClean="0"/>
          </a:p>
          <a:p>
            <a:r>
              <a:rPr lang="en-GB" baseline="0" dirty="0" smtClean="0"/>
              <a:t> Do we inform patients that they had AKI?</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31</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Meds often</a:t>
            </a:r>
            <a:r>
              <a:rPr lang="en-GB" baseline="0" dirty="0" smtClean="0"/>
              <a:t> stopped when patients are admitted with AKI. Discharged often say “ Ramipril held while inpatient GP to review”</a:t>
            </a:r>
          </a:p>
          <a:p>
            <a:r>
              <a:rPr lang="en-GB" baseline="0" dirty="0" smtClean="0"/>
              <a:t>Difficult to know when /if to restart meds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33</a:t>
            </a:fld>
            <a:endParaRPr lang="en-GB" dirty="0"/>
          </a:p>
        </p:txBody>
      </p:sp>
    </p:spTree>
    <p:extLst>
      <p:ext uri="{BB962C8B-B14F-4D97-AF65-F5344CB8AC3E}">
        <p14:creationId xmlns:p14="http://schemas.microsoft.com/office/powerpoint/2010/main" val="368029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this second in a series of 4 webinars on polypharmacy and de-prescribing.  Other presentations that</a:t>
            </a:r>
            <a:r>
              <a:rPr lang="en-GB" baseline="0" dirty="0" smtClean="0"/>
              <a:t> make up the series are listed here.</a:t>
            </a:r>
            <a:endParaRPr lang="en-GB" dirty="0" smtClean="0"/>
          </a:p>
          <a:p>
            <a:endParaRPr lang="en-GB" dirty="0" smtClean="0"/>
          </a:p>
          <a:p>
            <a:r>
              <a:rPr lang="en-GB" dirty="0" smtClean="0"/>
              <a:t>These webinars are aimed at clinical</a:t>
            </a:r>
            <a:r>
              <a:rPr lang="en-GB" baseline="0" dirty="0" smtClean="0"/>
              <a:t> staff involved in medication reviews of patients, particularly within primary care, and it is hoped that the sessions will provide you with practical advice and education about de-prescribing in key clinical areas.</a:t>
            </a:r>
          </a:p>
          <a:p>
            <a:endParaRPr lang="en-GB" baseline="0" dirty="0" smtClean="0"/>
          </a:p>
          <a:p>
            <a:r>
              <a:rPr lang="en-GB" b="1" baseline="0" dirty="0" smtClean="0">
                <a:solidFill>
                  <a:srgbClr val="FF0000"/>
                </a:solidFill>
              </a:rPr>
              <a:t>May want to add in dates of upcoming presentations</a:t>
            </a:r>
          </a:p>
        </p:txBody>
      </p:sp>
      <p:sp>
        <p:nvSpPr>
          <p:cNvPr id="4" name="Slide Number Placeholder 3"/>
          <p:cNvSpPr>
            <a:spLocks noGrp="1"/>
          </p:cNvSpPr>
          <p:nvPr>
            <p:ph type="sldNum" sz="quarter" idx="10"/>
          </p:nvPr>
        </p:nvSpPr>
        <p:spPr/>
        <p:txBody>
          <a:bodyPr/>
          <a:lstStyle/>
          <a:p>
            <a:fld id="{9DA5B933-57DF-4E94-81E6-8C7452E7EB89}" type="slidenum">
              <a:rPr lang="en-GB" smtClean="0"/>
              <a:pPr/>
              <a:t>3</a:t>
            </a:fld>
            <a:endParaRPr lang="en-GB" dirty="0"/>
          </a:p>
        </p:txBody>
      </p:sp>
    </p:spTree>
    <p:extLst>
      <p:ext uri="{BB962C8B-B14F-4D97-AF65-F5344CB8AC3E}">
        <p14:creationId xmlns:p14="http://schemas.microsoft.com/office/powerpoint/2010/main" val="2300299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Link </a:t>
            </a:r>
          </a:p>
          <a:p>
            <a:r>
              <a:rPr lang="en-GB" dirty="0" smtClean="0">
                <a:hlinkClick r:id="rId3"/>
              </a:rPr>
              <a:t>https://www.thinkkidneys.nhs.uk/aki/wp-content/uploads/sites/2/2016/02/Changes-in-kidney-function-during-ACEI-ARB-diuretic.pdf</a:t>
            </a:r>
            <a:endParaRPr lang="en-GB" dirty="0" smtClean="0"/>
          </a:p>
          <a:p>
            <a:endParaRPr lang="en-GB" dirty="0" smtClean="0"/>
          </a:p>
          <a:p>
            <a:r>
              <a:rPr lang="en-GB" dirty="0" smtClean="0"/>
              <a:t> sick</a:t>
            </a:r>
            <a:r>
              <a:rPr lang="en-GB" baseline="0" dirty="0" smtClean="0"/>
              <a:t> day guidance</a:t>
            </a:r>
          </a:p>
          <a:p>
            <a:r>
              <a:rPr lang="en-GB" dirty="0" smtClean="0">
                <a:hlinkClick r:id="rId4"/>
              </a:rPr>
              <a:t>https://www.thinkkidneys.nhs.uk/aki/wp-content/uploads/sites/2/2015/07/Think-Kidneys-Sick-Day-Guidance-v8-131115.pdf</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34</a:t>
            </a:fld>
            <a:endParaRPr lang="en-GB" dirty="0"/>
          </a:p>
        </p:txBody>
      </p:sp>
    </p:spTree>
    <p:extLst>
      <p:ext uri="{BB962C8B-B14F-4D97-AF65-F5344CB8AC3E}">
        <p14:creationId xmlns:p14="http://schemas.microsoft.com/office/powerpoint/2010/main" val="2082384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Could have discussion as part of the session or leave for self reflection on practice.</a:t>
            </a:r>
            <a:endParaRPr lang="en-GB" b="1" dirty="0"/>
          </a:p>
        </p:txBody>
      </p:sp>
      <p:sp>
        <p:nvSpPr>
          <p:cNvPr id="4" name="Slide Number Placeholder 3"/>
          <p:cNvSpPr>
            <a:spLocks noGrp="1"/>
          </p:cNvSpPr>
          <p:nvPr>
            <p:ph type="sldNum" sz="quarter" idx="10"/>
          </p:nvPr>
        </p:nvSpPr>
        <p:spPr/>
        <p:txBody>
          <a:bodyPr/>
          <a:lstStyle/>
          <a:p>
            <a:fld id="{22670ABC-5B78-445F-9053-1BD01D1558DF}" type="slidenum">
              <a:rPr lang="en-GB" smtClean="0"/>
              <a:t>35</a:t>
            </a:fld>
            <a:endParaRPr lang="en-GB" dirty="0"/>
          </a:p>
        </p:txBody>
      </p:sp>
    </p:spTree>
    <p:extLst>
      <p:ext uri="{BB962C8B-B14F-4D97-AF65-F5344CB8AC3E}">
        <p14:creationId xmlns:p14="http://schemas.microsoft.com/office/powerpoint/2010/main" val="163662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FF0000"/>
                </a:solidFill>
              </a:rPr>
              <a:t>Add in presenter names</a:t>
            </a:r>
          </a:p>
          <a:p>
            <a:r>
              <a:rPr lang="en-GB" b="1" dirty="0" smtClean="0">
                <a:solidFill>
                  <a:srgbClr val="FF0000"/>
                </a:solidFill>
              </a:rPr>
              <a:t>Also may want  to go through any housekeeping if delivering this on-line – i.e. use of chat box, mute, Q and As and when you want them</a:t>
            </a:r>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9DA5B933-57DF-4E94-81E6-8C7452E7EB89}" type="slidenum">
              <a:rPr lang="en-GB" smtClean="0"/>
              <a:pPr/>
              <a:t>4</a:t>
            </a:fld>
            <a:endParaRPr lang="en-GB" dirty="0"/>
          </a:p>
        </p:txBody>
      </p:sp>
    </p:spTree>
    <p:extLst>
      <p:ext uri="{BB962C8B-B14F-4D97-AF65-F5344CB8AC3E}">
        <p14:creationId xmlns:p14="http://schemas.microsoft.com/office/powerpoint/2010/main" val="42429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Recap</a:t>
            </a:r>
            <a:r>
              <a:rPr lang="en-GB" b="1" baseline="0" dirty="0" smtClean="0"/>
              <a:t> of slides from first presentation to remind people what was discussed.  If running as separate events then may want to switch to include full slides from 1</a:t>
            </a:r>
            <a:r>
              <a:rPr lang="en-GB" b="1" baseline="30000" dirty="0" smtClean="0"/>
              <a:t>st</a:t>
            </a:r>
            <a:r>
              <a:rPr lang="en-GB" b="1" baseline="0" dirty="0" smtClean="0"/>
              <a:t> presentation. </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5</a:t>
            </a:fld>
            <a:endParaRPr lang="en-GB" dirty="0"/>
          </a:p>
        </p:txBody>
      </p:sp>
    </p:spTree>
    <p:extLst>
      <p:ext uri="{BB962C8B-B14F-4D97-AF65-F5344CB8AC3E}">
        <p14:creationId xmlns:p14="http://schemas.microsoft.com/office/powerpoint/2010/main" val="65455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Adverse drug reactions are a common cause of hospital admissions, and across Europe are associated</a:t>
            </a:r>
            <a:r>
              <a:rPr lang="en-GB" baseline="0" dirty="0" smtClean="0"/>
              <a:t> with 8.6 million admissions every year.  </a:t>
            </a:r>
          </a:p>
          <a:p>
            <a:endParaRPr lang="en-GB" baseline="0" dirty="0" smtClean="0"/>
          </a:p>
          <a:p>
            <a:r>
              <a:rPr lang="en-GB" baseline="0" dirty="0" smtClean="0"/>
              <a:t>We know that certain patient groups are more likely to suffer from an adverse drug reaction, including those on 5 or more medicines, and those over 65 years.</a:t>
            </a:r>
          </a:p>
          <a:p>
            <a:endParaRPr lang="en-GB" baseline="0" dirty="0" smtClean="0"/>
          </a:p>
          <a:p>
            <a:r>
              <a:rPr lang="en-GB" baseline="0" dirty="0" smtClean="0"/>
              <a:t>It </a:t>
            </a:r>
            <a:r>
              <a:rPr lang="en-GB" baseline="0" dirty="0" smtClean="0"/>
              <a:t>Is </a:t>
            </a:r>
            <a:r>
              <a:rPr lang="en-GB" baseline="0" dirty="0" smtClean="0"/>
              <a:t>estimated that around 50% of these are preventable.  </a:t>
            </a:r>
            <a:endParaRPr lang="en-GB" baseline="0" dirty="0" smtClean="0"/>
          </a:p>
          <a:p>
            <a:endParaRPr lang="en-GB" baseline="0" dirty="0" smtClean="0"/>
          </a:p>
          <a:p>
            <a:r>
              <a:rPr lang="en-GB" dirty="0" smtClean="0"/>
              <a:t>Reference for images; Scottish Government Polypharmacy Model of Care Group. Polypharmacy Guidance, Realistic Prescribing 3rd Edition, 2018. Scottish Government</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6</a:t>
            </a:fld>
            <a:endParaRPr lang="en-GB" dirty="0"/>
          </a:p>
        </p:txBody>
      </p:sp>
    </p:spTree>
    <p:extLst>
      <p:ext uri="{BB962C8B-B14F-4D97-AF65-F5344CB8AC3E}">
        <p14:creationId xmlns:p14="http://schemas.microsoft.com/office/powerpoint/2010/main" val="270647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 in graphs to show own area data for </a:t>
            </a:r>
            <a:r>
              <a:rPr lang="en-GB" b="1" baseline="0" dirty="0" smtClean="0"/>
              <a:t>CCG/PCN compared to national – these examples are from EPACT2 polypharmacy dashboard</a:t>
            </a:r>
          </a:p>
          <a:p>
            <a:endParaRPr lang="en-GB" baseline="0" dirty="0" smtClean="0"/>
          </a:p>
          <a:p>
            <a:r>
              <a:rPr lang="en-GB" baseline="0" dirty="0" smtClean="0"/>
              <a:t>Some polypharmacy may be totally reasonable and required for therapeutic treatment – for example multiple evidence medicines following an MI</a:t>
            </a:r>
          </a:p>
          <a:p>
            <a:endParaRPr lang="en-GB" baseline="0" dirty="0" smtClean="0"/>
          </a:p>
          <a:p>
            <a:r>
              <a:rPr lang="en-GB" baseline="0" dirty="0" smtClean="0"/>
              <a:t>Other medication may be unnecessary – polypharmacy to treat side effects of other meds, continued medication with no indications, continued medication that should be short term etc.</a:t>
            </a:r>
          </a:p>
          <a:p>
            <a:endParaRPr lang="en-GB" baseline="0" dirty="0" smtClean="0"/>
          </a:p>
          <a:p>
            <a:r>
              <a:rPr lang="en-GB" baseline="0" dirty="0" smtClean="0"/>
              <a:t>Inappropriate polypharmacy can cause increased side effects, confusion and compliance issues, increased waste, increased spend on medicines and increased risk of hospitalisation. </a:t>
            </a:r>
          </a:p>
          <a:p>
            <a:endParaRPr lang="en-GB" baseline="0" dirty="0" smtClean="0"/>
          </a:p>
          <a:p>
            <a:r>
              <a:rPr lang="en-GB" baseline="0" dirty="0" smtClean="0"/>
              <a:t>Therefore important to ensure that inappropriate polypharmacy is tackled and prevented where possible.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7</a:t>
            </a:fld>
            <a:endParaRPr lang="en-GB" dirty="0"/>
          </a:p>
        </p:txBody>
      </p:sp>
    </p:spTree>
    <p:extLst>
      <p:ext uri="{BB962C8B-B14F-4D97-AF65-F5344CB8AC3E}">
        <p14:creationId xmlns:p14="http://schemas.microsoft.com/office/powerpoint/2010/main" val="42711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Prescqipp tool to ensure </a:t>
            </a:r>
            <a:r>
              <a:rPr lang="en-GB" u="sng" smtClean="0"/>
              <a:t>appropriate </a:t>
            </a:r>
            <a:r>
              <a:rPr lang="en-GB" u="sng" smtClean="0"/>
              <a:t>polypharmacy - 2019</a:t>
            </a:r>
            <a:r>
              <a:rPr lang="en-GB" u="none" baseline="0" smtClean="0"/>
              <a:t> </a:t>
            </a:r>
            <a:r>
              <a:rPr lang="en-GB" u="none" baseline="0" dirty="0" smtClean="0"/>
              <a:t>– busy tool, however highlights key aspects to consider when prescribing.</a:t>
            </a:r>
            <a:endParaRPr lang="en-GB" u="sng" dirty="0" smtClean="0"/>
          </a:p>
          <a:p>
            <a:r>
              <a:rPr lang="en-GB" baseline="0" dirty="0" smtClean="0"/>
              <a:t>Available at https://www.prescqipp.info/our-resources/webkits/polypharmacy-and-deprescribing/ </a:t>
            </a:r>
            <a:endParaRPr lang="en-GB" baseline="0" dirty="0" smtClean="0"/>
          </a:p>
          <a:p>
            <a:endParaRPr lang="en-GB" baseline="0" dirty="0" smtClean="0"/>
          </a:p>
          <a:p>
            <a:r>
              <a:rPr lang="en-GB" baseline="0" dirty="0" smtClean="0"/>
              <a:t>Ideally </a:t>
            </a:r>
            <a:r>
              <a:rPr lang="en-GB" baseline="0" dirty="0" smtClean="0"/>
              <a:t>all new meds should be discussed with the patient and treatment goals set up – the patient should be aware of what the goals are, and that the medication may be stopped if those goals are not met.  This is likely to be better than trying to tackle polypharmacy once a medication already established. – </a:t>
            </a:r>
            <a:r>
              <a:rPr lang="en-GB" b="1" baseline="0" dirty="0" smtClean="0"/>
              <a:t>Consider discussing with attendees whether this is done within their clinical practice? </a:t>
            </a:r>
            <a:endParaRPr lang="en-GB" baseline="0" dirty="0" smtClean="0"/>
          </a:p>
          <a:p>
            <a:endParaRPr lang="en-GB" baseline="0" dirty="0" smtClean="0"/>
          </a:p>
          <a:p>
            <a:r>
              <a:rPr lang="en-GB" baseline="0" dirty="0" smtClean="0"/>
              <a:t>Requires a significant change in practice across all prescribers to manage this.  What do we do about the patients who are already on multiple medications?</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8</a:t>
            </a:fld>
            <a:endParaRPr lang="en-GB" dirty="0"/>
          </a:p>
        </p:txBody>
      </p:sp>
    </p:spTree>
    <p:extLst>
      <p:ext uri="{BB962C8B-B14F-4D97-AF65-F5344CB8AC3E}">
        <p14:creationId xmlns:p14="http://schemas.microsoft.com/office/powerpoint/2010/main" val="169709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Scottish Government Polypharmacy Model of Care Group. Polypharmacy Guidance, Realistic Prescribing 3rd Edition, 2018. Scottish Government. </a:t>
            </a:r>
            <a:r>
              <a:rPr lang="en-GB" smtClean="0"/>
              <a:t>https://www.therapeutics.scot.nhs.uk/wp-content/uploads/2018/04/Polypharmacy-Guidance-2018.pdf </a:t>
            </a:r>
            <a:endParaRPr lang="en-GB" dirty="0" smtClean="0"/>
          </a:p>
          <a:p>
            <a:endParaRPr lang="en-GB" dirty="0" smtClean="0"/>
          </a:p>
          <a:p>
            <a:r>
              <a:rPr lang="en-GB" dirty="0" smtClean="0"/>
              <a:t>7 </a:t>
            </a:r>
            <a:r>
              <a:rPr lang="en-GB" dirty="0" smtClean="0"/>
              <a:t>steps to appropriate</a:t>
            </a:r>
            <a:r>
              <a:rPr lang="en-GB" baseline="0" dirty="0" smtClean="0"/>
              <a:t> polypharmacy – key focus on what the patient feels is important in addition to the clinical priorities.</a:t>
            </a:r>
          </a:p>
          <a:p>
            <a:endParaRPr lang="en-GB" baseline="0" dirty="0" smtClean="0"/>
          </a:p>
          <a:p>
            <a:pPr marL="224325" indent="-224325">
              <a:buFont typeface="+mj-lt"/>
              <a:buAutoNum type="arabicPeriod"/>
            </a:pPr>
            <a:r>
              <a:rPr lang="en-GB" dirty="0" smtClean="0"/>
              <a:t>Patient Views</a:t>
            </a:r>
          </a:p>
          <a:p>
            <a:pPr marL="224325" indent="-224325">
              <a:buFont typeface="+mj-lt"/>
              <a:buAutoNum type="arabicPeriod"/>
            </a:pPr>
            <a:r>
              <a:rPr lang="en-GB" dirty="0" smtClean="0"/>
              <a:t>Essential</a:t>
            </a:r>
          </a:p>
          <a:p>
            <a:pPr marL="224325" indent="-224325">
              <a:buFont typeface="+mj-lt"/>
              <a:buAutoNum type="arabicPeriod"/>
            </a:pPr>
            <a:r>
              <a:rPr lang="en-GB" dirty="0" smtClean="0"/>
              <a:t>Unnecessary </a:t>
            </a:r>
          </a:p>
          <a:p>
            <a:pPr marL="224325" indent="-224325">
              <a:buFont typeface="+mj-lt"/>
              <a:buAutoNum type="arabicPeriod"/>
            </a:pPr>
            <a:r>
              <a:rPr lang="en-GB" dirty="0" smtClean="0"/>
              <a:t>Effectiveness</a:t>
            </a:r>
          </a:p>
          <a:p>
            <a:pPr marL="224325" indent="-224325">
              <a:buFont typeface="+mj-lt"/>
              <a:buAutoNum type="arabicPeriod"/>
            </a:pPr>
            <a:r>
              <a:rPr lang="en-GB" dirty="0" smtClean="0"/>
              <a:t>Safety </a:t>
            </a:r>
          </a:p>
          <a:p>
            <a:pPr marL="224325" indent="-224325">
              <a:buFont typeface="+mj-lt"/>
              <a:buAutoNum type="arabicPeriod"/>
            </a:pPr>
            <a:r>
              <a:rPr lang="en-GB" dirty="0" smtClean="0"/>
              <a:t>Cost effectiveness</a:t>
            </a:r>
          </a:p>
          <a:p>
            <a:pPr marL="224325" indent="-224325">
              <a:buFont typeface="+mj-lt"/>
              <a:buAutoNum type="arabicPeriod"/>
            </a:pPr>
            <a:r>
              <a:rPr lang="en-GB" dirty="0" smtClean="0"/>
              <a:t>Patient Centredness</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9</a:t>
            </a:fld>
            <a:endParaRPr lang="en-GB" dirty="0"/>
          </a:p>
        </p:txBody>
      </p:sp>
    </p:spTree>
    <p:extLst>
      <p:ext uri="{BB962C8B-B14F-4D97-AF65-F5344CB8AC3E}">
        <p14:creationId xmlns:p14="http://schemas.microsoft.com/office/powerpoint/2010/main" val="305535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253726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318840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285205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AF466F-BDA4-4F18-9C7B-FF0A9A1B0E80}" type="datetime1">
              <a:rPr lang="en-US" smtClean="0">
                <a:solidFill>
                  <a:prstClr val="black">
                    <a:tint val="75000"/>
                  </a:prstClr>
                </a:solidFill>
              </a:rPr>
              <a:pPr/>
              <a:t>7/23/2020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22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EF607B-A47E-422C-9BEF-122CCDB7C526}" type="datetime1">
              <a:rPr lang="en-US" smtClean="0">
                <a:solidFill>
                  <a:prstClr val="black">
                    <a:tint val="75000"/>
                  </a:prstClr>
                </a:solidFill>
              </a:rPr>
              <a:pPr/>
              <a:t>7/23/2020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2921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solidFill>
                  <a:prstClr val="black">
                    <a:tint val="75000"/>
                  </a:prstClr>
                </a:solidFill>
              </a:rPr>
              <a:pPr/>
              <a:t>7/23/2020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6358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EE300C-6FC5-4FC3-AF1A-075E4F50620D}" type="datetime1">
              <a:rPr lang="en-US" smtClean="0">
                <a:solidFill>
                  <a:prstClr val="black">
                    <a:tint val="75000"/>
                  </a:prstClr>
                </a:solidFill>
              </a:rPr>
              <a:pPr/>
              <a:t>7/23/2020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266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0D295D-4A77-4DEB-B04C-9F4282A8BC04}" type="datetime1">
              <a:rPr lang="en-US" smtClean="0">
                <a:solidFill>
                  <a:prstClr val="black">
                    <a:tint val="75000"/>
                  </a:prstClr>
                </a:solidFill>
              </a:rPr>
              <a:pPr/>
              <a:t>7/23/2020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720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B28685-4D0C-42D5-8013-B5904CD1FCBC}" type="datetime1">
              <a:rPr lang="en-US" smtClean="0">
                <a:solidFill>
                  <a:prstClr val="black">
                    <a:tint val="75000"/>
                  </a:prstClr>
                </a:solidFill>
              </a:rPr>
              <a:pPr/>
              <a:t>7/23/2020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71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solidFill>
                  <a:prstClr val="black">
                    <a:tint val="75000"/>
                  </a:prstClr>
                </a:solidFill>
              </a:rPr>
              <a:pPr/>
              <a:t>7/23/2020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solidFill>
                  <a:prstClr val="black">
                    <a:tint val="75000"/>
                  </a:prstClr>
                </a:solidFill>
              </a:rPr>
              <a:pPr/>
              <a:t>7/23/2020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467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4108052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solidFill>
                  <a:prstClr val="black">
                    <a:tint val="75000"/>
                  </a:prstClr>
                </a:solidFill>
              </a:rPr>
              <a:pPr/>
              <a:t>7/23/2020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5477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FB4290-6522-4139-852E-05BD9E7F0D2E}" type="datetime1">
              <a:rPr lang="en-US" smtClean="0">
                <a:solidFill>
                  <a:prstClr val="black">
                    <a:tint val="75000"/>
                  </a:prstClr>
                </a:solidFill>
              </a:rPr>
              <a:pPr/>
              <a:t>7/23/2020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94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955F9-81EA-47C5-8059-9E5C2B437C70}" type="datetime1">
              <a:rPr lang="en-US" smtClean="0">
                <a:solidFill>
                  <a:prstClr val="black">
                    <a:tint val="75000"/>
                  </a:prstClr>
                </a:solidFill>
              </a:rPr>
              <a:pPr/>
              <a:t>7/23/2020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92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101730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397622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245565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55661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9728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335764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7B598-252D-4192-9106-F05D22BC7913}"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6FA80CF-2A07-449E-8143-6C4902F3B716}" type="slidenum">
              <a:rPr lang="en-GB" smtClean="0"/>
              <a:t>‹#›</a:t>
            </a:fld>
            <a:endParaRPr lang="en-GB" dirty="0"/>
          </a:p>
        </p:txBody>
      </p:sp>
    </p:spTree>
    <p:extLst>
      <p:ext uri="{BB962C8B-B14F-4D97-AF65-F5344CB8AC3E}">
        <p14:creationId xmlns:p14="http://schemas.microsoft.com/office/powerpoint/2010/main" val="286989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7B598-252D-4192-9106-F05D22BC7913}" type="datetimeFigureOut">
              <a:rPr lang="en-GB" smtClean="0"/>
              <a:t>23/07/2020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A80CF-2A07-449E-8143-6C4902F3B716}" type="slidenum">
              <a:rPr lang="en-GB" smtClean="0"/>
              <a:t>‹#›</a:t>
            </a:fld>
            <a:endParaRPr lang="en-GB" dirty="0"/>
          </a:p>
        </p:txBody>
      </p:sp>
    </p:spTree>
    <p:extLst>
      <p:ext uri="{BB962C8B-B14F-4D97-AF65-F5344CB8AC3E}">
        <p14:creationId xmlns:p14="http://schemas.microsoft.com/office/powerpoint/2010/main" val="106327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solidFill>
                  <a:prstClr val="black">
                    <a:tint val="75000"/>
                  </a:prstClr>
                </a:solidFill>
              </a:rPr>
              <a:pPr/>
              <a:t>7/23/2020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6714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sps.nhs.uk/networks/english-deprescribing-netw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inkkidneys.nhs.uk/aki/wp-content/uploads/sites/2/2016/07/Medicines-optimisation-toolkit-for-AKI-MAY17.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learning.rcgp.org.uk/course/info.php?id=213" TargetMode="External"/><Relationship Id="rId2" Type="http://schemas.openxmlformats.org/officeDocument/2006/relationships/hyperlink" Target="http://www.thinkkidneys.nhs.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r>
              <a:rPr lang="en-GB" dirty="0" smtClean="0"/>
              <a:t>**Delete this slide before presenting**</a:t>
            </a:r>
            <a:endParaRPr lang="en-GB" dirty="0"/>
          </a:p>
        </p:txBody>
      </p:sp>
      <p:sp>
        <p:nvSpPr>
          <p:cNvPr id="3" name="Content Placeholder 2"/>
          <p:cNvSpPr>
            <a:spLocks noGrp="1"/>
          </p:cNvSpPr>
          <p:nvPr>
            <p:ph idx="1"/>
          </p:nvPr>
        </p:nvSpPr>
        <p:spPr>
          <a:xfrm>
            <a:off x="457200" y="1412776"/>
            <a:ext cx="8229600" cy="5328592"/>
          </a:xfrm>
        </p:spPr>
        <p:txBody>
          <a:bodyPr>
            <a:normAutofit fontScale="77500" lnSpcReduction="20000"/>
          </a:bodyPr>
          <a:lstStyle/>
          <a:p>
            <a:r>
              <a:rPr lang="en-GB" dirty="0" smtClean="0"/>
              <a:t>This presentation has been adapted from County Durham CCG resources funded by the AHSN</a:t>
            </a:r>
          </a:p>
          <a:p>
            <a:r>
              <a:rPr lang="en-GB" dirty="0" smtClean="0"/>
              <a:t>These were originally delivered virtually to GP practice based </a:t>
            </a:r>
            <a:r>
              <a:rPr lang="en-GB" dirty="0" smtClean="0"/>
              <a:t>pharmacists – if delivering to other staff members please consider whether the content should be adapted accordingly</a:t>
            </a:r>
          </a:p>
          <a:p>
            <a:r>
              <a:rPr lang="en-GB" dirty="0" smtClean="0">
                <a:solidFill>
                  <a:srgbClr val="FF0000"/>
                </a:solidFill>
              </a:rPr>
              <a:t>All information is up to date as of the end of December 2019 – if using after this please ensure that the most up to date guidance is used</a:t>
            </a:r>
            <a:endParaRPr lang="en-GB" dirty="0" smtClean="0">
              <a:solidFill>
                <a:srgbClr val="FF0000"/>
              </a:solidFill>
            </a:endParaRPr>
          </a:p>
          <a:p>
            <a:r>
              <a:rPr lang="en-GB" dirty="0" smtClean="0"/>
              <a:t>Possible things to discuss are included in the notes section of each slide</a:t>
            </a:r>
          </a:p>
          <a:p>
            <a:r>
              <a:rPr lang="en-GB" dirty="0" smtClean="0"/>
              <a:t>Considerations for the presenter are in the notes section in </a:t>
            </a:r>
            <a:r>
              <a:rPr lang="en-GB" b="1" dirty="0" smtClean="0"/>
              <a:t>BOLD</a:t>
            </a:r>
          </a:p>
          <a:p>
            <a:r>
              <a:rPr lang="en-GB" dirty="0" smtClean="0"/>
              <a:t>Places where local adjustments should be made to content are highlighted in </a:t>
            </a:r>
            <a:r>
              <a:rPr lang="en-GB" dirty="0" smtClean="0">
                <a:solidFill>
                  <a:srgbClr val="FF0000"/>
                </a:solidFill>
              </a:rPr>
              <a:t>RED</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21936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De-prescribing Network</a:t>
            </a:r>
            <a:endParaRPr lang="en-GB" dirty="0"/>
          </a:p>
        </p:txBody>
      </p:sp>
      <p:sp>
        <p:nvSpPr>
          <p:cNvPr id="3" name="Content Placeholder 2"/>
          <p:cNvSpPr>
            <a:spLocks noGrp="1"/>
          </p:cNvSpPr>
          <p:nvPr>
            <p:ph idx="1"/>
          </p:nvPr>
        </p:nvSpPr>
        <p:spPr>
          <a:xfrm>
            <a:off x="457200" y="1268760"/>
            <a:ext cx="8229600" cy="5184576"/>
          </a:xfrm>
        </p:spPr>
        <p:txBody>
          <a:bodyPr>
            <a:normAutofit/>
          </a:bodyPr>
          <a:lstStyle/>
          <a:p>
            <a:pPr marL="0" indent="0">
              <a:buNone/>
            </a:pPr>
            <a:r>
              <a:rPr lang="en-GB" dirty="0">
                <a:hlinkClick r:id="rId3"/>
              </a:rPr>
              <a:t>https://www.sps.nhs.uk/networks/english-deprescribing-network</a:t>
            </a:r>
            <a:r>
              <a:rPr lang="en-GB" dirty="0" smtClean="0">
                <a:hlinkClick r:id="rId3"/>
              </a:rPr>
              <a:t>/</a:t>
            </a:r>
            <a:r>
              <a:rPr lang="en-GB" dirty="0" smtClean="0"/>
              <a:t> </a:t>
            </a:r>
          </a:p>
          <a:p>
            <a:pPr marL="0" indent="0">
              <a:buNone/>
            </a:pP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11" y="2636912"/>
            <a:ext cx="7213054" cy="361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68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2130425"/>
            <a:ext cx="8712968" cy="1470025"/>
          </a:xfrm>
        </p:spPr>
        <p:txBody>
          <a:bodyPr>
            <a:normAutofit/>
          </a:bodyPr>
          <a:lstStyle/>
          <a:p>
            <a:r>
              <a:rPr lang="en-GB" dirty="0" smtClean="0"/>
              <a:t>De-prescribing in Patients at risk of Acute Kidney Injury</a:t>
            </a:r>
            <a:endParaRPr lang="en-GB" dirty="0"/>
          </a:p>
        </p:txBody>
      </p:sp>
      <p:sp>
        <p:nvSpPr>
          <p:cNvPr id="5" name="Subtitle 4"/>
          <p:cNvSpPr>
            <a:spLocks noGrp="1"/>
          </p:cNvSpPr>
          <p:nvPr>
            <p:ph type="subTitle" idx="1"/>
          </p:nvPr>
        </p:nvSpPr>
        <p:spPr>
          <a:xfrm>
            <a:off x="539552" y="5733256"/>
            <a:ext cx="8136904" cy="841648"/>
          </a:xfrm>
        </p:spPr>
        <p:txBody>
          <a:bodyPr>
            <a:normAutofit fontScale="32500" lnSpcReduction="20000"/>
          </a:bodyPr>
          <a:lstStyle/>
          <a:p>
            <a:pPr algn="l"/>
            <a:r>
              <a:rPr lang="en-GB" dirty="0" smtClean="0">
                <a:solidFill>
                  <a:schemeClr val="tx1"/>
                </a:solidFill>
              </a:rPr>
              <a:t>Written by;</a:t>
            </a:r>
          </a:p>
          <a:p>
            <a:pPr marL="457200" indent="-457200" algn="l">
              <a:buFont typeface="Arial" panose="020B0604020202020204" pitchFamily="34" charset="0"/>
              <a:buChar char="•"/>
            </a:pPr>
            <a:r>
              <a:rPr lang="en-GB" dirty="0" smtClean="0">
                <a:solidFill>
                  <a:schemeClr val="tx1"/>
                </a:solidFill>
              </a:rPr>
              <a:t>Shelley </a:t>
            </a:r>
            <a:r>
              <a:rPr lang="en-GB" dirty="0">
                <a:solidFill>
                  <a:schemeClr val="tx1"/>
                </a:solidFill>
              </a:rPr>
              <a:t>Calkin, GP Practice Pharmacist</a:t>
            </a:r>
          </a:p>
          <a:p>
            <a:pPr marL="457200" indent="-457200" algn="l">
              <a:buFont typeface="Arial" panose="020B0604020202020204" pitchFamily="34" charset="0"/>
              <a:buChar char="•"/>
            </a:pPr>
            <a:r>
              <a:rPr lang="en-GB" dirty="0">
                <a:solidFill>
                  <a:schemeClr val="tx1"/>
                </a:solidFill>
              </a:rPr>
              <a:t>Lorene Hold, GP Practice Pharmacist</a:t>
            </a:r>
          </a:p>
          <a:p>
            <a:pPr marL="457200" indent="-457200" algn="l">
              <a:buFont typeface="Arial" panose="020B0604020202020204" pitchFamily="34" charset="0"/>
              <a:buChar char="•"/>
            </a:pPr>
            <a:r>
              <a:rPr lang="en-GB" dirty="0">
                <a:solidFill>
                  <a:schemeClr val="tx1"/>
                </a:solidFill>
              </a:rPr>
              <a:t>Briana Madden, Specialist Pharmacist in Acute Medicine, County Durham and Darlington NHS Foundation Trust</a:t>
            </a:r>
          </a:p>
          <a:p>
            <a:endParaRPr lang="en-GB" dirty="0">
              <a:solidFill>
                <a:srgbClr val="FF0000"/>
              </a:solidFill>
            </a:endParaRPr>
          </a:p>
        </p:txBody>
      </p:sp>
    </p:spTree>
    <p:extLst>
      <p:ext uri="{BB962C8B-B14F-4D97-AF65-F5344CB8AC3E}">
        <p14:creationId xmlns:p14="http://schemas.microsoft.com/office/powerpoint/2010/main" val="1754956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Context</a:t>
            </a:r>
            <a:endParaRPr lang="en-GB" dirty="0">
              <a:solidFill>
                <a:srgbClr val="FF0000"/>
              </a:solidFill>
            </a:endParaRPr>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95536" y="1700808"/>
            <a:ext cx="4038600" cy="280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700808"/>
            <a:ext cx="4038600" cy="283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59632" y="1921461"/>
            <a:ext cx="7200800" cy="830997"/>
          </a:xfrm>
          <a:prstGeom prst="rect">
            <a:avLst/>
          </a:prstGeom>
          <a:noFill/>
        </p:spPr>
        <p:txBody>
          <a:bodyPr wrap="square" rtlCol="0">
            <a:spAutoFit/>
          </a:bodyPr>
          <a:lstStyle/>
          <a:p>
            <a:r>
              <a:rPr lang="en-GB" sz="4800" dirty="0" smtClean="0">
                <a:solidFill>
                  <a:srgbClr val="FF0000"/>
                </a:solidFill>
              </a:rPr>
              <a:t>**Insert own area data**</a:t>
            </a:r>
            <a:endParaRPr lang="en-GB" sz="4800" dirty="0">
              <a:solidFill>
                <a:srgbClr val="FF0000"/>
              </a:solidFill>
            </a:endParaRPr>
          </a:p>
        </p:txBody>
      </p:sp>
    </p:spTree>
    <p:extLst>
      <p:ext uri="{BB962C8B-B14F-4D97-AF65-F5344CB8AC3E}">
        <p14:creationId xmlns:p14="http://schemas.microsoft.com/office/powerpoint/2010/main" val="418589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Acute kidney injury ( AKI)</a:t>
            </a:r>
            <a:endParaRPr lang="en-GB" dirty="0"/>
          </a:p>
        </p:txBody>
      </p:sp>
      <p:sp>
        <p:nvSpPr>
          <p:cNvPr id="3" name="Content Placeholder 2"/>
          <p:cNvSpPr>
            <a:spLocks noGrp="1"/>
          </p:cNvSpPr>
          <p:nvPr>
            <p:ph idx="1"/>
          </p:nvPr>
        </p:nvSpPr>
        <p:spPr/>
        <p:txBody>
          <a:bodyPr>
            <a:normAutofit lnSpcReduction="10000"/>
          </a:bodyPr>
          <a:lstStyle/>
          <a:p>
            <a:r>
              <a:rPr lang="en-GB" dirty="0" smtClean="0"/>
              <a:t>Nationally approx 100,000 deaths associated with AKI</a:t>
            </a:r>
          </a:p>
          <a:p>
            <a:r>
              <a:rPr lang="en-GB" dirty="0" smtClean="0"/>
              <a:t>At least 1/3</a:t>
            </a:r>
            <a:r>
              <a:rPr lang="en-GB" baseline="30000" dirty="0" smtClean="0"/>
              <a:t>rd</a:t>
            </a:r>
            <a:r>
              <a:rPr lang="en-GB" dirty="0" smtClean="0"/>
              <a:t> of those deaths avoidable</a:t>
            </a:r>
          </a:p>
          <a:p>
            <a:r>
              <a:rPr lang="en-GB" dirty="0" smtClean="0"/>
              <a:t>1 in 5 patients admitted to hospital as an emergency have their illness complicated by AKI</a:t>
            </a:r>
          </a:p>
          <a:p>
            <a:r>
              <a:rPr lang="en-GB" dirty="0" smtClean="0"/>
              <a:t>Over 60% of AKI occurs in the community </a:t>
            </a:r>
          </a:p>
          <a:p>
            <a:r>
              <a:rPr lang="en-GB" dirty="0" smtClean="0"/>
              <a:t>In 2018 there were  497,000 AKI alerts reported to the UK Renal Registry</a:t>
            </a:r>
          </a:p>
          <a:p>
            <a:endParaRPr lang="en-GB" dirty="0"/>
          </a:p>
        </p:txBody>
      </p:sp>
    </p:spTree>
    <p:extLst>
      <p:ext uri="{BB962C8B-B14F-4D97-AF65-F5344CB8AC3E}">
        <p14:creationId xmlns:p14="http://schemas.microsoft.com/office/powerpoint/2010/main" val="1290309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GB" dirty="0" smtClean="0"/>
              <a:t/>
            </a:r>
            <a:br>
              <a:rPr lang="en-GB" dirty="0" smtClean="0"/>
            </a:br>
            <a:r>
              <a:rPr lang="en-GB" dirty="0" smtClean="0"/>
              <a:t>Local data for AKI</a:t>
            </a:r>
            <a:br>
              <a:rPr lang="en-GB" dirty="0" smtClean="0"/>
            </a:br>
            <a:r>
              <a:rPr lang="en-GB" sz="3200" dirty="0">
                <a:solidFill>
                  <a:prstClr val="black"/>
                </a:solidFill>
                <a:ea typeface="+mn-ea"/>
                <a:cs typeface="+mn-cs"/>
              </a:rPr>
              <a:t>For quarter OCT – Dec 2018 </a:t>
            </a:r>
            <a:br>
              <a:rPr lang="en-GB" sz="3200" dirty="0">
                <a:solidFill>
                  <a:prstClr val="black"/>
                </a:solidFill>
                <a:ea typeface="+mn-ea"/>
                <a:cs typeface="+mn-cs"/>
              </a:rPr>
            </a:b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buNone/>
            </a:pPr>
            <a:r>
              <a:rPr lang="en-GB" dirty="0" smtClean="0"/>
              <a:t>AKI alerts reported to UK renal registry</a:t>
            </a:r>
            <a:br>
              <a:rPr lang="en-GB" dirty="0" smtClean="0"/>
            </a:br>
            <a:endParaRPr lang="en-GB" dirty="0" smtClean="0"/>
          </a:p>
          <a:p>
            <a:r>
              <a:rPr lang="en-GB" dirty="0" smtClean="0"/>
              <a:t>approximately 870 AKI alerts in DDES CCG</a:t>
            </a:r>
            <a:br>
              <a:rPr lang="en-GB" dirty="0" smtClean="0"/>
            </a:br>
            <a:endParaRPr lang="en-GB" dirty="0" smtClean="0"/>
          </a:p>
          <a:p>
            <a:r>
              <a:rPr lang="en-GB" dirty="0" smtClean="0"/>
              <a:t>approximately 828 AKI alerts in ND CCG</a:t>
            </a:r>
          </a:p>
          <a:p>
            <a:endParaRPr lang="en-GB" dirty="0" smtClean="0"/>
          </a:p>
          <a:p>
            <a:pPr marL="0" indent="0">
              <a:buNone/>
            </a:pPr>
            <a:r>
              <a:rPr lang="en-GB" dirty="0" smtClean="0"/>
              <a:t>   	</a:t>
            </a:r>
          </a:p>
          <a:p>
            <a:pPr marL="0" indent="0">
              <a:buNone/>
            </a:pPr>
            <a:endParaRPr lang="en-GB" dirty="0"/>
          </a:p>
        </p:txBody>
      </p:sp>
      <p:sp>
        <p:nvSpPr>
          <p:cNvPr id="4" name="TextBox 3"/>
          <p:cNvSpPr txBox="1"/>
          <p:nvPr/>
        </p:nvSpPr>
        <p:spPr>
          <a:xfrm>
            <a:off x="1259632" y="2736631"/>
            <a:ext cx="7200800" cy="830997"/>
          </a:xfrm>
          <a:prstGeom prst="rect">
            <a:avLst/>
          </a:prstGeom>
          <a:noFill/>
        </p:spPr>
        <p:txBody>
          <a:bodyPr wrap="square" rtlCol="0">
            <a:spAutoFit/>
          </a:bodyPr>
          <a:lstStyle/>
          <a:p>
            <a:r>
              <a:rPr lang="en-GB" sz="4800" dirty="0" smtClean="0">
                <a:solidFill>
                  <a:srgbClr val="FF0000"/>
                </a:solidFill>
              </a:rPr>
              <a:t>**Insert own area data**</a:t>
            </a:r>
            <a:endParaRPr lang="en-GB" sz="4800" dirty="0">
              <a:solidFill>
                <a:srgbClr val="FF0000"/>
              </a:solidFill>
            </a:endParaRPr>
          </a:p>
        </p:txBody>
      </p:sp>
    </p:spTree>
    <p:extLst>
      <p:ext uri="{BB962C8B-B14F-4D97-AF65-F5344CB8AC3E}">
        <p14:creationId xmlns:p14="http://schemas.microsoft.com/office/powerpoint/2010/main" val="3014101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AKI?</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GB" dirty="0" smtClean="0"/>
              <a:t>Acute Kidney Injury is a sudden and recent reduction in a person’s kidney function. </a:t>
            </a:r>
          </a:p>
          <a:p>
            <a:pPr>
              <a:buNone/>
            </a:pPr>
            <a:r>
              <a:rPr lang="en-GB" dirty="0" smtClean="0"/>
              <a:t>Signs and Symptoms</a:t>
            </a:r>
          </a:p>
          <a:p>
            <a:r>
              <a:rPr lang="en-GB" dirty="0" smtClean="0"/>
              <a:t>Reduced urine output </a:t>
            </a:r>
          </a:p>
          <a:p>
            <a:r>
              <a:rPr lang="en-GB" dirty="0" smtClean="0"/>
              <a:t>Changes to urine colour</a:t>
            </a:r>
          </a:p>
          <a:p>
            <a:r>
              <a:rPr lang="en-GB" dirty="0" smtClean="0"/>
              <a:t>Nausea, vomiting </a:t>
            </a:r>
          </a:p>
          <a:p>
            <a:r>
              <a:rPr lang="en-GB" dirty="0" smtClean="0"/>
              <a:t>Evidence of dehydration </a:t>
            </a:r>
          </a:p>
          <a:p>
            <a:r>
              <a:rPr lang="en-GB" dirty="0" smtClean="0"/>
              <a:t>Thirst </a:t>
            </a:r>
          </a:p>
          <a:p>
            <a:r>
              <a:rPr lang="en-GB" dirty="0" smtClean="0"/>
              <a:t>Confusion and drowsiness</a:t>
            </a:r>
            <a:endParaRPr lang="en-GB" dirty="0"/>
          </a:p>
        </p:txBody>
      </p:sp>
    </p:spTree>
    <p:extLst>
      <p:ext uri="{BB962C8B-B14F-4D97-AF65-F5344CB8AC3E}">
        <p14:creationId xmlns:p14="http://schemas.microsoft.com/office/powerpoint/2010/main" val="1042690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Stages of AKI</a:t>
            </a:r>
            <a:endParaRPr lang="en-GB" dirty="0"/>
          </a:p>
        </p:txBody>
      </p:sp>
      <p:pic>
        <p:nvPicPr>
          <p:cNvPr id="1026" name="Picture 2"/>
          <p:cNvPicPr>
            <a:picLocks noGrp="1" noChangeAspect="1" noChangeArrowheads="1"/>
          </p:cNvPicPr>
          <p:nvPr>
            <p:ph idx="1"/>
          </p:nvPr>
        </p:nvPicPr>
        <p:blipFill>
          <a:blip r:embed="rId3" cstate="print"/>
          <a:srcRect l="11816" t="26088" r="14362" b="21409"/>
          <a:stretch>
            <a:fillRect/>
          </a:stretch>
        </p:blipFill>
        <p:spPr bwMode="auto">
          <a:xfrm>
            <a:off x="467544" y="1340768"/>
            <a:ext cx="7704856" cy="4383798"/>
          </a:xfrm>
          <a:prstGeom prst="rect">
            <a:avLst/>
          </a:prstGeom>
          <a:noFill/>
          <a:ln w="9525">
            <a:noFill/>
            <a:miter lim="800000"/>
            <a:headEnd/>
            <a:tailEnd/>
          </a:ln>
        </p:spPr>
      </p:pic>
    </p:spTree>
    <p:extLst>
      <p:ext uri="{BB962C8B-B14F-4D97-AF65-F5344CB8AC3E}">
        <p14:creationId xmlns:p14="http://schemas.microsoft.com/office/powerpoint/2010/main" val="322101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820" y="620688"/>
            <a:ext cx="7866603" cy="5454542"/>
          </a:xfrm>
          <a:prstGeom prst="rect">
            <a:avLst/>
          </a:prstGeom>
        </p:spPr>
      </p:pic>
    </p:spTree>
    <p:extLst>
      <p:ext uri="{BB962C8B-B14F-4D97-AF65-F5344CB8AC3E}">
        <p14:creationId xmlns:p14="http://schemas.microsoft.com/office/powerpoint/2010/main" val="30476206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95649"/>
            <a:ext cx="7992888" cy="5814321"/>
          </a:xfrm>
          <a:prstGeom prst="rect">
            <a:avLst/>
          </a:prstGeom>
        </p:spPr>
      </p:pic>
    </p:spTree>
    <p:extLst>
      <p:ext uri="{BB962C8B-B14F-4D97-AF65-F5344CB8AC3E}">
        <p14:creationId xmlns:p14="http://schemas.microsoft.com/office/powerpoint/2010/main" val="18467262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Causes/risk factors for AKI</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dirty="0" smtClean="0"/>
              <a:t>Most common risk factors for a patient for AKI</a:t>
            </a:r>
          </a:p>
          <a:p>
            <a:r>
              <a:rPr lang="en-GB" dirty="0" smtClean="0"/>
              <a:t>Pre-existing kidney disease</a:t>
            </a:r>
          </a:p>
          <a:p>
            <a:r>
              <a:rPr lang="en-GB" dirty="0" smtClean="0"/>
              <a:t>Age – esp. &gt;75yr</a:t>
            </a:r>
          </a:p>
          <a:p>
            <a:r>
              <a:rPr lang="en-GB" dirty="0" smtClean="0"/>
              <a:t>Heart failure</a:t>
            </a:r>
          </a:p>
          <a:p>
            <a:r>
              <a:rPr lang="en-GB" dirty="0" smtClean="0"/>
              <a:t>Atherosclerotic peripheral vascular disease</a:t>
            </a:r>
          </a:p>
          <a:p>
            <a:r>
              <a:rPr lang="en-GB" dirty="0" smtClean="0"/>
              <a:t>Diabetes mellitus</a:t>
            </a:r>
          </a:p>
          <a:p>
            <a:r>
              <a:rPr lang="en-GB" dirty="0" smtClean="0"/>
              <a:t>Liver disease</a:t>
            </a:r>
          </a:p>
          <a:p>
            <a:endParaRPr lang="en-GB" dirty="0" smtClean="0"/>
          </a:p>
          <a:p>
            <a:pPr>
              <a:buNone/>
            </a:pPr>
            <a:r>
              <a:rPr lang="en-GB" dirty="0" smtClean="0"/>
              <a:t>AKI may be triggered by</a:t>
            </a:r>
          </a:p>
          <a:p>
            <a:r>
              <a:rPr lang="en-GB" dirty="0" smtClean="0"/>
              <a:t>Sepsis/infections</a:t>
            </a:r>
          </a:p>
          <a:p>
            <a:r>
              <a:rPr lang="en-GB" b="1" dirty="0" smtClean="0"/>
              <a:t>Hypovolaemia – dehydration, bleeding</a:t>
            </a:r>
          </a:p>
          <a:p>
            <a:r>
              <a:rPr lang="en-GB" b="1" dirty="0" smtClean="0"/>
              <a:t>Hypotension- e.g. after MI</a:t>
            </a:r>
          </a:p>
          <a:p>
            <a:r>
              <a:rPr lang="en-GB" b="1" dirty="0" smtClean="0"/>
              <a:t>Medications- prescribed and OTC</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12378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fontScale="90000"/>
          </a:bodyPr>
          <a:lstStyle/>
          <a:p>
            <a:pPr lvl="0"/>
            <a:r>
              <a:rPr lang="en-GB" dirty="0" smtClean="0"/>
              <a:t/>
            </a:r>
            <a:br>
              <a:rPr lang="en-GB" dirty="0" smtClean="0"/>
            </a:br>
            <a:r>
              <a:rPr lang="en-GB" dirty="0" smtClean="0"/>
              <a:t>De-prescribing </a:t>
            </a:r>
            <a:r>
              <a:rPr lang="en-GB" dirty="0"/>
              <a:t>in </a:t>
            </a:r>
            <a:r>
              <a:rPr lang="en-GB" dirty="0" smtClean="0"/>
              <a:t>Patients at risk of Acute Kidney Injury</a:t>
            </a:r>
            <a:r>
              <a:rPr lang="en-GB" dirty="0"/>
              <a:t/>
            </a:r>
            <a:br>
              <a:rPr lang="en-GB" dirty="0"/>
            </a:br>
            <a:endParaRPr lang="en-GB" dirty="0"/>
          </a:p>
        </p:txBody>
      </p:sp>
      <p:sp>
        <p:nvSpPr>
          <p:cNvPr id="3" name="Subtitle 2"/>
          <p:cNvSpPr>
            <a:spLocks noGrp="1"/>
          </p:cNvSpPr>
          <p:nvPr>
            <p:ph type="subTitle" idx="1"/>
          </p:nvPr>
        </p:nvSpPr>
        <p:spPr>
          <a:xfrm>
            <a:off x="811560" y="3933056"/>
            <a:ext cx="7520880" cy="2232248"/>
          </a:xfrm>
        </p:spPr>
        <p:txBody>
          <a:bodyPr>
            <a:normAutofit/>
          </a:bodyPr>
          <a:lstStyle/>
          <a:p>
            <a:pPr marL="342900" indent="-342900" algn="l">
              <a:buFont typeface="Arial" panose="020B0604020202020204" pitchFamily="34" charset="0"/>
              <a:buChar char="•"/>
            </a:pPr>
            <a:r>
              <a:rPr lang="en-GB" sz="2500" dirty="0" smtClean="0">
                <a:solidFill>
                  <a:prstClr val="black"/>
                </a:solidFill>
              </a:rPr>
              <a:t>Presentation 2 of 4</a:t>
            </a:r>
          </a:p>
          <a:p>
            <a:pPr marL="342900" indent="-342900" algn="l">
              <a:buFont typeface="Arial" panose="020B0604020202020204" pitchFamily="34" charset="0"/>
              <a:buChar char="•"/>
            </a:pPr>
            <a:r>
              <a:rPr lang="en-GB" sz="2500" dirty="0" smtClean="0">
                <a:solidFill>
                  <a:prstClr val="black"/>
                </a:solidFill>
              </a:rPr>
              <a:t>Presenters</a:t>
            </a:r>
          </a:p>
        </p:txBody>
      </p:sp>
    </p:spTree>
    <p:extLst>
      <p:ext uri="{BB962C8B-B14F-4D97-AF65-F5344CB8AC3E}">
        <p14:creationId xmlns:p14="http://schemas.microsoft.com/office/powerpoint/2010/main" val="2770279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46331"/>
          </a:xfrm>
          <a:prstGeom prst="rect">
            <a:avLst/>
          </a:prstGeom>
        </p:spPr>
        <p:txBody>
          <a:bodyPr wrap="square">
            <a:spAutoFit/>
          </a:bodyPr>
          <a:lstStyle/>
          <a:p>
            <a:endParaRPr lang="en-GB" b="1" dirty="0" smtClean="0"/>
          </a:p>
          <a:p>
            <a:pPr lvl="1">
              <a:buFont typeface="Arial" pitchFamily="34" charset="0"/>
              <a:buChar char="•"/>
            </a:pPr>
            <a:endParaRPr lang="en-GB" dirty="0"/>
          </a:p>
        </p:txBody>
      </p:sp>
      <p:sp>
        <p:nvSpPr>
          <p:cNvPr id="3" name="Title 2"/>
          <p:cNvSpPr>
            <a:spLocks noGrp="1"/>
          </p:cNvSpPr>
          <p:nvPr>
            <p:ph type="title"/>
          </p:nvPr>
        </p:nvSpPr>
        <p:spPr/>
        <p:txBody>
          <a:bodyPr>
            <a:normAutofit fontScale="90000"/>
          </a:bodyPr>
          <a:lstStyle/>
          <a:p>
            <a:r>
              <a:rPr lang="en-GB" b="1" dirty="0"/>
              <a:t>Prescribing in patients at risk of AKI – remember the DAMN drugs</a:t>
            </a:r>
            <a:r>
              <a:rPr lang="en-GB" b="1" dirty="0" smtClean="0"/>
              <a:t>!</a:t>
            </a:r>
            <a:endParaRPr lang="en-GB" dirty="0"/>
          </a:p>
        </p:txBody>
      </p:sp>
      <p:sp>
        <p:nvSpPr>
          <p:cNvPr id="4" name="Content Placeholder 3"/>
          <p:cNvSpPr>
            <a:spLocks noGrp="1"/>
          </p:cNvSpPr>
          <p:nvPr>
            <p:ph idx="1"/>
          </p:nvPr>
        </p:nvSpPr>
        <p:spPr>
          <a:xfrm>
            <a:off x="395536" y="1600200"/>
            <a:ext cx="8640960" cy="5069160"/>
          </a:xfrm>
        </p:spPr>
        <p:txBody>
          <a:bodyPr>
            <a:normAutofit fontScale="47500" lnSpcReduction="20000"/>
          </a:bodyPr>
          <a:lstStyle/>
          <a:p>
            <a:pPr marL="0" indent="0">
              <a:buNone/>
            </a:pPr>
            <a:r>
              <a:rPr lang="en-GB" sz="4200" dirty="0"/>
              <a:t>Medications that should be reviewed in patients at risk of AKI</a:t>
            </a:r>
          </a:p>
          <a:p>
            <a:pPr lvl="1">
              <a:buFont typeface="Arial" pitchFamily="34" charset="0"/>
              <a:buChar char="•"/>
            </a:pPr>
            <a:r>
              <a:rPr lang="en-GB" sz="5100" b="1" dirty="0" smtClean="0">
                <a:solidFill>
                  <a:srgbClr val="FF0000"/>
                </a:solidFill>
              </a:rPr>
              <a:t>D</a:t>
            </a:r>
            <a:r>
              <a:rPr lang="en-GB" sz="5100" dirty="0" smtClean="0"/>
              <a:t>iuretics </a:t>
            </a:r>
            <a:endParaRPr lang="en-GB" sz="5100" dirty="0"/>
          </a:p>
          <a:p>
            <a:pPr lvl="1">
              <a:buFont typeface="Arial" pitchFamily="34" charset="0"/>
              <a:buChar char="•"/>
            </a:pPr>
            <a:r>
              <a:rPr lang="en-GB" sz="5100" b="1" dirty="0" smtClean="0">
                <a:solidFill>
                  <a:srgbClr val="FF0000"/>
                </a:solidFill>
              </a:rPr>
              <a:t>A</a:t>
            </a:r>
            <a:r>
              <a:rPr lang="en-GB" sz="5100" dirty="0" smtClean="0"/>
              <a:t>ngiotensin </a:t>
            </a:r>
            <a:r>
              <a:rPr lang="en-GB" sz="5100" dirty="0"/>
              <a:t>Converting Enzyme inhibitors (ACEi</a:t>
            </a:r>
            <a:r>
              <a:rPr lang="en-GB" sz="5100" dirty="0" smtClean="0"/>
              <a:t>)/Angiotensin </a:t>
            </a:r>
            <a:r>
              <a:rPr lang="en-GB" sz="5100" dirty="0"/>
              <a:t>Receptor Blockers (ARBs</a:t>
            </a:r>
            <a:r>
              <a:rPr lang="en-GB" sz="5100" dirty="0" smtClean="0"/>
              <a:t>)</a:t>
            </a:r>
            <a:endParaRPr lang="en-GB" sz="5100" dirty="0"/>
          </a:p>
          <a:p>
            <a:pPr marL="0" indent="0">
              <a:buNone/>
            </a:pPr>
            <a:r>
              <a:rPr lang="en-GB" sz="4200" dirty="0"/>
              <a:t>Drugs excreted by the kidneys and may accumulate if kidney function is reduced </a:t>
            </a:r>
          </a:p>
          <a:p>
            <a:pPr lvl="1">
              <a:buFont typeface="Arial" pitchFamily="34" charset="0"/>
              <a:buChar char="•"/>
            </a:pPr>
            <a:r>
              <a:rPr lang="en-GB" sz="5100" b="1" dirty="0">
                <a:solidFill>
                  <a:srgbClr val="FF0000"/>
                </a:solidFill>
              </a:rPr>
              <a:t>M</a:t>
            </a:r>
            <a:r>
              <a:rPr lang="en-GB" sz="5100" dirty="0"/>
              <a:t>etformin </a:t>
            </a:r>
          </a:p>
          <a:p>
            <a:pPr lvl="1">
              <a:buFont typeface="Arial" pitchFamily="34" charset="0"/>
              <a:buChar char="•"/>
            </a:pPr>
            <a:r>
              <a:rPr lang="en-GB" sz="5100" dirty="0" smtClean="0"/>
              <a:t>Opiates </a:t>
            </a:r>
            <a:endParaRPr lang="en-GB" sz="5100" dirty="0"/>
          </a:p>
          <a:p>
            <a:pPr lvl="1">
              <a:buFont typeface="Arial" pitchFamily="34" charset="0"/>
              <a:buChar char="•"/>
            </a:pPr>
            <a:r>
              <a:rPr lang="en-GB" sz="5100" dirty="0" smtClean="0"/>
              <a:t>Digoxin </a:t>
            </a:r>
            <a:endParaRPr lang="en-GB" sz="5100" dirty="0"/>
          </a:p>
          <a:p>
            <a:pPr lvl="1">
              <a:buFont typeface="Arial" pitchFamily="34" charset="0"/>
              <a:buChar char="•"/>
            </a:pPr>
            <a:r>
              <a:rPr lang="en-GB" sz="5100" dirty="0" smtClean="0"/>
              <a:t>Lithium </a:t>
            </a:r>
            <a:endParaRPr lang="en-GB" sz="5100" dirty="0"/>
          </a:p>
          <a:p>
            <a:pPr marL="0" indent="0">
              <a:buNone/>
            </a:pPr>
            <a:r>
              <a:rPr lang="en-GB" sz="4200" dirty="0"/>
              <a:t>Medications that should be avoided or used with caution in patients at risk of AKI:</a:t>
            </a:r>
          </a:p>
          <a:p>
            <a:pPr lvl="1">
              <a:buFont typeface="Arial" pitchFamily="34" charset="0"/>
              <a:buChar char="•"/>
            </a:pPr>
            <a:r>
              <a:rPr lang="en-GB" sz="5100" b="1" dirty="0" smtClean="0">
                <a:solidFill>
                  <a:srgbClr val="FF0000"/>
                </a:solidFill>
              </a:rPr>
              <a:t>N</a:t>
            </a:r>
            <a:r>
              <a:rPr lang="en-GB" sz="5100" dirty="0" smtClean="0"/>
              <a:t>SAIDS</a:t>
            </a:r>
            <a:endParaRPr lang="en-GB" sz="5100" dirty="0"/>
          </a:p>
          <a:p>
            <a:pPr marL="0" indent="0">
              <a:buNone/>
            </a:pPr>
            <a:endParaRPr lang="en-GB" sz="4200" i="1" dirty="0" smtClean="0"/>
          </a:p>
          <a:p>
            <a:pPr marL="0" indent="0">
              <a:buNone/>
            </a:pPr>
            <a:r>
              <a:rPr lang="en-GB" sz="4200" i="1" dirty="0" smtClean="0"/>
              <a:t>Full </a:t>
            </a:r>
            <a:r>
              <a:rPr lang="en-GB" sz="4200" i="1" dirty="0"/>
              <a:t>list available in Medicines Optimisation Toolkit for AKI. </a:t>
            </a:r>
            <a:r>
              <a:rPr lang="en-GB" sz="4200" i="1" dirty="0" smtClean="0">
                <a:hlinkClick r:id="rId3"/>
              </a:rPr>
              <a:t>link</a:t>
            </a:r>
            <a:endParaRPr lang="en-GB" sz="4200" i="1" dirty="0"/>
          </a:p>
        </p:txBody>
      </p:sp>
    </p:spTree>
    <p:extLst>
      <p:ext uri="{BB962C8B-B14F-4D97-AF65-F5344CB8AC3E}">
        <p14:creationId xmlns:p14="http://schemas.microsoft.com/office/powerpoint/2010/main" val="1904974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408139"/>
            <a:ext cx="9144000" cy="6041717"/>
          </a:xfrm>
          <a:prstGeom prst="rect">
            <a:avLst/>
          </a:prstGeom>
        </p:spPr>
      </p:pic>
    </p:spTree>
    <p:extLst>
      <p:ext uri="{BB962C8B-B14F-4D97-AF65-F5344CB8AC3E}">
        <p14:creationId xmlns:p14="http://schemas.microsoft.com/office/powerpoint/2010/main" val="34740964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60" y="850411"/>
            <a:ext cx="8892480" cy="5015322"/>
          </a:xfrm>
          <a:prstGeom prst="rect">
            <a:avLst/>
          </a:prstGeom>
        </p:spPr>
      </p:pic>
    </p:spTree>
    <p:extLst>
      <p:ext uri="{BB962C8B-B14F-4D97-AF65-F5344CB8AC3E}">
        <p14:creationId xmlns:p14="http://schemas.microsoft.com/office/powerpoint/2010/main" val="1499397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7544" y="476672"/>
            <a:ext cx="8539426" cy="5256584"/>
          </a:xfrm>
        </p:spPr>
      </p:pic>
    </p:spTree>
    <p:extLst>
      <p:ext uri="{BB962C8B-B14F-4D97-AF65-F5344CB8AC3E}">
        <p14:creationId xmlns:p14="http://schemas.microsoft.com/office/powerpoint/2010/main" val="4157653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solidFill>
                  <a:schemeClr val="accent6"/>
                </a:solidFill>
              </a:rPr>
              <a:t>Case Study 1 – 66 year old lady         </a:t>
            </a:r>
            <a:endParaRPr lang="en-GB" b="1" i="1" u="sng" dirty="0">
              <a:solidFill>
                <a:schemeClr val="accent6"/>
              </a:solidFill>
            </a:endParaRPr>
          </a:p>
        </p:txBody>
      </p:sp>
      <p:sp>
        <p:nvSpPr>
          <p:cNvPr id="3" name="Content Placeholder 2"/>
          <p:cNvSpPr>
            <a:spLocks noGrp="1"/>
          </p:cNvSpPr>
          <p:nvPr>
            <p:ph sz="half" idx="2"/>
          </p:nvPr>
        </p:nvSpPr>
        <p:spPr>
          <a:xfrm>
            <a:off x="4716016" y="1412776"/>
            <a:ext cx="4248472" cy="4968552"/>
          </a:xfrm>
        </p:spPr>
        <p:txBody>
          <a:bodyPr>
            <a:normAutofit fontScale="85000" lnSpcReduction="20000"/>
          </a:bodyPr>
          <a:lstStyle/>
          <a:p>
            <a:pPr marL="0" indent="0">
              <a:buNone/>
            </a:pPr>
            <a:r>
              <a:rPr lang="en-GB" dirty="0"/>
              <a:t>Current BP 110/60mmHg</a:t>
            </a:r>
            <a:br>
              <a:rPr lang="en-GB" dirty="0"/>
            </a:br>
            <a:r>
              <a:rPr lang="en-GB" dirty="0"/>
              <a:t>Current eGFR 53ml/min/1.73m2</a:t>
            </a:r>
          </a:p>
          <a:p>
            <a:pPr marL="0" indent="0">
              <a:buNone/>
            </a:pPr>
            <a:endParaRPr lang="en-GB" dirty="0" smtClean="0"/>
          </a:p>
          <a:p>
            <a:pPr marL="0" indent="0">
              <a:buNone/>
            </a:pPr>
            <a:endParaRPr lang="en-GB" dirty="0"/>
          </a:p>
          <a:p>
            <a:r>
              <a:rPr lang="en-GB" dirty="0" smtClean="0"/>
              <a:t>Lisinopril </a:t>
            </a:r>
            <a:r>
              <a:rPr lang="en-GB" dirty="0"/>
              <a:t>20mg tabs </a:t>
            </a:r>
            <a:r>
              <a:rPr lang="en-GB" dirty="0" smtClean="0"/>
              <a:t>od</a:t>
            </a:r>
          </a:p>
          <a:p>
            <a:r>
              <a:rPr lang="en-GB" dirty="0" smtClean="0"/>
              <a:t>Ibuprofen </a:t>
            </a:r>
            <a:r>
              <a:rPr lang="en-GB" dirty="0"/>
              <a:t>10% gel Apply prn up to 3 to 4 times a </a:t>
            </a:r>
            <a:r>
              <a:rPr lang="en-GB" dirty="0" smtClean="0"/>
              <a:t>day</a:t>
            </a:r>
          </a:p>
          <a:p>
            <a:r>
              <a:rPr lang="en-GB" dirty="0" smtClean="0"/>
              <a:t>Ibuprofen </a:t>
            </a:r>
            <a:r>
              <a:rPr lang="en-GB" dirty="0"/>
              <a:t>200mg tabs 1-2 prn up to tds </a:t>
            </a:r>
            <a:endParaRPr lang="en-GB" dirty="0" smtClean="0"/>
          </a:p>
          <a:p>
            <a:r>
              <a:rPr lang="en-GB" dirty="0" smtClean="0"/>
              <a:t>Hydroxocobalamin </a:t>
            </a:r>
            <a:r>
              <a:rPr lang="en-GB" dirty="0"/>
              <a:t>1mg/ml </a:t>
            </a:r>
            <a:r>
              <a:rPr lang="en-GB" dirty="0" smtClean="0"/>
              <a:t>injection every </a:t>
            </a:r>
            <a:r>
              <a:rPr lang="en-GB" dirty="0"/>
              <a:t>12 </a:t>
            </a:r>
            <a:r>
              <a:rPr lang="en-GB" dirty="0" smtClean="0"/>
              <a:t>weeks</a:t>
            </a:r>
          </a:p>
          <a:p>
            <a:r>
              <a:rPr lang="en-GB" dirty="0" smtClean="0"/>
              <a:t>Evacal </a:t>
            </a:r>
            <a:r>
              <a:rPr lang="en-GB" dirty="0"/>
              <a:t>D3 tabs 1 BD </a:t>
            </a:r>
          </a:p>
          <a:p>
            <a:r>
              <a:rPr lang="en-GB" dirty="0"/>
              <a:t>Felodipine 2.5mg m/r tablets 1 daily</a:t>
            </a:r>
          </a:p>
          <a:p>
            <a:endParaRPr lang="en-GB" dirty="0"/>
          </a:p>
        </p:txBody>
      </p:sp>
      <p:sp>
        <p:nvSpPr>
          <p:cNvPr id="8" name="TextBox 7"/>
          <p:cNvSpPr txBox="1"/>
          <p:nvPr/>
        </p:nvSpPr>
        <p:spPr>
          <a:xfrm>
            <a:off x="179066" y="1268760"/>
            <a:ext cx="4248472" cy="5262979"/>
          </a:xfrm>
          <a:prstGeom prst="rect">
            <a:avLst/>
          </a:prstGeom>
          <a:noFill/>
        </p:spPr>
        <p:txBody>
          <a:bodyPr wrap="square" rtlCol="0">
            <a:spAutoFit/>
          </a:bodyPr>
          <a:lstStyle/>
          <a:p>
            <a:r>
              <a:rPr lang="en-GB" sz="2400" dirty="0" smtClean="0"/>
              <a:t>PMH- Essential hypertension</a:t>
            </a:r>
          </a:p>
          <a:p>
            <a:r>
              <a:rPr lang="en-GB" sz="2400" dirty="0" smtClean="0"/>
              <a:t>           Osteoarthritis</a:t>
            </a:r>
          </a:p>
          <a:p>
            <a:endParaRPr lang="en-US" sz="2400" dirty="0"/>
          </a:p>
          <a:p>
            <a:r>
              <a:rPr lang="en-GB" sz="2400" b="1" u="sng" dirty="0" smtClean="0"/>
              <a:t>Current </a:t>
            </a:r>
            <a:r>
              <a:rPr lang="en-GB" sz="2400" b="1" u="sng" dirty="0"/>
              <a:t>repeat </a:t>
            </a:r>
            <a:r>
              <a:rPr lang="en-GB" sz="2400" b="1" u="sng" dirty="0" smtClean="0"/>
              <a:t>medication</a:t>
            </a:r>
          </a:p>
          <a:p>
            <a:pPr marL="342900" indent="-342900">
              <a:buFont typeface="Arial" panose="020B0604020202020204" pitchFamily="34" charset="0"/>
              <a:buChar char="•"/>
            </a:pPr>
            <a:r>
              <a:rPr lang="en-GB" sz="2400" dirty="0" smtClean="0"/>
              <a:t>Ferrous </a:t>
            </a:r>
            <a:r>
              <a:rPr lang="en-GB" sz="2400" dirty="0"/>
              <a:t>sulphate </a:t>
            </a:r>
            <a:r>
              <a:rPr lang="en-GB" sz="2400" dirty="0" smtClean="0"/>
              <a:t>200mg tabs 1 tds</a:t>
            </a:r>
          </a:p>
          <a:p>
            <a:pPr marL="342900" indent="-342900">
              <a:buFont typeface="Arial" panose="020B0604020202020204" pitchFamily="34" charset="0"/>
              <a:buChar char="•"/>
            </a:pPr>
            <a:r>
              <a:rPr lang="en-GB" sz="2400" dirty="0" smtClean="0"/>
              <a:t>Furosemide </a:t>
            </a:r>
            <a:r>
              <a:rPr lang="en-GB" sz="2400" dirty="0"/>
              <a:t>20mg </a:t>
            </a:r>
            <a:r>
              <a:rPr lang="en-GB" sz="2400" dirty="0" smtClean="0"/>
              <a:t>tabs-1-2</a:t>
            </a:r>
            <a:r>
              <a:rPr lang="en-GB" sz="2400" dirty="0"/>
              <a:t> </a:t>
            </a:r>
            <a:r>
              <a:rPr lang="en-GB" sz="2400" dirty="0" smtClean="0"/>
              <a:t>tabs each </a:t>
            </a:r>
            <a:r>
              <a:rPr lang="en-GB" sz="2400" dirty="0"/>
              <a:t>morning and </a:t>
            </a:r>
            <a:r>
              <a:rPr lang="en-GB" sz="2400" dirty="0" smtClean="0"/>
              <a:t>1-2tabs at </a:t>
            </a:r>
            <a:r>
              <a:rPr lang="en-GB" sz="2400" dirty="0"/>
              <a:t>lunchtime </a:t>
            </a:r>
            <a:r>
              <a:rPr lang="en-GB" sz="2400" dirty="0" smtClean="0"/>
              <a:t>prn</a:t>
            </a:r>
            <a:endParaRPr lang="en-GB" sz="2400" dirty="0"/>
          </a:p>
          <a:p>
            <a:pPr marL="342900" indent="-342900">
              <a:buFont typeface="Arial" panose="020B0604020202020204" pitchFamily="34" charset="0"/>
              <a:buChar char="•"/>
            </a:pPr>
            <a:r>
              <a:rPr lang="en-GB" sz="2400" dirty="0" smtClean="0"/>
              <a:t>Simvastatin </a:t>
            </a:r>
            <a:r>
              <a:rPr lang="en-GB" sz="2400" dirty="0"/>
              <a:t>40mg tablets 1 </a:t>
            </a:r>
            <a:r>
              <a:rPr lang="en-GB" sz="2400" dirty="0" smtClean="0"/>
              <a:t>on</a:t>
            </a:r>
            <a:endParaRPr lang="en-GB" sz="2400" dirty="0"/>
          </a:p>
          <a:p>
            <a:pPr marL="342900" indent="-342900">
              <a:buFont typeface="Arial" panose="020B0604020202020204" pitchFamily="34" charset="0"/>
              <a:buChar char="•"/>
            </a:pPr>
            <a:r>
              <a:rPr lang="en-GB" sz="2400" dirty="0" smtClean="0"/>
              <a:t>Spironolactone </a:t>
            </a:r>
            <a:r>
              <a:rPr lang="en-GB" sz="2400" dirty="0"/>
              <a:t>25mg tabs 1 each morning if swelling </a:t>
            </a:r>
            <a:r>
              <a:rPr lang="en-GB" sz="2400" dirty="0" smtClean="0"/>
              <a:t>persists</a:t>
            </a:r>
            <a:br>
              <a:rPr lang="en-GB" sz="2400" dirty="0" smtClean="0"/>
            </a:br>
            <a:endParaRPr lang="en-US" sz="2400" dirty="0"/>
          </a:p>
        </p:txBody>
      </p:sp>
    </p:spTree>
    <p:extLst>
      <p:ext uri="{BB962C8B-B14F-4D97-AF65-F5344CB8AC3E}">
        <p14:creationId xmlns:p14="http://schemas.microsoft.com/office/powerpoint/2010/main" val="652142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GB" b="1" dirty="0" smtClean="0"/>
              <a:t> 7 Steps</a:t>
            </a:r>
            <a:endParaRPr lang="en-GB" b="1" dirty="0"/>
          </a:p>
        </p:txBody>
      </p:sp>
      <p:sp>
        <p:nvSpPr>
          <p:cNvPr id="3" name="Content Placeholder 2"/>
          <p:cNvSpPr>
            <a:spLocks noGrp="1"/>
          </p:cNvSpPr>
          <p:nvPr>
            <p:ph idx="1"/>
          </p:nvPr>
        </p:nvSpPr>
        <p:spPr>
          <a:xfrm>
            <a:off x="457200" y="1196752"/>
            <a:ext cx="8229600" cy="4929411"/>
          </a:xfrm>
        </p:spPr>
        <p:txBody>
          <a:bodyPr>
            <a:normAutofit/>
          </a:bodyPr>
          <a:lstStyle/>
          <a:p>
            <a:pPr marL="514350" indent="-514350">
              <a:buAutoNum type="arabicPeriod"/>
            </a:pPr>
            <a:r>
              <a:rPr lang="en-GB" dirty="0" smtClean="0"/>
              <a:t>Patient Views</a:t>
            </a:r>
          </a:p>
          <a:p>
            <a:pPr marL="514350" indent="-514350">
              <a:buAutoNum type="arabicPeriod"/>
            </a:pPr>
            <a:r>
              <a:rPr lang="en-GB" dirty="0" smtClean="0"/>
              <a:t>Essential</a:t>
            </a:r>
          </a:p>
          <a:p>
            <a:pPr marL="514350" indent="-514350">
              <a:buAutoNum type="arabicPeriod"/>
            </a:pPr>
            <a:r>
              <a:rPr lang="en-GB" dirty="0" smtClean="0">
                <a:solidFill>
                  <a:srgbClr val="FF0000"/>
                </a:solidFill>
              </a:rPr>
              <a:t>Unnecessary </a:t>
            </a:r>
          </a:p>
          <a:p>
            <a:pPr marL="514350" indent="-514350">
              <a:buAutoNum type="arabicPeriod"/>
            </a:pPr>
            <a:r>
              <a:rPr lang="en-GB" dirty="0" smtClean="0"/>
              <a:t>Effectiveness</a:t>
            </a:r>
          </a:p>
          <a:p>
            <a:pPr marL="514350" indent="-514350">
              <a:buAutoNum type="arabicPeriod"/>
            </a:pPr>
            <a:r>
              <a:rPr lang="en-GB" dirty="0" smtClean="0">
                <a:solidFill>
                  <a:srgbClr val="FF0000"/>
                </a:solidFill>
              </a:rPr>
              <a:t>Safety </a:t>
            </a:r>
          </a:p>
          <a:p>
            <a:pPr marL="514350" indent="-514350">
              <a:buAutoNum type="arabicPeriod"/>
            </a:pPr>
            <a:r>
              <a:rPr lang="en-GB" dirty="0" smtClean="0"/>
              <a:t>Cost effectiveness</a:t>
            </a:r>
          </a:p>
          <a:p>
            <a:pPr marL="514350" indent="-514350">
              <a:buAutoNum type="arabicPeriod"/>
            </a:pPr>
            <a:r>
              <a:rPr lang="en-GB" dirty="0" smtClean="0">
                <a:solidFill>
                  <a:srgbClr val="FF0000"/>
                </a:solidFill>
              </a:rPr>
              <a:t>Patient Centredness</a:t>
            </a:r>
            <a:endParaRPr lang="en-GB" dirty="0">
              <a:solidFill>
                <a:srgbClr val="FF0000"/>
              </a:solidFill>
            </a:endParaRPr>
          </a:p>
        </p:txBody>
      </p:sp>
    </p:spTree>
    <p:extLst>
      <p:ext uri="{BB962C8B-B14F-4D97-AF65-F5344CB8AC3E}">
        <p14:creationId xmlns:p14="http://schemas.microsoft.com/office/powerpoint/2010/main" val="1804324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solidFill>
                  <a:schemeClr val="accent6"/>
                </a:solidFill>
              </a:rPr>
              <a:t>Case Study 2 </a:t>
            </a:r>
            <a:endParaRPr lang="en-GB" dirty="0"/>
          </a:p>
        </p:txBody>
      </p:sp>
      <p:sp>
        <p:nvSpPr>
          <p:cNvPr id="3" name="Content Placeholder 2"/>
          <p:cNvSpPr>
            <a:spLocks noGrp="1"/>
          </p:cNvSpPr>
          <p:nvPr>
            <p:ph idx="1"/>
          </p:nvPr>
        </p:nvSpPr>
        <p:spPr>
          <a:xfrm>
            <a:off x="251520" y="1478280"/>
            <a:ext cx="8712968" cy="4903048"/>
          </a:xfrm>
        </p:spPr>
        <p:txBody>
          <a:bodyPr>
            <a:normAutofit fontScale="92500" lnSpcReduction="10000"/>
          </a:bodyPr>
          <a:lstStyle/>
          <a:p>
            <a:pPr marL="0" indent="0">
              <a:buNone/>
            </a:pPr>
            <a:r>
              <a:rPr lang="en-US" sz="2400" dirty="0" smtClean="0"/>
              <a:t>82yrs old lady</a:t>
            </a:r>
          </a:p>
          <a:p>
            <a:pPr marL="0" indent="0">
              <a:buNone/>
            </a:pPr>
            <a:r>
              <a:rPr lang="en-GB" sz="2400" dirty="0" smtClean="0"/>
              <a:t>PMH: T2DM,  Hypertensive disease 1990, anaemia, Hypothyroidism 2016</a:t>
            </a:r>
          </a:p>
          <a:p>
            <a:pPr>
              <a:buNone/>
            </a:pPr>
            <a:endParaRPr lang="en-US" sz="2400" b="1" u="sng" dirty="0" smtClean="0"/>
          </a:p>
          <a:p>
            <a:pPr>
              <a:buNone/>
            </a:pPr>
            <a:r>
              <a:rPr lang="en-US" sz="2400" b="1" u="sng" dirty="0" smtClean="0"/>
              <a:t>Current repeat medication</a:t>
            </a:r>
            <a:endParaRPr lang="en-GB" sz="2400" b="1" u="sng" dirty="0" smtClean="0"/>
          </a:p>
          <a:p>
            <a:r>
              <a:rPr lang="en-GB" sz="2400" dirty="0" smtClean="0"/>
              <a:t> </a:t>
            </a:r>
            <a:r>
              <a:rPr lang="en-GB" sz="2400" dirty="0"/>
              <a:t>Lisinopril 20mg / Hydrochlorothiazide 12.5mg tablets - </a:t>
            </a:r>
            <a:r>
              <a:rPr lang="en-GB" sz="2400" dirty="0" smtClean="0"/>
              <a:t>take </a:t>
            </a:r>
            <a:r>
              <a:rPr lang="en-GB" sz="2400" dirty="0"/>
              <a:t>two daily</a:t>
            </a:r>
          </a:p>
          <a:p>
            <a:r>
              <a:rPr lang="en-GB" sz="2400" dirty="0" smtClean="0"/>
              <a:t> </a:t>
            </a:r>
            <a:r>
              <a:rPr lang="en-GB" sz="2400" dirty="0"/>
              <a:t>Zimovane 7.5mg tablets </a:t>
            </a:r>
            <a:r>
              <a:rPr lang="en-GB" sz="2400" dirty="0" smtClean="0"/>
              <a:t>1on</a:t>
            </a:r>
            <a:endParaRPr lang="en-GB" sz="2400" dirty="0"/>
          </a:p>
          <a:p>
            <a:r>
              <a:rPr lang="en-GB" sz="2400" dirty="0"/>
              <a:t> </a:t>
            </a:r>
            <a:r>
              <a:rPr lang="en-GB" sz="2400" dirty="0" smtClean="0"/>
              <a:t>Atorvastatin </a:t>
            </a:r>
            <a:r>
              <a:rPr lang="en-GB" sz="2400" dirty="0"/>
              <a:t>20mg </a:t>
            </a:r>
            <a:r>
              <a:rPr lang="en-GB" sz="2400" dirty="0" smtClean="0"/>
              <a:t>tablets 1 od</a:t>
            </a:r>
            <a:endParaRPr lang="en-GB" sz="2400" dirty="0"/>
          </a:p>
          <a:p>
            <a:r>
              <a:rPr lang="en-GB" sz="2400" dirty="0"/>
              <a:t> </a:t>
            </a:r>
            <a:r>
              <a:rPr lang="en-GB" sz="2400" dirty="0" smtClean="0"/>
              <a:t>Levothyroxine </a:t>
            </a:r>
            <a:r>
              <a:rPr lang="en-GB" sz="2400" dirty="0"/>
              <a:t>sodium 50microgram tablets </a:t>
            </a:r>
            <a:r>
              <a:rPr lang="en-GB" sz="2400" dirty="0" smtClean="0"/>
              <a:t>1 om </a:t>
            </a:r>
            <a:endParaRPr lang="en-GB" sz="2400" dirty="0"/>
          </a:p>
          <a:p>
            <a:r>
              <a:rPr lang="en-GB" sz="2400" dirty="0"/>
              <a:t> </a:t>
            </a:r>
            <a:r>
              <a:rPr lang="en-GB" sz="2400" dirty="0" smtClean="0"/>
              <a:t>Ramipril </a:t>
            </a:r>
            <a:r>
              <a:rPr lang="en-GB" sz="2400" dirty="0"/>
              <a:t>5mg capsules </a:t>
            </a:r>
            <a:r>
              <a:rPr lang="en-GB" sz="2400" dirty="0" smtClean="0"/>
              <a:t>1 od </a:t>
            </a:r>
            <a:endParaRPr lang="en-GB" sz="2400" dirty="0"/>
          </a:p>
          <a:p>
            <a:r>
              <a:rPr lang="en-GB" sz="2400" dirty="0"/>
              <a:t> </a:t>
            </a:r>
            <a:r>
              <a:rPr lang="en-GB" sz="2400" dirty="0" smtClean="0"/>
              <a:t>Doxazosin </a:t>
            </a:r>
            <a:r>
              <a:rPr lang="en-GB" sz="2400" dirty="0"/>
              <a:t>8mg modified-release </a:t>
            </a:r>
            <a:r>
              <a:rPr lang="en-GB" sz="2400" dirty="0" smtClean="0"/>
              <a:t>tablets 1 od</a:t>
            </a:r>
            <a:endParaRPr lang="en-GB" sz="2400" dirty="0"/>
          </a:p>
          <a:p>
            <a:r>
              <a:rPr lang="en-GB" sz="2400" dirty="0" smtClean="0"/>
              <a:t> Ferrous </a:t>
            </a:r>
            <a:r>
              <a:rPr lang="en-GB" sz="2400" dirty="0"/>
              <a:t>sulfate 200mg tablets - </a:t>
            </a:r>
            <a:r>
              <a:rPr lang="en-GB" sz="2400" dirty="0" smtClean="0"/>
              <a:t>1 </a:t>
            </a:r>
            <a:r>
              <a:rPr lang="en-GB" sz="2400" dirty="0"/>
              <a:t>bd</a:t>
            </a:r>
          </a:p>
          <a:p>
            <a:r>
              <a:rPr lang="en-GB" sz="2400" dirty="0"/>
              <a:t> </a:t>
            </a:r>
            <a:r>
              <a:rPr lang="en-GB" sz="2400" dirty="0" smtClean="0"/>
              <a:t>Metformin </a:t>
            </a:r>
            <a:r>
              <a:rPr lang="en-GB" sz="2400" dirty="0"/>
              <a:t>850mg tablets </a:t>
            </a:r>
            <a:r>
              <a:rPr lang="en-GB" sz="2400" dirty="0" smtClean="0"/>
              <a:t>1 tds</a:t>
            </a:r>
            <a:endParaRPr lang="en-GB" sz="2400" dirty="0"/>
          </a:p>
          <a:p>
            <a:r>
              <a:rPr lang="en-GB" sz="2400" dirty="0" smtClean="0"/>
              <a:t> </a:t>
            </a:r>
            <a:r>
              <a:rPr lang="en-GB" sz="2400" dirty="0"/>
              <a:t>Nifedipine 30mg modified-release tablets </a:t>
            </a:r>
            <a:r>
              <a:rPr lang="en-GB" sz="2400" dirty="0" smtClean="0"/>
              <a:t>1 bd</a:t>
            </a:r>
            <a:endParaRPr lang="en-GB" sz="2400" dirty="0"/>
          </a:p>
          <a:p>
            <a:pPr>
              <a:buNone/>
            </a:pPr>
            <a:endParaRPr lang="en-GB" sz="1800" dirty="0"/>
          </a:p>
          <a:p>
            <a:endParaRPr lang="en-GB" dirty="0"/>
          </a:p>
        </p:txBody>
      </p:sp>
      <p:pic>
        <p:nvPicPr>
          <p:cNvPr id="4" name="Content Placeholder 6" descr="Think kidney.png"/>
          <p:cNvPicPr>
            <a:picLocks noChangeAspect="1"/>
          </p:cNvPicPr>
          <p:nvPr/>
        </p:nvPicPr>
        <p:blipFill>
          <a:blip r:embed="rId3" cstate="print"/>
          <a:stretch>
            <a:fillRect/>
          </a:stretch>
        </p:blipFill>
        <p:spPr>
          <a:xfrm>
            <a:off x="5715000" y="533400"/>
            <a:ext cx="2575560" cy="944880"/>
          </a:xfrm>
          <a:prstGeom prst="rect">
            <a:avLst/>
          </a:prstGeom>
        </p:spPr>
      </p:pic>
    </p:spTree>
    <p:extLst>
      <p:ext uri="{BB962C8B-B14F-4D97-AF65-F5344CB8AC3E}">
        <p14:creationId xmlns:p14="http://schemas.microsoft.com/office/powerpoint/2010/main" val="1392295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GB" b="1" dirty="0" smtClean="0"/>
              <a:t> 7 Steps</a:t>
            </a:r>
            <a:endParaRPr lang="en-GB" b="1" dirty="0"/>
          </a:p>
        </p:txBody>
      </p:sp>
      <p:sp>
        <p:nvSpPr>
          <p:cNvPr id="3" name="Content Placeholder 2"/>
          <p:cNvSpPr>
            <a:spLocks noGrp="1"/>
          </p:cNvSpPr>
          <p:nvPr>
            <p:ph idx="1"/>
          </p:nvPr>
        </p:nvSpPr>
        <p:spPr>
          <a:xfrm>
            <a:off x="457200" y="1196752"/>
            <a:ext cx="8229600" cy="4929411"/>
          </a:xfrm>
        </p:spPr>
        <p:txBody>
          <a:bodyPr>
            <a:normAutofit/>
          </a:bodyPr>
          <a:lstStyle/>
          <a:p>
            <a:pPr marL="514350" indent="-514350">
              <a:buAutoNum type="arabicPeriod"/>
            </a:pPr>
            <a:r>
              <a:rPr lang="en-GB" dirty="0" smtClean="0"/>
              <a:t>Patient Views</a:t>
            </a:r>
          </a:p>
          <a:p>
            <a:pPr marL="514350" indent="-514350">
              <a:buAutoNum type="arabicPeriod"/>
            </a:pPr>
            <a:r>
              <a:rPr lang="en-GB" dirty="0" smtClean="0"/>
              <a:t>Essential</a:t>
            </a:r>
          </a:p>
          <a:p>
            <a:pPr marL="514350" indent="-514350">
              <a:buAutoNum type="arabicPeriod"/>
            </a:pPr>
            <a:r>
              <a:rPr lang="en-GB" dirty="0" smtClean="0"/>
              <a:t>Unnecessary </a:t>
            </a:r>
          </a:p>
          <a:p>
            <a:pPr marL="514350" indent="-514350">
              <a:buAutoNum type="arabicPeriod"/>
            </a:pPr>
            <a:r>
              <a:rPr lang="en-GB" dirty="0" smtClean="0"/>
              <a:t>Effectiveness</a:t>
            </a:r>
          </a:p>
          <a:p>
            <a:pPr marL="514350" indent="-514350">
              <a:buAutoNum type="arabicPeriod"/>
            </a:pPr>
            <a:r>
              <a:rPr lang="en-GB" dirty="0" smtClean="0">
                <a:solidFill>
                  <a:srgbClr val="FF0000"/>
                </a:solidFill>
              </a:rPr>
              <a:t>Safety </a:t>
            </a:r>
          </a:p>
          <a:p>
            <a:pPr marL="514350" indent="-514350">
              <a:buAutoNum type="arabicPeriod"/>
            </a:pPr>
            <a:r>
              <a:rPr lang="en-GB" dirty="0" smtClean="0"/>
              <a:t>Cost effectiveness</a:t>
            </a:r>
          </a:p>
          <a:p>
            <a:pPr marL="514350" indent="-514350">
              <a:buAutoNum type="arabicPeriod"/>
            </a:pPr>
            <a:r>
              <a:rPr lang="en-GB" dirty="0" smtClean="0">
                <a:solidFill>
                  <a:srgbClr val="FF0000"/>
                </a:solidFill>
              </a:rPr>
              <a:t>Patient Centredness</a:t>
            </a:r>
            <a:endParaRPr lang="en-GB" dirty="0">
              <a:solidFill>
                <a:srgbClr val="FF0000"/>
              </a:solidFill>
            </a:endParaRPr>
          </a:p>
        </p:txBody>
      </p:sp>
    </p:spTree>
    <p:extLst>
      <p:ext uri="{BB962C8B-B14F-4D97-AF65-F5344CB8AC3E}">
        <p14:creationId xmlns:p14="http://schemas.microsoft.com/office/powerpoint/2010/main" val="4257281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solidFill>
                  <a:schemeClr val="accent6"/>
                </a:solidFill>
              </a:rPr>
              <a:t>Case Study 3                   </a:t>
            </a:r>
            <a:endParaRPr lang="en-GB" dirty="0"/>
          </a:p>
        </p:txBody>
      </p:sp>
      <p:sp>
        <p:nvSpPr>
          <p:cNvPr id="3" name="Content Placeholder 2"/>
          <p:cNvSpPr>
            <a:spLocks noGrp="1"/>
          </p:cNvSpPr>
          <p:nvPr>
            <p:ph idx="1"/>
          </p:nvPr>
        </p:nvSpPr>
        <p:spPr/>
        <p:txBody>
          <a:bodyPr>
            <a:noAutofit/>
          </a:bodyPr>
          <a:lstStyle/>
          <a:p>
            <a:r>
              <a:rPr lang="en-US" sz="2000" dirty="0" smtClean="0"/>
              <a:t>Male patient -78 yrs. old</a:t>
            </a:r>
          </a:p>
          <a:p>
            <a:r>
              <a:rPr lang="en-US" sz="2000" dirty="0" smtClean="0"/>
              <a:t>PMH: Type 2 Diabetes</a:t>
            </a:r>
          </a:p>
          <a:p>
            <a:pPr>
              <a:buNone/>
            </a:pPr>
            <a:r>
              <a:rPr lang="en-US" sz="2000" dirty="0" smtClean="0"/>
              <a:t>                 COPD </a:t>
            </a:r>
          </a:p>
          <a:p>
            <a:pPr>
              <a:buNone/>
            </a:pPr>
            <a:r>
              <a:rPr lang="en-US" sz="2000" dirty="0"/>
              <a:t> </a:t>
            </a:r>
            <a:r>
              <a:rPr lang="en-US" sz="2000" dirty="0" smtClean="0"/>
              <a:t>                CKD stage 3 </a:t>
            </a:r>
          </a:p>
          <a:p>
            <a:r>
              <a:rPr lang="en-US" sz="2000" dirty="0" smtClean="0"/>
              <a:t>Multiple medications including ACE inhibitor and NSAID</a:t>
            </a:r>
          </a:p>
          <a:p>
            <a:r>
              <a:rPr lang="en-US" sz="2000" dirty="0" smtClean="0"/>
              <a:t>Patient ended up in hospital as an unplanned admission  with gastroenteritis which was also complicated by AKI requiring intensive therapy.</a:t>
            </a:r>
          </a:p>
          <a:p>
            <a:r>
              <a:rPr lang="en-US" sz="2000" dirty="0" smtClean="0"/>
              <a:t>AKI on discharge but </a:t>
            </a:r>
            <a:r>
              <a:rPr lang="en-US" sz="2000" b="1" u="sng" dirty="0" smtClean="0"/>
              <a:t>not </a:t>
            </a:r>
            <a:r>
              <a:rPr lang="en-US" sz="2000" dirty="0" smtClean="0"/>
              <a:t>coded in GP records.</a:t>
            </a:r>
          </a:p>
          <a:p>
            <a:r>
              <a:rPr lang="en-US" sz="2000" dirty="0" smtClean="0"/>
              <a:t>Discharge stated to suspend ACE inhibitor. No mention of NSAID. No medication ended up being suspended and follow up bloods were also not done.</a:t>
            </a:r>
            <a:endParaRPr lang="en-GB" sz="2000" dirty="0"/>
          </a:p>
        </p:txBody>
      </p:sp>
      <p:pic>
        <p:nvPicPr>
          <p:cNvPr id="4" name="Picture 3" descr="Think kidney.png"/>
          <p:cNvPicPr>
            <a:picLocks noChangeAspect="1"/>
          </p:cNvPicPr>
          <p:nvPr/>
        </p:nvPicPr>
        <p:blipFill>
          <a:blip r:embed="rId3" cstate="print"/>
          <a:stretch>
            <a:fillRect/>
          </a:stretch>
        </p:blipFill>
        <p:spPr>
          <a:xfrm>
            <a:off x="5791200" y="533400"/>
            <a:ext cx="2575560" cy="944880"/>
          </a:xfrm>
          <a:prstGeom prst="rect">
            <a:avLst/>
          </a:prstGeom>
        </p:spPr>
      </p:pic>
    </p:spTree>
    <p:extLst>
      <p:ext uri="{BB962C8B-B14F-4D97-AF65-F5344CB8AC3E}">
        <p14:creationId xmlns:p14="http://schemas.microsoft.com/office/powerpoint/2010/main" val="1375282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solidFill>
                  <a:schemeClr val="accent6"/>
                </a:solidFill>
              </a:rPr>
              <a:t>Practical points in practice to consider to review medications with the aim to reduce risk of AKI</a:t>
            </a:r>
            <a:endParaRPr lang="en-GB" sz="2800" b="1" u="sng" dirty="0">
              <a:solidFill>
                <a:schemeClr val="accent6"/>
              </a:solidFill>
            </a:endParaRPr>
          </a:p>
        </p:txBody>
      </p:sp>
      <p:sp>
        <p:nvSpPr>
          <p:cNvPr id="3" name="Content Placeholder 2"/>
          <p:cNvSpPr>
            <a:spLocks noGrp="1"/>
          </p:cNvSpPr>
          <p:nvPr>
            <p:ph idx="1"/>
          </p:nvPr>
        </p:nvSpPr>
        <p:spPr>
          <a:xfrm>
            <a:off x="251520" y="1600200"/>
            <a:ext cx="8712968" cy="4525963"/>
          </a:xfrm>
        </p:spPr>
        <p:txBody>
          <a:bodyPr>
            <a:normAutofit lnSpcReduction="10000"/>
          </a:bodyPr>
          <a:lstStyle/>
          <a:p>
            <a:r>
              <a:rPr lang="en-US" sz="2400" dirty="0" smtClean="0"/>
              <a:t>Search for patients in practice on 2 ACE inhibitors or on and ACE and ARB combination not being used for heart failure.</a:t>
            </a:r>
          </a:p>
          <a:p>
            <a:r>
              <a:rPr lang="en-US" sz="2400" dirty="0" smtClean="0"/>
              <a:t>Search for patients on Metformin</a:t>
            </a:r>
            <a:r>
              <a:rPr lang="en-US" sz="2400" dirty="0"/>
              <a:t> </a:t>
            </a:r>
            <a:r>
              <a:rPr lang="en-US" sz="2400" dirty="0" smtClean="0"/>
              <a:t>that have a low eGFR and monitor appropriately.</a:t>
            </a:r>
          </a:p>
          <a:p>
            <a:r>
              <a:rPr lang="en-US" sz="2400" dirty="0" smtClean="0"/>
              <a:t>Review patients on multiple combinations of DAMN drugs </a:t>
            </a:r>
          </a:p>
          <a:p>
            <a:r>
              <a:rPr lang="en-GB" sz="2400" dirty="0" smtClean="0"/>
              <a:t>Identify patients prescribed an NSAID and one or more other unique medicines likely to cause kidney injury aged 75 years and over. Carry out a medication review with a view to reducing this risk</a:t>
            </a:r>
          </a:p>
          <a:p>
            <a:r>
              <a:rPr lang="en-GB" sz="2400" dirty="0" smtClean="0"/>
              <a:t>Follow NICE CG177 for osteoarthritis care and management in adults</a:t>
            </a:r>
            <a:endParaRPr lang="en-US" sz="2400" dirty="0"/>
          </a:p>
          <a:p>
            <a:r>
              <a:rPr lang="en-US" sz="2400" dirty="0" smtClean="0"/>
              <a:t>Provide patients with Sick Day Guidance cards or letters.</a:t>
            </a:r>
          </a:p>
          <a:p>
            <a:endParaRPr lang="en-GB" dirty="0"/>
          </a:p>
        </p:txBody>
      </p:sp>
    </p:spTree>
    <p:extLst>
      <p:ext uri="{BB962C8B-B14F-4D97-AF65-F5344CB8AC3E}">
        <p14:creationId xmlns:p14="http://schemas.microsoft.com/office/powerpoint/2010/main" val="4264592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b="1" dirty="0" smtClean="0"/>
              <a:t>De-prescribing Webinars</a:t>
            </a:r>
            <a:endParaRPr lang="en-GB"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a:t>1</a:t>
            </a:r>
            <a:r>
              <a:rPr lang="en-US" dirty="0" smtClean="0"/>
              <a:t> of 4 - </a:t>
            </a:r>
            <a:r>
              <a:rPr lang="en-GB" dirty="0" smtClean="0"/>
              <a:t>Introduction to Managing Polypharmacy, 	and De-prescribing in Cardiovascular 	Disease</a:t>
            </a:r>
            <a:endParaRPr lang="en-US" dirty="0" smtClean="0"/>
          </a:p>
          <a:p>
            <a:pPr marL="0" indent="0">
              <a:buNone/>
            </a:pPr>
            <a:endParaRPr lang="en-GB" dirty="0"/>
          </a:p>
          <a:p>
            <a:pPr marL="0" indent="0">
              <a:buNone/>
            </a:pPr>
            <a:r>
              <a:rPr lang="en-US" dirty="0" smtClean="0"/>
              <a:t>3 of 4 - </a:t>
            </a:r>
            <a:r>
              <a:rPr lang="en-US" dirty="0"/>
              <a:t>De-prescribing in Pain</a:t>
            </a:r>
            <a:endParaRPr lang="en-GB" dirty="0"/>
          </a:p>
          <a:p>
            <a:pPr marL="0" indent="0">
              <a:buNone/>
            </a:pPr>
            <a:endParaRPr lang="en-US" dirty="0" smtClean="0"/>
          </a:p>
          <a:p>
            <a:pPr marL="0" indent="0">
              <a:buNone/>
            </a:pPr>
            <a:r>
              <a:rPr lang="en-US" dirty="0" smtClean="0"/>
              <a:t>4 of 4 </a:t>
            </a:r>
            <a:r>
              <a:rPr lang="en-US" dirty="0"/>
              <a:t>– De-prescribing in patients at risk of Falls</a:t>
            </a:r>
            <a:endParaRPr lang="en-GB" dirty="0"/>
          </a:p>
          <a:p>
            <a:pPr marL="0" indent="0">
              <a:buNone/>
            </a:pPr>
            <a:endParaRPr lang="en-GB" dirty="0"/>
          </a:p>
        </p:txBody>
      </p:sp>
    </p:spTree>
    <p:extLst>
      <p:ext uri="{BB962C8B-B14F-4D97-AF65-F5344CB8AC3E}">
        <p14:creationId xmlns:p14="http://schemas.microsoft.com/office/powerpoint/2010/main" val="2134415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5368" t="10066" r="6218" b="15072"/>
          <a:stretch/>
        </p:blipFill>
        <p:spPr>
          <a:xfrm>
            <a:off x="236824" y="548680"/>
            <a:ext cx="5255374" cy="3240360"/>
          </a:xfrm>
          <a:prstGeom prst="rect">
            <a:avLst/>
          </a:prstGeom>
        </p:spPr>
      </p:pic>
      <p:pic>
        <p:nvPicPr>
          <p:cNvPr id="3" name="Picture 2"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t="8527"/>
          <a:stretch/>
        </p:blipFill>
        <p:spPr>
          <a:xfrm>
            <a:off x="3779912" y="3526971"/>
            <a:ext cx="4680520" cy="2596020"/>
          </a:xfrm>
          <a:prstGeom prst="rect">
            <a:avLst/>
          </a:prstGeom>
        </p:spPr>
      </p:pic>
    </p:spTree>
    <p:extLst>
      <p:ext uri="{BB962C8B-B14F-4D97-AF65-F5344CB8AC3E}">
        <p14:creationId xmlns:p14="http://schemas.microsoft.com/office/powerpoint/2010/main" val="3378411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60" y="16091"/>
            <a:ext cx="3542011" cy="4941168"/>
          </a:xfrm>
          <a:prstGeom prst="rect">
            <a:avLst/>
          </a:prstGeom>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1556792"/>
            <a:ext cx="3806579" cy="4941168"/>
          </a:xfrm>
          <a:prstGeom prst="rect">
            <a:avLst/>
          </a:prstGeom>
        </p:spPr>
      </p:pic>
    </p:spTree>
    <p:extLst>
      <p:ext uri="{BB962C8B-B14F-4D97-AF65-F5344CB8AC3E}">
        <p14:creationId xmlns:p14="http://schemas.microsoft.com/office/powerpoint/2010/main" val="3279747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83" y="548680"/>
            <a:ext cx="8840434" cy="5471482"/>
          </a:xfrm>
          <a:prstGeom prst="rect">
            <a:avLst/>
          </a:prstGeom>
        </p:spPr>
      </p:pic>
    </p:spTree>
    <p:extLst>
      <p:ext uri="{BB962C8B-B14F-4D97-AF65-F5344CB8AC3E}">
        <p14:creationId xmlns:p14="http://schemas.microsoft.com/office/powerpoint/2010/main" val="3361750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210146"/>
          </a:xfrm>
        </p:spPr>
        <p:txBody>
          <a:bodyPr>
            <a:normAutofit/>
          </a:bodyPr>
          <a:lstStyle/>
          <a:p>
            <a:r>
              <a:rPr lang="en-GB" sz="3200" dirty="0" smtClean="0"/>
              <a:t>When (or if) to re-start ACEI, ARB, diuretics and other antihypertensive drugs after AKI</a:t>
            </a:r>
            <a:endParaRPr lang="en-GB" sz="3200" dirty="0"/>
          </a:p>
        </p:txBody>
      </p:sp>
      <p:sp>
        <p:nvSpPr>
          <p:cNvPr id="3" name="Content Placeholder 2"/>
          <p:cNvSpPr>
            <a:spLocks noGrp="1"/>
          </p:cNvSpPr>
          <p:nvPr>
            <p:ph idx="1"/>
          </p:nvPr>
        </p:nvSpPr>
        <p:spPr>
          <a:xfrm>
            <a:off x="395536" y="1412776"/>
            <a:ext cx="8424936" cy="4968552"/>
          </a:xfrm>
        </p:spPr>
        <p:txBody>
          <a:bodyPr>
            <a:normAutofit/>
          </a:bodyPr>
          <a:lstStyle/>
          <a:p>
            <a:pPr marL="0" indent="0">
              <a:buNone/>
            </a:pPr>
            <a:r>
              <a:rPr lang="en-GB" sz="2400" dirty="0" smtClean="0"/>
              <a:t>1. Review original indication.</a:t>
            </a:r>
          </a:p>
          <a:p>
            <a:pPr marL="514350" indent="-514350">
              <a:buNone/>
            </a:pPr>
            <a:r>
              <a:rPr lang="en-GB" sz="2400" dirty="0" smtClean="0"/>
              <a:t> 2. Use an alternative class of drug if a specific contraindication to RAS drugs is identified ( e.g. renal artery stenosis) </a:t>
            </a:r>
          </a:p>
          <a:p>
            <a:pPr marL="514350" indent="-514350">
              <a:buNone/>
            </a:pPr>
            <a:r>
              <a:rPr lang="en-GB" sz="2400" dirty="0" smtClean="0"/>
              <a:t>3. Previously stable HF patients </a:t>
            </a:r>
          </a:p>
          <a:p>
            <a:pPr marL="914400" lvl="1" indent="-514350">
              <a:buNone/>
            </a:pPr>
            <a:r>
              <a:rPr lang="en-GB" sz="1800" dirty="0" smtClean="0"/>
              <a:t>- </a:t>
            </a:r>
            <a:r>
              <a:rPr lang="en-GB" sz="2000" dirty="0" smtClean="0"/>
              <a:t>re-start as soon as clinically reasonable, and re-titrated to achieve the best control of fluid balance and blood pressure</a:t>
            </a:r>
            <a:r>
              <a:rPr lang="en-GB" sz="1800" dirty="0" smtClean="0"/>
              <a:t>.</a:t>
            </a:r>
          </a:p>
          <a:p>
            <a:pPr marL="514350" indent="-514350">
              <a:buNone/>
            </a:pPr>
            <a:r>
              <a:rPr lang="en-GB" sz="2400" dirty="0" smtClean="0"/>
              <a:t>4. Previously  stable CKD patients</a:t>
            </a:r>
          </a:p>
          <a:p>
            <a:pPr marL="914400" lvl="1" indent="-514350">
              <a:buNone/>
            </a:pPr>
            <a:r>
              <a:rPr lang="en-GB" sz="1800" dirty="0" smtClean="0"/>
              <a:t> </a:t>
            </a:r>
            <a:r>
              <a:rPr lang="en-GB" sz="2000" dirty="0" smtClean="0"/>
              <a:t>-restart on these drugs unless there is a new contra-indication e.g. pre-treatment serum potassium &gt; 5 mmol/L</a:t>
            </a:r>
          </a:p>
          <a:p>
            <a:pPr marL="514350" indent="-514350">
              <a:buNone/>
            </a:pPr>
            <a:r>
              <a:rPr lang="en-GB" sz="2400" dirty="0" smtClean="0"/>
              <a:t>5. Previously stable essential hypertension patients</a:t>
            </a:r>
          </a:p>
          <a:p>
            <a:pPr marL="914400" lvl="1" indent="-514350">
              <a:buNone/>
            </a:pPr>
            <a:r>
              <a:rPr lang="en-GB" sz="1800" dirty="0" smtClean="0"/>
              <a:t>- </a:t>
            </a:r>
            <a:r>
              <a:rPr lang="en-GB" sz="2000" dirty="0" smtClean="0"/>
              <a:t>AKI should prompt review of the anti-hypertensives.  BP should be reviewed in primary care within 6 weeks ( ideally with home or ABP) to  decide on any appropriate treatment.</a:t>
            </a:r>
            <a:endParaRPr lang="en-GB" sz="2000" dirty="0"/>
          </a:p>
        </p:txBody>
      </p:sp>
    </p:spTree>
    <p:extLst>
      <p:ext uri="{BB962C8B-B14F-4D97-AF65-F5344CB8AC3E}">
        <p14:creationId xmlns:p14="http://schemas.microsoft.com/office/powerpoint/2010/main" val="1920557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2581"/>
            <a:ext cx="9144000" cy="5172838"/>
          </a:xfrm>
          <a:prstGeom prst="rect">
            <a:avLst/>
          </a:prstGeom>
        </p:spPr>
      </p:pic>
    </p:spTree>
    <p:extLst>
      <p:ext uri="{BB962C8B-B14F-4D97-AF65-F5344CB8AC3E}">
        <p14:creationId xmlns:p14="http://schemas.microsoft.com/office/powerpoint/2010/main" val="3655671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do in practice?</a:t>
            </a:r>
            <a:endParaRPr lang="en-GB" dirty="0"/>
          </a:p>
        </p:txBody>
      </p:sp>
      <p:sp>
        <p:nvSpPr>
          <p:cNvPr id="3" name="Content Placeholder 2"/>
          <p:cNvSpPr>
            <a:spLocks noGrp="1"/>
          </p:cNvSpPr>
          <p:nvPr>
            <p:ph idx="1"/>
          </p:nvPr>
        </p:nvSpPr>
        <p:spPr/>
        <p:txBody>
          <a:bodyPr/>
          <a:lstStyle/>
          <a:p>
            <a:r>
              <a:rPr lang="en-GB" dirty="0" smtClean="0"/>
              <a:t>Do we code for AKI?</a:t>
            </a:r>
          </a:p>
          <a:p>
            <a:r>
              <a:rPr lang="en-GB" dirty="0" smtClean="0"/>
              <a:t>How do we follow up patients with an episode of AKI?</a:t>
            </a:r>
          </a:p>
          <a:p>
            <a:r>
              <a:rPr lang="en-GB" dirty="0" smtClean="0"/>
              <a:t>Sick day guidance- is this on all ACE/ARB prescriptions? Is this appropriate?</a:t>
            </a:r>
          </a:p>
          <a:p>
            <a:r>
              <a:rPr lang="en-GB" dirty="0" smtClean="0"/>
              <a:t>Do we target AKI patients for medication review?</a:t>
            </a:r>
          </a:p>
          <a:p>
            <a:r>
              <a:rPr lang="en-GB" dirty="0" smtClean="0"/>
              <a:t>Routine safety searches used?</a:t>
            </a:r>
            <a:endParaRPr lang="en-GB" dirty="0"/>
          </a:p>
        </p:txBody>
      </p:sp>
    </p:spTree>
    <p:extLst>
      <p:ext uri="{BB962C8B-B14F-4D97-AF65-F5344CB8AC3E}">
        <p14:creationId xmlns:p14="http://schemas.microsoft.com/office/powerpoint/2010/main" val="1433926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 and Answer Session</a:t>
            </a:r>
            <a:endParaRPr lang="en-GB" dirty="0"/>
          </a:p>
        </p:txBody>
      </p:sp>
    </p:spTree>
    <p:extLst>
      <p:ext uri="{BB962C8B-B14F-4D97-AF65-F5344CB8AC3E}">
        <p14:creationId xmlns:p14="http://schemas.microsoft.com/office/powerpoint/2010/main" val="2478514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lstStyle/>
          <a:p>
            <a:r>
              <a:rPr lang="en-GB" dirty="0" smtClean="0"/>
              <a:t>Think kidneys </a:t>
            </a:r>
            <a:r>
              <a:rPr lang="en-GB" dirty="0" smtClean="0">
                <a:hlinkClick r:id="rId2"/>
              </a:rPr>
              <a:t>www.thinkkidneys.nhs.uk</a:t>
            </a:r>
            <a:endParaRPr lang="en-GB" dirty="0" smtClean="0"/>
          </a:p>
          <a:p>
            <a:r>
              <a:rPr lang="en-GB" dirty="0" smtClean="0"/>
              <a:t>Think kidneys app</a:t>
            </a:r>
          </a:p>
          <a:p>
            <a:r>
              <a:rPr lang="en-GB" dirty="0" smtClean="0"/>
              <a:t>RCGP elearning AKI</a:t>
            </a:r>
          </a:p>
          <a:p>
            <a:pPr lvl="1">
              <a:buNone/>
            </a:pPr>
            <a:r>
              <a:rPr lang="en-GB" sz="2400" dirty="0">
                <a:hlinkClick r:id="rId3"/>
              </a:rPr>
              <a:t>https://elearning.rcgp.org.uk/course/info.php?id=213</a:t>
            </a:r>
            <a:endParaRPr lang="en-GB" sz="2400" dirty="0"/>
          </a:p>
        </p:txBody>
      </p:sp>
    </p:spTree>
    <p:extLst>
      <p:ext uri="{BB962C8B-B14F-4D97-AF65-F5344CB8AC3E}">
        <p14:creationId xmlns:p14="http://schemas.microsoft.com/office/powerpoint/2010/main" val="1750355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This Session</a:t>
            </a:r>
            <a:endParaRPr lang="en-GB" b="1" dirty="0"/>
          </a:p>
        </p:txBody>
      </p:sp>
      <p:sp>
        <p:nvSpPr>
          <p:cNvPr id="3" name="Content Placeholder 2"/>
          <p:cNvSpPr>
            <a:spLocks noGrp="1"/>
          </p:cNvSpPr>
          <p:nvPr>
            <p:ph idx="1"/>
          </p:nvPr>
        </p:nvSpPr>
        <p:spPr/>
        <p:txBody>
          <a:bodyPr>
            <a:normAutofit/>
          </a:bodyPr>
          <a:lstStyle/>
          <a:p>
            <a:r>
              <a:rPr lang="en-GB" dirty="0" smtClean="0"/>
              <a:t>Polypharmacy revisited</a:t>
            </a:r>
          </a:p>
          <a:p>
            <a:pPr lvl="1"/>
            <a:r>
              <a:rPr lang="en-GB" sz="2400" dirty="0" smtClean="0"/>
              <a:t>Presenter</a:t>
            </a:r>
            <a:endParaRPr lang="en-GB" sz="2400" dirty="0"/>
          </a:p>
          <a:p>
            <a:r>
              <a:rPr lang="en-GB" dirty="0"/>
              <a:t>De-prescribing in Patients at risk of Acute Kidney </a:t>
            </a:r>
            <a:r>
              <a:rPr lang="en-GB" dirty="0" smtClean="0"/>
              <a:t>Injury</a:t>
            </a:r>
            <a:endParaRPr lang="en-GB" sz="2400" dirty="0"/>
          </a:p>
          <a:p>
            <a:pPr lvl="1"/>
            <a:r>
              <a:rPr lang="en-GB" sz="2400" dirty="0" smtClean="0"/>
              <a:t>Presenter</a:t>
            </a:r>
          </a:p>
        </p:txBody>
      </p:sp>
    </p:spTree>
    <p:extLst>
      <p:ext uri="{BB962C8B-B14F-4D97-AF65-F5344CB8AC3E}">
        <p14:creationId xmlns:p14="http://schemas.microsoft.com/office/powerpoint/2010/main" val="109888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16833"/>
            <a:ext cx="7772400" cy="1944216"/>
          </a:xfrm>
        </p:spPr>
        <p:txBody>
          <a:bodyPr>
            <a:normAutofit/>
          </a:bodyPr>
          <a:lstStyle/>
          <a:p>
            <a:r>
              <a:rPr lang="en-GB" sz="4800" b="1" dirty="0" smtClean="0"/>
              <a:t>Polypharmacy Revisited</a:t>
            </a:r>
            <a:endParaRPr lang="en-GB" sz="4800" b="1" dirty="0"/>
          </a:p>
        </p:txBody>
      </p:sp>
      <p:sp>
        <p:nvSpPr>
          <p:cNvPr id="5" name="Subtitle 4"/>
          <p:cNvSpPr>
            <a:spLocks noGrp="1"/>
          </p:cNvSpPr>
          <p:nvPr>
            <p:ph type="subTitle" idx="1"/>
          </p:nvPr>
        </p:nvSpPr>
        <p:spPr>
          <a:xfrm>
            <a:off x="539551" y="3886200"/>
            <a:ext cx="7992889" cy="1752600"/>
          </a:xfrm>
        </p:spPr>
        <p:txBody>
          <a:bodyPr>
            <a:normAutofit fontScale="92500" lnSpcReduction="10000"/>
          </a:bodyPr>
          <a:lstStyle/>
          <a:p>
            <a:endParaRPr lang="en-GB" sz="1800" dirty="0" smtClean="0">
              <a:solidFill>
                <a:schemeClr val="tx1"/>
              </a:solidFill>
            </a:endParaRPr>
          </a:p>
          <a:p>
            <a:endParaRPr lang="en-GB" sz="1800" dirty="0">
              <a:solidFill>
                <a:schemeClr val="tx1"/>
              </a:solidFill>
            </a:endParaRPr>
          </a:p>
          <a:p>
            <a:endParaRPr lang="en-GB" sz="1800" dirty="0" smtClean="0">
              <a:solidFill>
                <a:schemeClr val="tx1"/>
              </a:solidFill>
            </a:endParaRPr>
          </a:p>
          <a:p>
            <a:pPr algn="l"/>
            <a:r>
              <a:rPr lang="en-GB" sz="1900" dirty="0" smtClean="0">
                <a:solidFill>
                  <a:schemeClr val="tx1"/>
                </a:solidFill>
              </a:rPr>
              <a:t>Written by</a:t>
            </a:r>
          </a:p>
          <a:p>
            <a:pPr marL="285750" indent="-285750" algn="l">
              <a:buFont typeface="Arial" panose="020B0604020202020204" pitchFamily="34" charset="0"/>
              <a:buChar char="•"/>
            </a:pPr>
            <a:r>
              <a:rPr lang="en-GB" sz="1900" dirty="0" smtClean="0">
                <a:solidFill>
                  <a:schemeClr val="tx1"/>
                </a:solidFill>
              </a:rPr>
              <a:t>Rachel Berry and Michelle Chapman, </a:t>
            </a:r>
            <a:r>
              <a:rPr lang="en-GB" sz="1900" dirty="0">
                <a:solidFill>
                  <a:schemeClr val="tx1"/>
                </a:solidFill>
              </a:rPr>
              <a:t>Medicines Optimisation </a:t>
            </a:r>
            <a:r>
              <a:rPr lang="en-GB" sz="1900" dirty="0" smtClean="0">
                <a:solidFill>
                  <a:schemeClr val="tx1"/>
                </a:solidFill>
              </a:rPr>
              <a:t>Pharmacists, </a:t>
            </a:r>
            <a:r>
              <a:rPr lang="en-GB" sz="1900" dirty="0">
                <a:solidFill>
                  <a:schemeClr val="tx1"/>
                </a:solidFill>
              </a:rPr>
              <a:t>DDES and North Durham CCGs</a:t>
            </a:r>
          </a:p>
          <a:p>
            <a:pPr algn="l"/>
            <a:endParaRPr lang="en-GB" sz="1800" dirty="0">
              <a:solidFill>
                <a:srgbClr val="FF0000"/>
              </a:solidFill>
            </a:endParaRPr>
          </a:p>
        </p:txBody>
      </p:sp>
    </p:spTree>
    <p:extLst>
      <p:ext uri="{BB962C8B-B14F-4D97-AF65-F5344CB8AC3E}">
        <p14:creationId xmlns:p14="http://schemas.microsoft.com/office/powerpoint/2010/main" val="2784130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6149340" cy="310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719" y="3212976"/>
            <a:ext cx="5926281" cy="361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65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32372" y="1662335"/>
            <a:ext cx="7279255" cy="440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b="1" dirty="0" smtClean="0"/>
              <a:t>Current Position</a:t>
            </a:r>
            <a:endParaRPr lang="en-GB" b="1" dirty="0">
              <a:solidFill>
                <a:srgbClr val="FF0000"/>
              </a:solidFill>
            </a:endParaRPr>
          </a:p>
        </p:txBody>
      </p:sp>
      <p:sp>
        <p:nvSpPr>
          <p:cNvPr id="3" name="TextBox 2"/>
          <p:cNvSpPr txBox="1"/>
          <p:nvPr/>
        </p:nvSpPr>
        <p:spPr>
          <a:xfrm>
            <a:off x="1697400" y="3573016"/>
            <a:ext cx="5904656" cy="707886"/>
          </a:xfrm>
          <a:prstGeom prst="rect">
            <a:avLst/>
          </a:prstGeom>
          <a:noFill/>
        </p:spPr>
        <p:txBody>
          <a:bodyPr wrap="square" rtlCol="0">
            <a:spAutoFit/>
          </a:bodyPr>
          <a:lstStyle/>
          <a:p>
            <a:r>
              <a:rPr lang="en-GB" sz="4000" b="1" dirty="0" smtClean="0">
                <a:solidFill>
                  <a:srgbClr val="FF0000"/>
                </a:solidFill>
              </a:rPr>
              <a:t>**Insert own area data**</a:t>
            </a:r>
            <a:endParaRPr lang="en-GB" sz="4000" b="1" dirty="0">
              <a:solidFill>
                <a:srgbClr val="FF0000"/>
              </a:solidFill>
            </a:endParaRPr>
          </a:p>
        </p:txBody>
      </p:sp>
    </p:spTree>
    <p:extLst>
      <p:ext uri="{BB962C8B-B14F-4D97-AF65-F5344CB8AC3E}">
        <p14:creationId xmlns:p14="http://schemas.microsoft.com/office/powerpoint/2010/main" val="3858708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4" y="430547"/>
            <a:ext cx="8930952" cy="599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918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GB" b="1" dirty="0" smtClean="0"/>
              <a:t>Scottish </a:t>
            </a:r>
            <a:r>
              <a:rPr lang="en-GB" b="1" dirty="0"/>
              <a:t>P</a:t>
            </a:r>
            <a:r>
              <a:rPr lang="en-GB" b="1" dirty="0" smtClean="0"/>
              <a:t>olypharmacy </a:t>
            </a:r>
            <a:r>
              <a:rPr lang="en-GB" b="1" dirty="0"/>
              <a:t>G</a:t>
            </a:r>
            <a:r>
              <a:rPr lang="en-GB" b="1" dirty="0" smtClean="0"/>
              <a:t>uidance</a:t>
            </a:r>
            <a:endParaRPr lang="en-GB" b="1" dirty="0">
              <a:solidFill>
                <a:srgbClr val="FF0000"/>
              </a:solidFill>
            </a:endParaRPr>
          </a:p>
        </p:txBody>
      </p:sp>
      <p:pic>
        <p:nvPicPr>
          <p:cNvPr id="307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5040560" cy="485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869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3583</Words>
  <Application>Microsoft Office PowerPoint</Application>
  <PresentationFormat>On-screen Show (4:3)</PresentationFormat>
  <Paragraphs>378</Paragraphs>
  <Slides>37</Slides>
  <Notes>31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**Delete this slide before presenting**</vt:lpstr>
      <vt:lpstr> De-prescribing in Patients at risk of Acute Kidney Injury </vt:lpstr>
      <vt:lpstr>De-prescribing Webinars</vt:lpstr>
      <vt:lpstr>This Session</vt:lpstr>
      <vt:lpstr>Polypharmacy Revisited</vt:lpstr>
      <vt:lpstr>PowerPoint Presentation</vt:lpstr>
      <vt:lpstr>Current Position</vt:lpstr>
      <vt:lpstr>PowerPoint Presentation</vt:lpstr>
      <vt:lpstr>Scottish Polypharmacy Guidance</vt:lpstr>
      <vt:lpstr>English De-prescribing Network</vt:lpstr>
      <vt:lpstr>De-prescribing in Patients at risk of Acute Kidney Injury</vt:lpstr>
      <vt:lpstr>Context</vt:lpstr>
      <vt:lpstr>Acute kidney injury ( AKI)</vt:lpstr>
      <vt:lpstr> Local data for AKI For quarter OCT – Dec 2018  </vt:lpstr>
      <vt:lpstr>What is AKI?</vt:lpstr>
      <vt:lpstr>Stages of AKI</vt:lpstr>
      <vt:lpstr>PowerPoint Presentation</vt:lpstr>
      <vt:lpstr>PowerPoint Presentation</vt:lpstr>
      <vt:lpstr>Causes/risk factors for AKI</vt:lpstr>
      <vt:lpstr>Prescribing in patients at risk of AKI – remember the DAMN drugs!</vt:lpstr>
      <vt:lpstr>PowerPoint Presentation</vt:lpstr>
      <vt:lpstr>PowerPoint Presentation</vt:lpstr>
      <vt:lpstr>PowerPoint Presentation</vt:lpstr>
      <vt:lpstr>Case Study 1 – 66 year old lady         </vt:lpstr>
      <vt:lpstr> 7 Steps</vt:lpstr>
      <vt:lpstr>Case Study 2 </vt:lpstr>
      <vt:lpstr> 7 Steps</vt:lpstr>
      <vt:lpstr>Case Study 3                   </vt:lpstr>
      <vt:lpstr>Practical points in practice to consider to review medications with the aim to reduce risk of AKI</vt:lpstr>
      <vt:lpstr>PowerPoint Presentation</vt:lpstr>
      <vt:lpstr>PowerPoint Presentation</vt:lpstr>
      <vt:lpstr>PowerPoint Presentation</vt:lpstr>
      <vt:lpstr>When (or if) to re-start ACEI, ARB, diuretics and other antihypertensive drugs after AKI</vt:lpstr>
      <vt:lpstr>PowerPoint Presentation</vt:lpstr>
      <vt:lpstr>What do we do in practice?</vt:lpstr>
      <vt:lpstr>Question and Answer Session</vt:lpstr>
      <vt:lpstr>Resources</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**Delete this slide before presenting**</dc:title>
  <dc:creator>Berry Rachel</dc:creator>
  <cp:lastModifiedBy>Berry Rachel</cp:lastModifiedBy>
  <cp:revision>16</cp:revision>
  <dcterms:created xsi:type="dcterms:W3CDTF">2020-06-08T10:00:32Z</dcterms:created>
  <dcterms:modified xsi:type="dcterms:W3CDTF">2020-07-23T13:19:38Z</dcterms:modified>
</cp:coreProperties>
</file>