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257" r:id="rId3"/>
    <p:sldId id="297" r:id="rId4"/>
    <p:sldId id="259" r:id="rId5"/>
    <p:sldId id="298" r:id="rId6"/>
    <p:sldId id="299" r:id="rId7"/>
    <p:sldId id="300" r:id="rId8"/>
    <p:sldId id="304" r:id="rId9"/>
    <p:sldId id="305" r:id="rId10"/>
    <p:sldId id="265" r:id="rId11"/>
    <p:sldId id="266" r:id="rId12"/>
    <p:sldId id="267" r:id="rId13"/>
    <p:sldId id="268"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35" autoAdjust="0"/>
  </p:normalViewPr>
  <p:slideViewPr>
    <p:cSldViewPr>
      <p:cViewPr varScale="1">
        <p:scale>
          <a:sx n="52" d="100"/>
          <a:sy n="52" d="100"/>
        </p:scale>
        <p:origin x="-1676"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BEB99-A9F7-4136-994E-CD3DD11F09AC}" type="datetimeFigureOut">
              <a:rPr lang="en-GB" smtClean="0"/>
              <a:t>23/07/2020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66F89-6F81-4EE3-AB9D-825C7EA22C16}" type="slidenum">
              <a:rPr lang="en-GB" smtClean="0"/>
              <a:t>‹#›</a:t>
            </a:fld>
            <a:endParaRPr lang="en-GB" dirty="0"/>
          </a:p>
        </p:txBody>
      </p:sp>
    </p:spTree>
    <p:extLst>
      <p:ext uri="{BB962C8B-B14F-4D97-AF65-F5344CB8AC3E}">
        <p14:creationId xmlns:p14="http://schemas.microsoft.com/office/powerpoint/2010/main" val="301640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etworks.nhs.uk/nhs-networks/nhs-cumbria-ccg/medicines-management/guidelines-and-other-publications/Stop%20start%20pdf%20final%20Feb%202013%20versio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D05D28-FD14-48FF-95A8-CFA9448FE32B}" type="slidenum">
              <a:rPr lang="en-GB" smtClean="0"/>
              <a:t>1</a:t>
            </a:fld>
            <a:endParaRPr lang="en-GB" dirty="0"/>
          </a:p>
        </p:txBody>
      </p:sp>
    </p:spTree>
    <p:extLst>
      <p:ext uri="{BB962C8B-B14F-4D97-AF65-F5344CB8AC3E}">
        <p14:creationId xmlns:p14="http://schemas.microsoft.com/office/powerpoint/2010/main" val="418295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access via the attached </a:t>
            </a:r>
            <a:r>
              <a:rPr lang="en-GB" dirty="0" smtClean="0"/>
              <a:t>hyperlink </a:t>
            </a:r>
            <a:r>
              <a:rPr lang="en-GB" dirty="0" smtClean="0">
                <a:hlinkClick r:id="rId3"/>
              </a:rPr>
              <a:t>https://www.networks.nhs.uk/nhs-networks/nhs-cumbria-ccg/medicines-management/guidelines-and-other-publications/Stop start pdf final Feb 2013 version.pdf</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10</a:t>
            </a:fld>
            <a:endParaRPr lang="en-GB" dirty="0"/>
          </a:p>
        </p:txBody>
      </p:sp>
    </p:spTree>
    <p:extLst>
      <p:ext uri="{BB962C8B-B14F-4D97-AF65-F5344CB8AC3E}">
        <p14:creationId xmlns:p14="http://schemas.microsoft.com/office/powerpoint/2010/main" val="408650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11</a:t>
            </a:fld>
            <a:endParaRPr lang="en-GB" dirty="0"/>
          </a:p>
        </p:txBody>
      </p:sp>
    </p:spTree>
    <p:extLst>
      <p:ext uri="{BB962C8B-B14F-4D97-AF65-F5344CB8AC3E}">
        <p14:creationId xmlns:p14="http://schemas.microsoft.com/office/powerpoint/2010/main" val="137439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12</a:t>
            </a:fld>
            <a:endParaRPr lang="en-GB" dirty="0"/>
          </a:p>
        </p:txBody>
      </p:sp>
    </p:spTree>
    <p:extLst>
      <p:ext uri="{BB962C8B-B14F-4D97-AF65-F5344CB8AC3E}">
        <p14:creationId xmlns:p14="http://schemas.microsoft.com/office/powerpoint/2010/main" val="177602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13</a:t>
            </a:fld>
            <a:endParaRPr lang="en-GB" dirty="0"/>
          </a:p>
        </p:txBody>
      </p:sp>
    </p:spTree>
    <p:extLst>
      <p:ext uri="{BB962C8B-B14F-4D97-AF65-F5344CB8AC3E}">
        <p14:creationId xmlns:p14="http://schemas.microsoft.com/office/powerpoint/2010/main" val="17638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14</a:t>
            </a:fld>
            <a:endParaRPr lang="en-GB" dirty="0"/>
          </a:p>
        </p:txBody>
      </p:sp>
    </p:spTree>
    <p:extLst>
      <p:ext uri="{BB962C8B-B14F-4D97-AF65-F5344CB8AC3E}">
        <p14:creationId xmlns:p14="http://schemas.microsoft.com/office/powerpoint/2010/main" val="146093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15</a:t>
            </a:fld>
            <a:endParaRPr lang="en-GB" dirty="0"/>
          </a:p>
        </p:txBody>
      </p:sp>
    </p:spTree>
    <p:extLst>
      <p:ext uri="{BB962C8B-B14F-4D97-AF65-F5344CB8AC3E}">
        <p14:creationId xmlns:p14="http://schemas.microsoft.com/office/powerpoint/2010/main" val="232565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16</a:t>
            </a:fld>
            <a:endParaRPr lang="en-GB" dirty="0"/>
          </a:p>
        </p:txBody>
      </p:sp>
    </p:spTree>
    <p:extLst>
      <p:ext uri="{BB962C8B-B14F-4D97-AF65-F5344CB8AC3E}">
        <p14:creationId xmlns:p14="http://schemas.microsoft.com/office/powerpoint/2010/main" val="1769611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17</a:t>
            </a:fld>
            <a:endParaRPr lang="en-GB" dirty="0"/>
          </a:p>
        </p:txBody>
      </p:sp>
    </p:spTree>
    <p:extLst>
      <p:ext uri="{BB962C8B-B14F-4D97-AF65-F5344CB8AC3E}">
        <p14:creationId xmlns:p14="http://schemas.microsoft.com/office/powerpoint/2010/main" val="4098400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Key reference - Faculty of Pain Medicine Opioid Aware Toolkit -  https://fpm.ac.uk/opioids-aware (accessed July 2019)</a:t>
            </a:r>
          </a:p>
          <a:p>
            <a:endParaRPr lang="en-GB" dirty="0" smtClean="0"/>
          </a:p>
          <a:p>
            <a:endParaRPr lang="en-GB" dirty="0" smtClean="0"/>
          </a:p>
          <a:p>
            <a:r>
              <a:rPr lang="en-GB" dirty="0" smtClean="0"/>
              <a:t>Big </a:t>
            </a:r>
            <a:r>
              <a:rPr lang="en-GB" dirty="0" smtClean="0"/>
              <a:t>changes in practice compared to most of our</a:t>
            </a:r>
            <a:r>
              <a:rPr lang="en-GB" baseline="0" dirty="0" smtClean="0"/>
              <a:t> clinical training</a:t>
            </a:r>
          </a:p>
          <a:p>
            <a:endParaRPr lang="en-GB" baseline="0" dirty="0" smtClean="0"/>
          </a:p>
          <a:p>
            <a:r>
              <a:rPr lang="en-GB" baseline="0" dirty="0" smtClean="0"/>
              <a:t>Pain ladder is NOT appropriate for chronic pain – only cancer </a:t>
            </a:r>
            <a:r>
              <a:rPr lang="en-GB" baseline="0" dirty="0" smtClean="0"/>
              <a:t>pain – ref; WHO analgesic ladder: a good concept gone astray.  BMJ 2016; 352</a:t>
            </a:r>
            <a:endParaRPr lang="en-GB" baseline="0" dirty="0" smtClean="0"/>
          </a:p>
          <a:p>
            <a:endParaRPr lang="en-GB" baseline="0" dirty="0" smtClean="0"/>
          </a:p>
          <a:p>
            <a:r>
              <a:rPr lang="en-GB" baseline="0" dirty="0" smtClean="0"/>
              <a:t>Need to change both our own and patients expectations around the treatment of pain –</a:t>
            </a:r>
          </a:p>
          <a:p>
            <a:endParaRPr lang="en-GB" baseline="0" dirty="0" smtClean="0"/>
          </a:p>
          <a:p>
            <a:r>
              <a:rPr lang="en-GB" baseline="0" dirty="0" smtClean="0"/>
              <a:t>Pain treatment may not work</a:t>
            </a:r>
          </a:p>
          <a:p>
            <a:r>
              <a:rPr lang="en-GB" baseline="0" dirty="0" smtClean="0"/>
              <a:t>May cause more harm than good</a:t>
            </a:r>
          </a:p>
          <a:p>
            <a:r>
              <a:rPr lang="en-GB" baseline="0" dirty="0" smtClean="0"/>
              <a:t>Sometimes we cannot do anything for pain but we may be able to help patients manage life with pain better</a:t>
            </a:r>
          </a:p>
          <a:p>
            <a:endParaRPr lang="en-GB" dirty="0" smtClean="0"/>
          </a:p>
          <a:p>
            <a:r>
              <a:rPr lang="en-GB" dirty="0" smtClean="0"/>
              <a:t>Two types of de-prescribing – preventing overprescribing in pain</a:t>
            </a:r>
            <a:r>
              <a:rPr lang="en-GB" baseline="0" dirty="0" smtClean="0"/>
              <a:t> and reducing those already on high doses – easier to manage from the start however still need to reduce high doses in line with safety messages</a:t>
            </a:r>
            <a:endParaRPr lang="en-GB"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t>18</a:t>
            </a:fld>
            <a:endParaRPr lang="en-GB" dirty="0"/>
          </a:p>
        </p:txBody>
      </p:sp>
    </p:spTree>
    <p:extLst>
      <p:ext uri="{BB962C8B-B14F-4D97-AF65-F5344CB8AC3E}">
        <p14:creationId xmlns:p14="http://schemas.microsoft.com/office/powerpoint/2010/main" val="367773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Insert</a:t>
            </a:r>
            <a:r>
              <a:rPr lang="en-GB" b="1" baseline="0" dirty="0" smtClean="0"/>
              <a:t> own area data – this was taken from openprescribing.net but others are available e.g. RAIDR</a:t>
            </a:r>
            <a:endParaRPr lang="en-GB" b="1" dirty="0"/>
          </a:p>
        </p:txBody>
      </p:sp>
      <p:sp>
        <p:nvSpPr>
          <p:cNvPr id="4" name="Slide Number Placeholder 3"/>
          <p:cNvSpPr>
            <a:spLocks noGrp="1"/>
          </p:cNvSpPr>
          <p:nvPr>
            <p:ph type="sldNum" sz="quarter" idx="10"/>
          </p:nvPr>
        </p:nvSpPr>
        <p:spPr/>
        <p:txBody>
          <a:bodyPr/>
          <a:lstStyle/>
          <a:p>
            <a:fld id="{BC0E27B9-83F3-4B6B-914A-7FE6C14FEB9A}"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312856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 in presenter names and logos for your CCG</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2</a:t>
            </a:fld>
            <a:endParaRPr lang="en-GB" dirty="0"/>
          </a:p>
        </p:txBody>
      </p:sp>
    </p:spTree>
    <p:extLst>
      <p:ext uri="{BB962C8B-B14F-4D97-AF65-F5344CB8AC3E}">
        <p14:creationId xmlns:p14="http://schemas.microsoft.com/office/powerpoint/2010/main" val="200770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Insert own area data – this was taken from openprescribing.net but others are available e.g. RAIDR</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20</a:t>
            </a:fld>
            <a:endParaRPr lang="en-GB" dirty="0"/>
          </a:p>
        </p:txBody>
      </p:sp>
    </p:spTree>
    <p:extLst>
      <p:ext uri="{BB962C8B-B14F-4D97-AF65-F5344CB8AC3E}">
        <p14:creationId xmlns:p14="http://schemas.microsoft.com/office/powerpoint/2010/main" val="116561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Common scenario that pain medication increased post surgery – can lead to inappropriate polypharmacy</a:t>
            </a:r>
          </a:p>
          <a:p>
            <a:r>
              <a:rPr lang="en-GB" dirty="0" smtClean="0"/>
              <a:t>Not just </a:t>
            </a:r>
            <a:r>
              <a:rPr lang="en-GB" dirty="0" smtClean="0"/>
              <a:t>Opioids </a:t>
            </a:r>
            <a:r>
              <a:rPr lang="en-GB" dirty="0" smtClean="0"/>
              <a:t>– could be additional NSAIDs,</a:t>
            </a:r>
            <a:r>
              <a:rPr lang="en-GB" baseline="0" dirty="0" smtClean="0"/>
              <a:t> lidocaine patches, benzos for muscle spasms etc., </a:t>
            </a:r>
            <a:r>
              <a:rPr lang="en-GB" baseline="0" dirty="0" err="1" smtClean="0"/>
              <a:t>nefopam</a:t>
            </a:r>
            <a:r>
              <a:rPr lang="en-GB" baseline="0" dirty="0" smtClean="0"/>
              <a:t>.</a:t>
            </a:r>
          </a:p>
          <a:p>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t>21</a:t>
            </a:fld>
            <a:endParaRPr lang="en-GB" dirty="0"/>
          </a:p>
        </p:txBody>
      </p:sp>
    </p:spTree>
    <p:extLst>
      <p:ext uri="{BB962C8B-B14F-4D97-AF65-F5344CB8AC3E}">
        <p14:creationId xmlns:p14="http://schemas.microsoft.com/office/powerpoint/2010/main" val="935088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Example of the Secondary care pain protocol used post surgery</a:t>
            </a:r>
            <a:r>
              <a:rPr lang="en-GB" baseline="0" dirty="0" smtClean="0"/>
              <a:t>.  NB This ones comes from CDDFT - </a:t>
            </a:r>
            <a:r>
              <a:rPr lang="en-GB" b="1" dirty="0" smtClean="0"/>
              <a:t>Review whether to include local policy in here</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22</a:t>
            </a:fld>
            <a:endParaRPr lang="en-GB" dirty="0"/>
          </a:p>
        </p:txBody>
      </p:sp>
    </p:spTree>
    <p:extLst>
      <p:ext uri="{BB962C8B-B14F-4D97-AF65-F5344CB8AC3E}">
        <p14:creationId xmlns:p14="http://schemas.microsoft.com/office/powerpoint/2010/main" val="3253707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3 – ? unnecessary</a:t>
            </a:r>
          </a:p>
          <a:p>
            <a:r>
              <a:rPr lang="en-GB" baseline="0" dirty="0" smtClean="0"/>
              <a:t>Important to note that oromorph solution is often not recommended as difficult to determine how much patients are taking – pts often swig it from the bottle and therefore difficult to determine how much they have taken etc</a:t>
            </a:r>
            <a:r>
              <a:rPr lang="en-GB" baseline="0" dirty="0" smtClean="0"/>
              <a:t>.  </a:t>
            </a:r>
            <a:r>
              <a:rPr lang="en-GB" baseline="0" dirty="0" smtClean="0"/>
              <a:t>Solid dosage forms may be more appropriate.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Is the medication necessary – could PRN morphine be temporarily increased?  Or take the codeine regularly with the oromorph PRN ONLY – NOT BOTH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Discuss with the patient how their pain is feeling, is it being improved by the codeine - Difficulties as this patient has already tried codeine and tramadol in the past – there is evidence that 30% of patients will not respond to codeine, and therefore also tramadol and oxycodone as the majority of the analgesic effect of codeine results from the ≤10% of codeine which is converted to morphine by CYP2D6 metabolism.  Patients how are slow metabolisers in this enzyme pathway may not have therapeutic effect.</a:t>
            </a:r>
          </a:p>
          <a:p>
            <a:endParaRPr lang="en-GB" baseline="0" dirty="0" smtClean="0"/>
          </a:p>
          <a:p>
            <a:r>
              <a:rPr lang="en-GB" baseline="0" dirty="0" smtClean="0"/>
              <a:t>Why were they on the pain killers originally – ideally after acute pain of the surgery is resolved there should not be ongoing pain from the hip</a:t>
            </a:r>
          </a:p>
          <a:p>
            <a:r>
              <a:rPr lang="en-GB" baseline="0" dirty="0" smtClean="0"/>
              <a:t>Are they under physio for their post surgery rehab?</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5 – safety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Combination of opioids causes increased side effects with minimal increase in pain relief</a:t>
            </a:r>
          </a:p>
          <a:p>
            <a:r>
              <a:rPr lang="en-GB" baseline="0" dirty="0" smtClean="0"/>
              <a:t>Use of oromorph not recommended as easy to take more than prescribed – patients may swig from the bottle and therefore difficult to determine how much they have taken!</a:t>
            </a:r>
          </a:p>
          <a:p>
            <a:endParaRPr lang="en-GB" baseline="0" dirty="0" smtClean="0"/>
          </a:p>
          <a:p>
            <a:r>
              <a:rPr lang="en-GB" baseline="0" dirty="0" smtClean="0"/>
              <a:t>7 – Ensure the patient is aware that any increase in pain relief is temporary, and how long it should last for.  Also safety netting about large increases in pain that may be associated with infections etc..  Ensure patient continues with their physio/exercises </a:t>
            </a:r>
          </a:p>
          <a:p>
            <a:endParaRPr lang="en-GB" baseline="0" dirty="0" smtClean="0"/>
          </a:p>
          <a:p>
            <a:r>
              <a:rPr lang="en-GB" baseline="0" dirty="0" smtClean="0"/>
              <a:t>If pain continues for longer than expected may need to review and reassess – could there be a neuropathic element post surgery that hasn’t been considered. </a:t>
            </a:r>
          </a:p>
        </p:txBody>
      </p:sp>
      <p:sp>
        <p:nvSpPr>
          <p:cNvPr id="4" name="Slide Number Placeholder 3"/>
          <p:cNvSpPr>
            <a:spLocks noGrp="1"/>
          </p:cNvSpPr>
          <p:nvPr>
            <p:ph type="sldNum" sz="quarter" idx="10"/>
          </p:nvPr>
        </p:nvSpPr>
        <p:spPr/>
        <p:txBody>
          <a:bodyPr/>
          <a:lstStyle/>
          <a:p>
            <a:fld id="{9DA5B933-57DF-4E94-81E6-8C7452E7EB89}" type="slidenum">
              <a:rPr lang="en-GB" smtClean="0"/>
              <a:pPr/>
              <a:t>23</a:t>
            </a:fld>
            <a:endParaRPr lang="en-GB" dirty="0"/>
          </a:p>
        </p:txBody>
      </p:sp>
    </p:spTree>
    <p:extLst>
      <p:ext uri="{BB962C8B-B14F-4D97-AF65-F5344CB8AC3E}">
        <p14:creationId xmlns:p14="http://schemas.microsoft.com/office/powerpoint/2010/main" val="526785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Need practice processes</a:t>
            </a:r>
          </a:p>
          <a:p>
            <a:r>
              <a:rPr lang="en-GB" dirty="0" smtClean="0"/>
              <a:t>Community pharmacy colleagues</a:t>
            </a:r>
            <a:r>
              <a:rPr lang="en-GB" baseline="0" dirty="0" smtClean="0"/>
              <a:t> could help flag long term prescriptions if dates are added</a:t>
            </a:r>
          </a:p>
          <a:p>
            <a:r>
              <a:rPr lang="en-GB" baseline="0" dirty="0" smtClean="0"/>
              <a:t>Would usually expect regular paracetamol as well – can be bought OTC</a:t>
            </a:r>
          </a:p>
          <a:p>
            <a:r>
              <a:rPr lang="en-GB" dirty="0" smtClean="0"/>
              <a:t>Ideally want</a:t>
            </a:r>
            <a:r>
              <a:rPr lang="en-GB" baseline="0" dirty="0" smtClean="0"/>
              <a:t> to ensure that hospital prescriptions state durations or reviews by the GP</a:t>
            </a:r>
            <a:r>
              <a:rPr lang="en-GB" baseline="0" dirty="0"/>
              <a:t> </a:t>
            </a:r>
            <a:r>
              <a:rPr lang="en-GB" baseline="0" dirty="0" smtClean="0"/>
              <a:t>– sometimes difficult if already on painkillers due to the pre-op pain, need to review</a:t>
            </a:r>
          </a:p>
        </p:txBody>
      </p:sp>
      <p:sp>
        <p:nvSpPr>
          <p:cNvPr id="4" name="Slide Number Placeholder 3"/>
          <p:cNvSpPr>
            <a:spLocks noGrp="1"/>
          </p:cNvSpPr>
          <p:nvPr>
            <p:ph type="sldNum" sz="quarter" idx="10"/>
          </p:nvPr>
        </p:nvSpPr>
        <p:spPr/>
        <p:txBody>
          <a:bodyPr/>
          <a:lstStyle/>
          <a:p>
            <a:fld id="{9DA5B933-57DF-4E94-81E6-8C7452E7EB89}" type="slidenum">
              <a:rPr lang="en-GB" smtClean="0"/>
              <a:t>24</a:t>
            </a:fld>
            <a:endParaRPr lang="en-GB" dirty="0"/>
          </a:p>
        </p:txBody>
      </p:sp>
    </p:spTree>
    <p:extLst>
      <p:ext uri="{BB962C8B-B14F-4D97-AF65-F5344CB8AC3E}">
        <p14:creationId xmlns:p14="http://schemas.microsoft.com/office/powerpoint/2010/main" val="901075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High dose opioids – high dose calculator indicate that on around 200mg per day morphine equivalence</a:t>
            </a:r>
          </a:p>
          <a:p>
            <a:endParaRPr lang="en-GB" baseline="0" dirty="0" smtClean="0"/>
          </a:p>
          <a:p>
            <a:r>
              <a:rPr lang="en-GB" baseline="0" dirty="0" smtClean="0"/>
              <a:t>High risk of medication mix up with two strengths and times of opioid patches – lots of concerns about these in general as patients forget to remove/switch them etc..  Also some concerns about wearing them in bath as can increase absorption leading to toxicity.</a:t>
            </a:r>
          </a:p>
          <a:p>
            <a:endParaRPr lang="en-GB" baseline="0" dirty="0" smtClean="0"/>
          </a:p>
          <a:p>
            <a:r>
              <a:rPr lang="en-GB" baseline="0" dirty="0" smtClean="0"/>
              <a:t>Lack of evidence for gabapentinoids in back pain – NICE </a:t>
            </a:r>
            <a:r>
              <a:rPr lang="en-GB" baseline="0" dirty="0" smtClean="0"/>
              <a:t>guidance on low back pain and sciatica 2016 (https://www.nice.org.uk/guidance/ng59) recommends </a:t>
            </a:r>
            <a:r>
              <a:rPr lang="en-GB" baseline="0" dirty="0" smtClean="0"/>
              <a:t>that they should not be used, however some degenerative back pain may have a neuropathic pain element.</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25</a:t>
            </a:fld>
            <a:endParaRPr lang="en-GB" dirty="0"/>
          </a:p>
        </p:txBody>
      </p:sp>
    </p:spTree>
    <p:extLst>
      <p:ext uri="{BB962C8B-B14F-4D97-AF65-F5344CB8AC3E}">
        <p14:creationId xmlns:p14="http://schemas.microsoft.com/office/powerpoint/2010/main" val="1119816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Can go through this in as much or little detail as required depending on target audience</a:t>
            </a:r>
          </a:p>
          <a:p>
            <a:endParaRPr lang="en-GB" dirty="0" smtClean="0"/>
          </a:p>
          <a:p>
            <a:r>
              <a:rPr lang="en-GB" dirty="0" smtClean="0"/>
              <a:t>Important to do a full review of pain to ensue that correct</a:t>
            </a:r>
            <a:r>
              <a:rPr lang="en-GB" baseline="0" dirty="0" smtClean="0"/>
              <a:t> treatment is being considered, red flags have been ruled out and also to assure the patient that you are taking their concerns seriously.  Patient expectation is key with this patient group, and appointments will probably take longer! </a:t>
            </a:r>
          </a:p>
          <a:p>
            <a:endParaRPr lang="en-GB" baseline="0" dirty="0" smtClean="0"/>
          </a:p>
          <a:p>
            <a:r>
              <a:rPr lang="en-GB" dirty="0" smtClean="0"/>
              <a:t>Site – where is the pain?</a:t>
            </a:r>
          </a:p>
          <a:p>
            <a:r>
              <a:rPr lang="en-GB" dirty="0" smtClean="0"/>
              <a:t>•Cervical / Thoracic / Lumbar / Sacral / Coccygeal / Paraspinal</a:t>
            </a:r>
          </a:p>
          <a:p>
            <a:r>
              <a:rPr lang="en-GB" dirty="0" smtClean="0"/>
              <a:t>•Pain directly overlying the spine – fracture/arthritis</a:t>
            </a:r>
          </a:p>
          <a:p>
            <a:r>
              <a:rPr lang="en-GB" dirty="0" smtClean="0"/>
              <a:t>•Paraspinal – muscle spasm/muscle sprain</a:t>
            </a:r>
          </a:p>
          <a:p>
            <a:r>
              <a:rPr lang="en-GB" dirty="0" smtClean="0"/>
              <a:t>•Lateral back pain – renal pain / pleuritic pain (e.g. pulmonary embolism or pneumonia) / hip pain</a:t>
            </a:r>
          </a:p>
          <a:p>
            <a:r>
              <a:rPr lang="en-GB" dirty="0" smtClean="0"/>
              <a:t>•Unilateral flank pain – pyelonephritis / renal colic</a:t>
            </a:r>
          </a:p>
          <a:p>
            <a:r>
              <a:rPr lang="en-GB" dirty="0" smtClean="0"/>
              <a:t>•Pain between the scapula – dissecting thoracic aortic aneurysm / myocardial infarction </a:t>
            </a:r>
          </a:p>
          <a:p>
            <a:r>
              <a:rPr lang="en-GB" dirty="0" smtClean="0"/>
              <a:t>To clarify the location of the pain it may be helpful to ask the patient to point to the location on themselves or yourself.</a:t>
            </a:r>
          </a:p>
          <a:p>
            <a:endParaRPr lang="en-GB" dirty="0" smtClean="0"/>
          </a:p>
          <a:p>
            <a:r>
              <a:rPr lang="en-GB" dirty="0" smtClean="0"/>
              <a:t>Onset:</a:t>
            </a:r>
          </a:p>
          <a:p>
            <a:r>
              <a:rPr lang="en-GB" dirty="0" smtClean="0"/>
              <a:t>•When did the pain first start?</a:t>
            </a:r>
          </a:p>
          <a:p>
            <a:r>
              <a:rPr lang="en-GB" dirty="0" smtClean="0"/>
              <a:t>•Did the pain come on suddenly or has it been gradually worsening?</a:t>
            </a:r>
          </a:p>
          <a:p>
            <a:r>
              <a:rPr lang="en-GB" dirty="0" smtClean="0"/>
              <a:t>•What was the patient doing at the time of onset? – fracture and muscular related pain often has a sudden onset associated with some form of trauma (fall/heavy lifting/sudden twisting motion)</a:t>
            </a:r>
          </a:p>
          <a:p>
            <a:endParaRPr lang="en-GB" dirty="0" smtClean="0"/>
          </a:p>
          <a:p>
            <a:r>
              <a:rPr lang="en-GB" dirty="0" smtClean="0"/>
              <a:t>Character:</a:t>
            </a:r>
          </a:p>
          <a:p>
            <a:r>
              <a:rPr lang="en-GB" dirty="0" smtClean="0"/>
              <a:t>•Is the pain constant (e.g. spinal fracture/inflammatory arthritis) or intermittent (e.g. muscular spasm)?</a:t>
            </a:r>
          </a:p>
          <a:p>
            <a:r>
              <a:rPr lang="en-GB" dirty="0" smtClean="0"/>
              <a:t>•Is the pain present at rest? / Does the pain wake the patient at night? – consider inflammatory causes (e.g. rheumatoid arthritis/ankylosing spondylitis) and malignancy (e.g. metastatic deposits)</a:t>
            </a:r>
          </a:p>
          <a:p>
            <a:r>
              <a:rPr lang="en-GB" dirty="0" smtClean="0"/>
              <a:t>•Has the patient suffered pain like this before? / What was felt to be the cause? / How was it managed?</a:t>
            </a:r>
          </a:p>
          <a:p>
            <a:r>
              <a:rPr lang="en-GB" dirty="0" smtClean="0"/>
              <a:t>•Type of pain – sharp / dull ache / burning / tearing / crushing</a:t>
            </a:r>
          </a:p>
          <a:p>
            <a:r>
              <a:rPr lang="en-GB" dirty="0" smtClean="0"/>
              <a:t>•Pain described as “burning” in nature is typically neuropathic in origin (e.g. nerve root compression)</a:t>
            </a:r>
          </a:p>
          <a:p>
            <a:r>
              <a:rPr lang="en-GB" dirty="0" smtClean="0"/>
              <a:t>•Tearing/ripping thoracic back pain is typically associated with aortic dissection</a:t>
            </a:r>
          </a:p>
          <a:p>
            <a:r>
              <a:rPr lang="en-GB" dirty="0" smtClean="0"/>
              <a:t>•Crushing thoracic back pain is associated with myocardial infarction</a:t>
            </a:r>
          </a:p>
          <a:p>
            <a:r>
              <a:rPr lang="en-GB" dirty="0" smtClean="0"/>
              <a:t>•Sharp pain is less specific but is associated with acute spinal fracture, muscular spasm and pulmonary embolism (pleuritic)</a:t>
            </a:r>
          </a:p>
          <a:p>
            <a:endParaRPr lang="en-GB" dirty="0" smtClean="0"/>
          </a:p>
          <a:p>
            <a:r>
              <a:rPr lang="en-GB" dirty="0" smtClean="0"/>
              <a:t>Radiation (“Does the pain move anywhere else?”):</a:t>
            </a:r>
          </a:p>
          <a:p>
            <a:r>
              <a:rPr lang="en-GB" dirty="0" smtClean="0"/>
              <a:t>•Buttocks or legs – sciatic nerve compression/irritation (“sciatica”)</a:t>
            </a:r>
          </a:p>
          <a:p>
            <a:r>
              <a:rPr lang="en-GB" dirty="0" smtClean="0"/>
              <a:t>•Upper/lower limbs – radiculopathy (spinal nerve root compression)</a:t>
            </a:r>
          </a:p>
          <a:p>
            <a:r>
              <a:rPr lang="en-GB" dirty="0" smtClean="0"/>
              <a:t>•Flank to the ipsilateral groin – renal colic</a:t>
            </a:r>
          </a:p>
          <a:p>
            <a:r>
              <a:rPr lang="en-GB" dirty="0" smtClean="0"/>
              <a:t>•Chest – myocardial infarction / dissecting aortic aneurysm</a:t>
            </a:r>
          </a:p>
          <a:p>
            <a:r>
              <a:rPr lang="en-GB" dirty="0" smtClean="0"/>
              <a:t>•Epigastrium – peptic ulcer disease</a:t>
            </a:r>
          </a:p>
          <a:p>
            <a:r>
              <a:rPr lang="en-GB" dirty="0" smtClean="0"/>
              <a:t>•Abdomen – abdominal aortic aneurysm dissection / ischaemic bowel</a:t>
            </a:r>
          </a:p>
          <a:p>
            <a:endParaRPr lang="en-GB" dirty="0" smtClean="0"/>
          </a:p>
          <a:p>
            <a:r>
              <a:rPr lang="en-GB" dirty="0" smtClean="0"/>
              <a:t>Associated symptoms:</a:t>
            </a:r>
          </a:p>
          <a:p>
            <a:r>
              <a:rPr lang="en-GB" dirty="0" smtClean="0"/>
              <a:t>•Sensory disturbances – radiculopathy / cauda equina syndrome (e.g. saddle paresthesia) / spinal cord compression</a:t>
            </a:r>
          </a:p>
          <a:p>
            <a:r>
              <a:rPr lang="en-GB" dirty="0" smtClean="0"/>
              <a:t>•Motor disturbances (weakness) – cord compression (displaced fracture/prolapsed intervertebral disc/epidural abscess/haematoma)</a:t>
            </a:r>
          </a:p>
          <a:p>
            <a:r>
              <a:rPr lang="en-GB" dirty="0" smtClean="0"/>
              <a:t>•Urinary retention – cauda equina syndrome / spinal cord compression / severe back pain</a:t>
            </a:r>
          </a:p>
          <a:p>
            <a:r>
              <a:rPr lang="en-GB" dirty="0" smtClean="0"/>
              <a:t>•Urinary incontinence –  cauda equina syndrome / spinal cord compression</a:t>
            </a:r>
          </a:p>
          <a:p>
            <a:r>
              <a:rPr lang="en-GB" dirty="0" smtClean="0"/>
              <a:t>•Other urinary symptoms (e.g. dysuria, increased frequency, haematuria) – urinary tract infections / pyelonephritis</a:t>
            </a:r>
          </a:p>
          <a:p>
            <a:r>
              <a:rPr lang="en-GB" dirty="0" smtClean="0"/>
              <a:t>•Fever/chills – pyelonephritis / pneumonia / vertebral discitis </a:t>
            </a:r>
          </a:p>
          <a:p>
            <a:r>
              <a:rPr lang="en-GB" dirty="0" smtClean="0"/>
              <a:t>•Nausea and vomiting – pyelonephritis / renal colic / myocardial infarction</a:t>
            </a:r>
          </a:p>
          <a:p>
            <a:r>
              <a:rPr lang="en-GB" dirty="0" smtClean="0"/>
              <a:t>•Fatigue/malaise – pyelonephritis / inflammatory arthritis / malignancy </a:t>
            </a:r>
          </a:p>
          <a:p>
            <a:r>
              <a:rPr lang="en-GB" dirty="0" smtClean="0"/>
              <a:t>•Weight loss – malignancy</a:t>
            </a:r>
          </a:p>
          <a:p>
            <a:r>
              <a:rPr lang="en-GB" dirty="0" smtClean="0"/>
              <a:t>•Haematemesis or melaena – peptic ulcer / duodenal ulcer / gastrointestinal malignancy</a:t>
            </a:r>
          </a:p>
          <a:p>
            <a:r>
              <a:rPr lang="en-GB" dirty="0" smtClean="0"/>
              <a:t>•Early morning stiffness – ankylosing spondylitis / rheumatoid arthritis </a:t>
            </a:r>
          </a:p>
          <a:p>
            <a:r>
              <a:rPr lang="en-GB" dirty="0" smtClean="0"/>
              <a:t>•Diaphoresis/dyspnoea – myocardial infarction</a:t>
            </a:r>
          </a:p>
          <a:p>
            <a:r>
              <a:rPr lang="en-GB" dirty="0" smtClean="0"/>
              <a:t>•Muscular spasms – can occur alongside fracture/trauma</a:t>
            </a:r>
          </a:p>
          <a:p>
            <a:endParaRPr lang="en-GB" dirty="0" smtClean="0"/>
          </a:p>
          <a:p>
            <a:r>
              <a:rPr lang="en-GB" dirty="0" smtClean="0"/>
              <a:t>Time course:</a:t>
            </a:r>
          </a:p>
          <a:p>
            <a:r>
              <a:rPr lang="en-GB" dirty="0" smtClean="0"/>
              <a:t>•Duration –minutes / hours / days / weeks</a:t>
            </a:r>
          </a:p>
          <a:p>
            <a:r>
              <a:rPr lang="en-GB" dirty="0" smtClean="0"/>
              <a:t>•Course – worsening / improving / fluctuating</a:t>
            </a:r>
          </a:p>
          <a:p>
            <a:endParaRPr lang="en-GB" dirty="0" smtClean="0"/>
          </a:p>
          <a:p>
            <a:r>
              <a:rPr lang="en-GB" dirty="0" smtClean="0"/>
              <a:t>Exacerbating/relieving factors:</a:t>
            </a:r>
          </a:p>
          <a:p>
            <a:r>
              <a:rPr lang="en-GB" dirty="0" smtClean="0"/>
              <a:t>•Does anything make the pain worse?◾Sneezing or coughing – acute fracture / pulmonary embolism / pneumonia</a:t>
            </a:r>
          </a:p>
          <a:p>
            <a:r>
              <a:rPr lang="en-GB" dirty="0" smtClean="0"/>
              <a:t>◾Worse following meals – duodenal ulcer</a:t>
            </a:r>
          </a:p>
          <a:p>
            <a:r>
              <a:rPr lang="en-GB" dirty="0" smtClean="0"/>
              <a:t>◾Worse at night – ankylosing spondylitis / spinal malignancy / radiculopathy </a:t>
            </a:r>
          </a:p>
          <a:p>
            <a:r>
              <a:rPr lang="en-GB" dirty="0" smtClean="0"/>
              <a:t>◾Physical activity –  osteoarthritis / fracture</a:t>
            </a:r>
          </a:p>
          <a:p>
            <a:endParaRPr lang="en-GB" dirty="0" smtClean="0"/>
          </a:p>
          <a:p>
            <a:r>
              <a:rPr lang="en-GB" dirty="0" smtClean="0"/>
              <a:t>•Does anything relieve or reduce the pain?◾Physical activity – ankylosing spondylitis / rheumatoid arthritis </a:t>
            </a:r>
          </a:p>
          <a:p>
            <a:r>
              <a:rPr lang="en-GB" dirty="0" smtClean="0"/>
              <a:t>◾Analgesic medication</a:t>
            </a:r>
          </a:p>
          <a:p>
            <a:endParaRPr lang="en-GB" dirty="0" smtClean="0"/>
          </a:p>
          <a:p>
            <a:r>
              <a:rPr lang="en-GB" dirty="0" smtClean="0"/>
              <a:t>Severity – on a scale of 0-10 how severe is the pain?</a:t>
            </a:r>
          </a:p>
          <a:p>
            <a:endParaRPr lang="en-GB" dirty="0" smtClean="0"/>
          </a:p>
          <a:p>
            <a:r>
              <a:rPr lang="en-GB" dirty="0" smtClean="0"/>
              <a:t> </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793FECD-F3C7-4158-8C57-608B0A96E67A}" type="slidenum">
              <a:rPr lang="en-GB" smtClean="0"/>
              <a:t>26</a:t>
            </a:fld>
            <a:endParaRPr lang="en-GB" dirty="0"/>
          </a:p>
        </p:txBody>
      </p:sp>
    </p:spTree>
    <p:extLst>
      <p:ext uri="{BB962C8B-B14F-4D97-AF65-F5344CB8AC3E}">
        <p14:creationId xmlns:p14="http://schemas.microsoft.com/office/powerpoint/2010/main" val="3126658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Check whether alternative local websites that would give</a:t>
            </a:r>
            <a:r>
              <a:rPr lang="en-GB" b="1" baseline="0" dirty="0" smtClean="0"/>
              <a:t> similar signposting to patients</a:t>
            </a:r>
            <a:endParaRPr lang="en-GB" b="1" dirty="0" smtClean="0"/>
          </a:p>
          <a:p>
            <a:endParaRPr lang="en-GB" dirty="0" smtClean="0"/>
          </a:p>
          <a:p>
            <a:endParaRPr lang="en-GB" dirty="0" smtClean="0"/>
          </a:p>
          <a:p>
            <a:r>
              <a:rPr lang="en-GB" dirty="0" smtClean="0"/>
              <a:t>Try and switch the conversation so that patients become more familiar with thinking about their pain as something they can manage or control without medication if necessary</a:t>
            </a:r>
            <a:r>
              <a:rPr lang="en-GB" baseline="0" dirty="0" smtClean="0"/>
              <a:t> – this may require specialist input or longer appointments, however will have benefits in the long term that patients are at less risk, issues with side effects may be reduced and therefore may have reduced impact on GP time overall</a:t>
            </a:r>
          </a:p>
          <a:p>
            <a:endParaRPr lang="en-GB" baseline="0" dirty="0" smtClean="0"/>
          </a:p>
          <a:p>
            <a:r>
              <a:rPr lang="en-GB" baseline="0" dirty="0" smtClean="0"/>
              <a:t>When thinking about their health it is important to ensure they are aware of the risks associated with the medication – high doses of opioids, combination of gabapentinoids etc..  The main aim of treatment needs to be an increase in QoL, and we know that patients struggle with side effects of the medication – it may be that reducing their medication improves their QoL even if they still have some pain.</a:t>
            </a:r>
          </a:p>
          <a:p>
            <a:endParaRPr lang="en-GB" baseline="0" dirty="0" smtClean="0"/>
          </a:p>
          <a:p>
            <a:r>
              <a:rPr lang="en-GB" baseline="0" dirty="0" smtClean="0"/>
              <a:t>Pain management plans could help – gives them practical advice of what to do if they have a flare up rather than just coming to GP for increased medication – see live well with pain website for resources.  Community pain services is providing patients with these so worth asking if they have one.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Ideally we would be discussing these aspects of pain management prior to starting opioids, however</a:t>
            </a:r>
            <a:r>
              <a:rPr lang="en-GB" baseline="0" dirty="0" smtClean="0"/>
              <a:t> should be discussed with long term patients too</a:t>
            </a:r>
            <a:endParaRPr lang="en-GB" dirty="0" smtClean="0"/>
          </a:p>
          <a:p>
            <a:endParaRPr lang="en-GB" baseline="0" dirty="0" smtClean="0"/>
          </a:p>
          <a:p>
            <a:r>
              <a:rPr lang="en-GB" baseline="0" dirty="0" smtClean="0"/>
              <a:t>May need referrals to other services – physio, community pain clinic etc..</a:t>
            </a:r>
          </a:p>
        </p:txBody>
      </p:sp>
      <p:sp>
        <p:nvSpPr>
          <p:cNvPr id="4" name="Slide Number Placeholder 3"/>
          <p:cNvSpPr>
            <a:spLocks noGrp="1"/>
          </p:cNvSpPr>
          <p:nvPr>
            <p:ph type="sldNum" sz="quarter" idx="10"/>
          </p:nvPr>
        </p:nvSpPr>
        <p:spPr/>
        <p:txBody>
          <a:bodyPr/>
          <a:lstStyle/>
          <a:p>
            <a:fld id="{9DA5B933-57DF-4E94-81E6-8C7452E7EB89}" type="slidenum">
              <a:rPr lang="en-GB" smtClean="0"/>
              <a:t>27</a:t>
            </a:fld>
            <a:endParaRPr lang="en-GB" dirty="0"/>
          </a:p>
        </p:txBody>
      </p:sp>
    </p:spTree>
    <p:extLst>
      <p:ext uri="{BB962C8B-B14F-4D97-AF65-F5344CB8AC3E}">
        <p14:creationId xmlns:p14="http://schemas.microsoft.com/office/powerpoint/2010/main" val="49902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resources that are available locally</a:t>
            </a:r>
            <a:r>
              <a:rPr lang="en-GB" baseline="0" dirty="0" smtClean="0"/>
              <a:t>, national guidance, community pain services if necessary – </a:t>
            </a:r>
            <a:r>
              <a:rPr lang="en-GB" b="1" baseline="0" dirty="0" smtClean="0"/>
              <a:t>Can discuss what resources are available locally to support this</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28</a:t>
            </a:fld>
            <a:endParaRPr lang="en-GB" dirty="0"/>
          </a:p>
        </p:txBody>
      </p:sp>
    </p:spTree>
    <p:extLst>
      <p:ext uri="{BB962C8B-B14F-4D97-AF65-F5344CB8AC3E}">
        <p14:creationId xmlns:p14="http://schemas.microsoft.com/office/powerpoint/2010/main" val="2324440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baseline="0" dirty="0" smtClean="0"/>
              <a:t>Scottish Government Polypharmacy Model of Care Group. Polypharmacy Guidance, Realistic Prescribing 3rd Edition, 2018. Scottish Government</a:t>
            </a:r>
          </a:p>
          <a:p>
            <a:endParaRPr lang="en-GB" b="1" baseline="0" dirty="0" smtClean="0"/>
          </a:p>
          <a:p>
            <a:r>
              <a:rPr lang="en-GB" b="1" baseline="0" dirty="0" smtClean="0"/>
              <a:t>Link </a:t>
            </a:r>
            <a:r>
              <a:rPr lang="en-GB" b="1" baseline="0" dirty="0" smtClean="0"/>
              <a:t>to any local resources that you have to support clinicians – may want to add some slides here</a:t>
            </a:r>
          </a:p>
          <a:p>
            <a:endParaRPr lang="en-GB" baseline="0" dirty="0" smtClean="0"/>
          </a:p>
          <a:p>
            <a:r>
              <a:rPr lang="en-GB" baseline="0" dirty="0" smtClean="0"/>
              <a:t>1 – patients views are really key to this scenario – patient needs to be aware of the risks of the medication before agreeing to reduction.  Also needs to be aware of the side effects etc.. that may occur when reducing the medication and how to manage them – i.e. come back if they are not bearable for a slower reduction</a:t>
            </a:r>
          </a:p>
          <a:p>
            <a:endParaRPr lang="en-GB" baseline="0" dirty="0" smtClean="0"/>
          </a:p>
          <a:p>
            <a:r>
              <a:rPr lang="en-GB" baseline="0" dirty="0" smtClean="0"/>
              <a:t>4 and 5 – key aspects of this case are around the effectiveness and safety of the treatment – probably most appropriate to reduce the opioid first and then any other medication, as the high dose opioid is most risky.  In this case reduced monthly, and stopped reducing when other clinical issues e.g. ICOPD and hospital admission.  Also need to consider whether to convert to alternative opioid to allow easier titration</a:t>
            </a:r>
          </a:p>
          <a:p>
            <a:endParaRPr lang="en-GB" baseline="0" dirty="0" smtClean="0"/>
          </a:p>
          <a:p>
            <a:r>
              <a:rPr lang="en-GB" baseline="0" dirty="0" smtClean="0"/>
              <a:t>7. Patient needs to be aware of the plan and happy to continue.   Needs to be aware of follow up appointments and what reducing effects they may get – cramps, shivering etc. and what to do about them i.e. how long they might last, when to worry etc..  Signpost to patient resources.</a:t>
            </a:r>
          </a:p>
          <a:p>
            <a:endParaRPr lang="en-GB" baseline="0" dirty="0" smtClean="0"/>
          </a:p>
        </p:txBody>
      </p:sp>
      <p:sp>
        <p:nvSpPr>
          <p:cNvPr id="4" name="Slide Number Placeholder 3"/>
          <p:cNvSpPr>
            <a:spLocks noGrp="1"/>
          </p:cNvSpPr>
          <p:nvPr>
            <p:ph type="sldNum" sz="quarter" idx="10"/>
          </p:nvPr>
        </p:nvSpPr>
        <p:spPr/>
        <p:txBody>
          <a:bodyPr/>
          <a:lstStyle/>
          <a:p>
            <a:fld id="{9DA5B933-57DF-4E94-81E6-8C7452E7EB89}" type="slidenum">
              <a:rPr lang="en-GB" smtClean="0"/>
              <a:pPr/>
              <a:t>29</a:t>
            </a:fld>
            <a:endParaRPr lang="en-GB" dirty="0"/>
          </a:p>
        </p:txBody>
      </p:sp>
    </p:spTree>
    <p:extLst>
      <p:ext uri="{BB962C8B-B14F-4D97-AF65-F5344CB8AC3E}">
        <p14:creationId xmlns:p14="http://schemas.microsoft.com/office/powerpoint/2010/main" val="52678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to this third </a:t>
            </a:r>
            <a:r>
              <a:rPr lang="en-GB" baseline="0" dirty="0" smtClean="0"/>
              <a:t>presentation </a:t>
            </a:r>
            <a:r>
              <a:rPr lang="en-GB" dirty="0" smtClean="0"/>
              <a:t>in a series of 4 webinars on polypharmacy and de-prescribing.  Other presentations that</a:t>
            </a:r>
            <a:r>
              <a:rPr lang="en-GB" baseline="0" dirty="0" smtClean="0"/>
              <a:t> make up the series are listed here.</a:t>
            </a:r>
            <a:endParaRPr lang="en-GB" dirty="0" smtClean="0"/>
          </a:p>
          <a:p>
            <a:endParaRPr lang="en-GB" dirty="0" smtClean="0"/>
          </a:p>
          <a:p>
            <a:r>
              <a:rPr lang="en-GB" dirty="0" smtClean="0"/>
              <a:t>These webinars are aimed at clinical</a:t>
            </a:r>
            <a:r>
              <a:rPr lang="en-GB" baseline="0" dirty="0" smtClean="0"/>
              <a:t> staff involved in medication reviews of patients, particularly within primary care, and it is hoped that the sessions will provide you with practical advice and education about de-prescribing in key clinical areas.</a:t>
            </a:r>
          </a:p>
          <a:p>
            <a:endParaRPr lang="en-GB" baseline="0" dirty="0" smtClean="0"/>
          </a:p>
          <a:p>
            <a:r>
              <a:rPr lang="en-GB" b="1" baseline="0" dirty="0" smtClean="0">
                <a:solidFill>
                  <a:srgbClr val="FF0000"/>
                </a:solidFill>
              </a:rPr>
              <a:t>May want to add in dates of upcoming presentations</a:t>
            </a:r>
          </a:p>
        </p:txBody>
      </p:sp>
      <p:sp>
        <p:nvSpPr>
          <p:cNvPr id="4" name="Slide Number Placeholder 3"/>
          <p:cNvSpPr>
            <a:spLocks noGrp="1"/>
          </p:cNvSpPr>
          <p:nvPr>
            <p:ph type="sldNum" sz="quarter" idx="10"/>
          </p:nvPr>
        </p:nvSpPr>
        <p:spPr/>
        <p:txBody>
          <a:bodyPr/>
          <a:lstStyle/>
          <a:p>
            <a:fld id="{9DA5B933-57DF-4E94-81E6-8C7452E7EB89}" type="slidenum">
              <a:rPr lang="en-GB" smtClean="0"/>
              <a:pPr/>
              <a:t>3</a:t>
            </a:fld>
            <a:endParaRPr lang="en-GB" dirty="0"/>
          </a:p>
        </p:txBody>
      </p:sp>
    </p:spTree>
    <p:extLst>
      <p:ext uri="{BB962C8B-B14F-4D97-AF65-F5344CB8AC3E}">
        <p14:creationId xmlns:p14="http://schemas.microsoft.com/office/powerpoint/2010/main" val="2300299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Stopping</a:t>
            </a:r>
            <a:r>
              <a:rPr lang="en-GB" baseline="0" dirty="0" smtClean="0"/>
              <a:t> analgesics may mean that patient is on no treatment – </a:t>
            </a:r>
            <a:r>
              <a:rPr lang="en-GB" b="0" baseline="0" dirty="0" smtClean="0"/>
              <a:t>this needs to be accepted – may require difficult conversations with the patient, difficult for us as clinicians to accept – changing conversations towards self management and living with the pain</a:t>
            </a: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If frequent requests for breakthrough – are the meds working; if not requesting frequently should we bring the patient back to review need to continue prescription at current dose.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10% per week may be reasonable but probably easier within primary care to reduce</a:t>
            </a:r>
            <a:r>
              <a:rPr lang="en-GB" baseline="0" dirty="0" smtClean="0"/>
              <a:t> monthly and then review.  </a:t>
            </a:r>
            <a:r>
              <a:rPr lang="en-GB" dirty="0" smtClean="0"/>
              <a:t>Some patients who have taken opioids for a long time might find even slower tapers</a:t>
            </a:r>
            <a:r>
              <a:rPr lang="en-GB" baseline="0" dirty="0" smtClean="0"/>
              <a:t> more useful, and may want to personalise their reduction appropriately e.g. delaying reductions for holidays etc..</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Ideally would have a written a plan and advise when it would be appropriate for them to come back – may want to follow up via phone</a:t>
            </a:r>
            <a:r>
              <a:rPr lang="en-GB" baseline="0" dirty="0" smtClean="0"/>
              <a:t> calls to check all is on track.</a:t>
            </a:r>
            <a:endParaRPr lang="en-GB"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30</a:t>
            </a:fld>
            <a:endParaRPr lang="en-GB" dirty="0"/>
          </a:p>
        </p:txBody>
      </p:sp>
    </p:spTree>
    <p:extLst>
      <p:ext uri="{BB962C8B-B14F-4D97-AF65-F5344CB8AC3E}">
        <p14:creationId xmlns:p14="http://schemas.microsoft.com/office/powerpoint/2010/main" val="1232802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sure that consultation notes are thorough so that other practice</a:t>
            </a:r>
            <a:r>
              <a:rPr lang="en-GB" baseline="0" dirty="0" smtClean="0"/>
              <a:t> staff know what is going on</a:t>
            </a:r>
          </a:p>
          <a:p>
            <a:endParaRPr lang="en-GB" baseline="0" dirty="0" smtClean="0"/>
          </a:p>
          <a:p>
            <a:r>
              <a:rPr lang="en-GB" b="1" baseline="0" dirty="0" smtClean="0"/>
              <a:t>May want to have a discussion about experiences of the attendees and how they have managed difficult patients in the past.</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t>31</a:t>
            </a:fld>
            <a:endParaRPr lang="en-GB" dirty="0"/>
          </a:p>
        </p:txBody>
      </p:sp>
    </p:spTree>
    <p:extLst>
      <p:ext uri="{BB962C8B-B14F-4D97-AF65-F5344CB8AC3E}">
        <p14:creationId xmlns:p14="http://schemas.microsoft.com/office/powerpoint/2010/main" val="330106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This is an example of a really complex patient, but</a:t>
            </a:r>
            <a:r>
              <a:rPr lang="en-GB" b="1" baseline="0" dirty="0" smtClean="0"/>
              <a:t> really highlights the difficulties of managing these patients in acute deterioration e.g. AKI.,</a:t>
            </a:r>
          </a:p>
          <a:p>
            <a:endParaRPr lang="en-GB" b="1" baseline="0" dirty="0" smtClean="0"/>
          </a:p>
          <a:p>
            <a:r>
              <a:rPr lang="en-GB" b="1" baseline="0" dirty="0" smtClean="0"/>
              <a:t>You may not want to go through this is loads of detail, but use as illustration of importance of involving MDT</a:t>
            </a:r>
          </a:p>
        </p:txBody>
      </p:sp>
      <p:sp>
        <p:nvSpPr>
          <p:cNvPr id="4" name="Slide Number Placeholder 3"/>
          <p:cNvSpPr>
            <a:spLocks noGrp="1"/>
          </p:cNvSpPr>
          <p:nvPr>
            <p:ph type="sldNum" sz="quarter" idx="10"/>
          </p:nvPr>
        </p:nvSpPr>
        <p:spPr/>
        <p:txBody>
          <a:bodyPr/>
          <a:lstStyle/>
          <a:p>
            <a:fld id="{9DA5B933-57DF-4E94-81E6-8C7452E7EB89}" type="slidenum">
              <a:rPr lang="en-GB" smtClean="0"/>
              <a:t>32</a:t>
            </a:fld>
            <a:endParaRPr lang="en-GB" dirty="0"/>
          </a:p>
        </p:txBody>
      </p:sp>
    </p:spTree>
    <p:extLst>
      <p:ext uri="{BB962C8B-B14F-4D97-AF65-F5344CB8AC3E}">
        <p14:creationId xmlns:p14="http://schemas.microsoft.com/office/powerpoint/2010/main" val="3720792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409C8-8B88-4F93-8E24-AD7EC0A9E7DF}" type="slidenum">
              <a:rPr lang="en-GB" smtClean="0"/>
              <a:t>33</a:t>
            </a:fld>
            <a:endParaRPr lang="en-GB" dirty="0"/>
          </a:p>
        </p:txBody>
      </p:sp>
    </p:spTree>
    <p:extLst>
      <p:ext uri="{BB962C8B-B14F-4D97-AF65-F5344CB8AC3E}">
        <p14:creationId xmlns:p14="http://schemas.microsoft.com/office/powerpoint/2010/main" val="2827160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34</a:t>
            </a:fld>
            <a:endParaRPr lang="en-GB" dirty="0"/>
          </a:p>
        </p:txBody>
      </p:sp>
    </p:spTree>
    <p:extLst>
      <p:ext uri="{BB962C8B-B14F-4D97-AF65-F5344CB8AC3E}">
        <p14:creationId xmlns:p14="http://schemas.microsoft.com/office/powerpoint/2010/main" val="10808843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t>35</a:t>
            </a:fld>
            <a:endParaRPr lang="en-GB" dirty="0"/>
          </a:p>
        </p:txBody>
      </p:sp>
    </p:spTree>
    <p:extLst>
      <p:ext uri="{BB962C8B-B14F-4D97-AF65-F5344CB8AC3E}">
        <p14:creationId xmlns:p14="http://schemas.microsoft.com/office/powerpoint/2010/main" val="417694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mn-lt"/>
                <a:ea typeface="+mn-ea"/>
                <a:cs typeface="+mn-cs"/>
              </a:rPr>
              <a:t>Add in presenter names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FF0000"/>
                </a:solidFill>
                <a:effectLst/>
                <a:uLnTx/>
                <a:uFillTx/>
                <a:latin typeface="+mn-lt"/>
                <a:ea typeface="+mn-ea"/>
                <a:cs typeface="+mn-cs"/>
              </a:rPr>
              <a:t>Also may want  to go through any housekeeping if delivering this on-line – i.e. use of chat box, mute, Q and As and when you want them</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4</a:t>
            </a:fld>
            <a:endParaRPr lang="en-GB" dirty="0"/>
          </a:p>
        </p:txBody>
      </p:sp>
    </p:spTree>
    <p:extLst>
      <p:ext uri="{BB962C8B-B14F-4D97-AF65-F5344CB8AC3E}">
        <p14:creationId xmlns:p14="http://schemas.microsoft.com/office/powerpoint/2010/main" val="42429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Recap</a:t>
            </a:r>
            <a:r>
              <a:rPr lang="en-GB" b="1" baseline="0" dirty="0" smtClean="0"/>
              <a:t> of slides from first presentation to remind people what was discussed.  If running as separate events then may want to switch to include full slides from 1</a:t>
            </a:r>
            <a:r>
              <a:rPr lang="en-GB" b="1" baseline="30000" dirty="0" smtClean="0"/>
              <a:t>st</a:t>
            </a:r>
            <a:r>
              <a:rPr lang="en-GB" b="1" baseline="0" dirty="0" smtClean="0"/>
              <a:t> presentation. </a:t>
            </a:r>
            <a:endParaRPr lang="en-GB" b="1"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5</a:t>
            </a:fld>
            <a:endParaRPr lang="en-GB" dirty="0"/>
          </a:p>
        </p:txBody>
      </p:sp>
    </p:spTree>
    <p:extLst>
      <p:ext uri="{BB962C8B-B14F-4D97-AF65-F5344CB8AC3E}">
        <p14:creationId xmlns:p14="http://schemas.microsoft.com/office/powerpoint/2010/main" val="65455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Adverse drug reactions are a common cause of hospital admissions, and across Europe are associated</a:t>
            </a:r>
            <a:r>
              <a:rPr lang="en-GB" baseline="0" dirty="0" smtClean="0"/>
              <a:t> with 8.6 million admissions every year.  </a:t>
            </a:r>
          </a:p>
          <a:p>
            <a:endParaRPr lang="en-GB" baseline="0" dirty="0" smtClean="0"/>
          </a:p>
          <a:p>
            <a:r>
              <a:rPr lang="en-GB" baseline="0" dirty="0" smtClean="0"/>
              <a:t>We know that certain patient groups are more likely to suffer from an adverse drug reaction, including those on 5 or more medicines, and those over 65 years.</a:t>
            </a:r>
          </a:p>
          <a:p>
            <a:endParaRPr lang="en-GB" baseline="0" dirty="0" smtClean="0"/>
          </a:p>
          <a:p>
            <a:r>
              <a:rPr lang="en-GB" baseline="0" dirty="0" smtClean="0"/>
              <a:t>It is estimated that around 50% of these are preventable.  </a:t>
            </a:r>
            <a:endParaRPr lang="en-GB" baseline="0" dirty="0" smtClean="0"/>
          </a:p>
          <a:p>
            <a:endParaRPr lang="en-GB" baseline="0" dirty="0" smtClean="0"/>
          </a:p>
          <a:p>
            <a:r>
              <a:rPr lang="en-GB" dirty="0" smtClean="0"/>
              <a:t>Reference for images; Scottish Government Polypharmacy Model of Care Group. Polypharmacy Guidance, Realistic Prescribing 3rd Edition, 2018. Scottish Government</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6</a:t>
            </a:fld>
            <a:endParaRPr lang="en-GB" dirty="0"/>
          </a:p>
        </p:txBody>
      </p:sp>
    </p:spTree>
    <p:extLst>
      <p:ext uri="{BB962C8B-B14F-4D97-AF65-F5344CB8AC3E}">
        <p14:creationId xmlns:p14="http://schemas.microsoft.com/office/powerpoint/2010/main" val="270647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Add in graphs to show own area data for </a:t>
            </a:r>
            <a:r>
              <a:rPr lang="en-GB" b="1" baseline="0" dirty="0" smtClean="0"/>
              <a:t>CCG/PCN compared to national – these examples are from EPACT2 polypharmacy dashboard</a:t>
            </a:r>
          </a:p>
          <a:p>
            <a:endParaRPr lang="en-GB" baseline="0" dirty="0" smtClean="0"/>
          </a:p>
          <a:p>
            <a:r>
              <a:rPr lang="en-GB" baseline="0" dirty="0" smtClean="0"/>
              <a:t>Some polypharmacy may be totally reasonable and required for therapeutic treatment – for example multiple evidence medicines following an MI</a:t>
            </a:r>
          </a:p>
          <a:p>
            <a:endParaRPr lang="en-GB" baseline="0" dirty="0" smtClean="0"/>
          </a:p>
          <a:p>
            <a:r>
              <a:rPr lang="en-GB" baseline="0" dirty="0" smtClean="0"/>
              <a:t>Other medication may be unnecessary – polypharmacy to treat side effects of other meds, continued medication with no indications, continued medication that should be short term etc..</a:t>
            </a:r>
          </a:p>
          <a:p>
            <a:endParaRPr lang="en-GB" baseline="0" dirty="0" smtClean="0"/>
          </a:p>
          <a:p>
            <a:r>
              <a:rPr lang="en-GB" baseline="0" dirty="0" smtClean="0"/>
              <a:t>Inappropriate polypharmacy can cause increased side effects, confusion and compliance issues, increased waste, increased spend on medicines and increased risk of hospitalisation. </a:t>
            </a:r>
          </a:p>
          <a:p>
            <a:endParaRPr lang="en-GB" baseline="0" dirty="0" smtClean="0"/>
          </a:p>
          <a:p>
            <a:r>
              <a:rPr lang="en-GB" baseline="0" dirty="0" smtClean="0"/>
              <a:t>Therefore important to ensure that inappropriate polypharmacy is tackled and prevented where possible.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7</a:t>
            </a:fld>
            <a:endParaRPr lang="en-GB" dirty="0"/>
          </a:p>
        </p:txBody>
      </p:sp>
    </p:spTree>
    <p:extLst>
      <p:ext uri="{BB962C8B-B14F-4D97-AF65-F5344CB8AC3E}">
        <p14:creationId xmlns:p14="http://schemas.microsoft.com/office/powerpoint/2010/main" val="42711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Prescqipp tool to ensure </a:t>
            </a:r>
            <a:r>
              <a:rPr lang="en-GB" u="sng" smtClean="0"/>
              <a:t>appropriate </a:t>
            </a:r>
            <a:r>
              <a:rPr lang="en-GB" u="sng" smtClean="0"/>
              <a:t>polypharmacy - 2019</a:t>
            </a:r>
            <a:r>
              <a:rPr lang="en-GB" u="none" baseline="0" smtClean="0"/>
              <a:t> </a:t>
            </a:r>
            <a:r>
              <a:rPr lang="en-GB" u="none" baseline="0" dirty="0" smtClean="0"/>
              <a:t>– busy tool, however highlights key aspects to consider when prescribing.</a:t>
            </a:r>
            <a:endParaRPr lang="en-GB" u="sng" dirty="0" smtClean="0"/>
          </a:p>
          <a:p>
            <a:r>
              <a:rPr lang="en-GB" baseline="0" dirty="0" smtClean="0"/>
              <a:t>Available at https://www.prescqipp.info/our-resources/webkits/polypharmacy-and-deprescribing/ </a:t>
            </a:r>
            <a:endParaRPr lang="en-GB" baseline="0" dirty="0" smtClean="0"/>
          </a:p>
          <a:p>
            <a:endParaRPr lang="en-GB" baseline="0" dirty="0" smtClean="0"/>
          </a:p>
          <a:p>
            <a:r>
              <a:rPr lang="en-GB" baseline="0" dirty="0" smtClean="0"/>
              <a:t>Ideally </a:t>
            </a:r>
            <a:r>
              <a:rPr lang="en-GB" baseline="0" dirty="0" smtClean="0"/>
              <a:t>all new meds should be discussed with the patient and treatment goals set up – the patient should be aware of what the goals are, and that the medication may be stopped if those goals are not met.  This is likely to be better than trying to tackle polypharmacy once a medication already established. – </a:t>
            </a:r>
            <a:r>
              <a:rPr lang="en-GB" b="1" baseline="0" dirty="0" smtClean="0"/>
              <a:t>Consider discussing with attendees whether this is done within their clinical practice? </a:t>
            </a:r>
            <a:endParaRPr lang="en-GB" baseline="0" dirty="0" smtClean="0"/>
          </a:p>
          <a:p>
            <a:endParaRPr lang="en-GB" baseline="0" dirty="0" smtClean="0"/>
          </a:p>
          <a:p>
            <a:r>
              <a:rPr lang="en-GB" baseline="0" dirty="0" smtClean="0"/>
              <a:t>Requires a significant change in practice across all prescribers to manage this.  What do we do about the patients who are already on multiple medications?</a:t>
            </a:r>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8</a:t>
            </a:fld>
            <a:endParaRPr lang="en-GB" dirty="0"/>
          </a:p>
        </p:txBody>
      </p:sp>
    </p:spTree>
    <p:extLst>
      <p:ext uri="{BB962C8B-B14F-4D97-AF65-F5344CB8AC3E}">
        <p14:creationId xmlns:p14="http://schemas.microsoft.com/office/powerpoint/2010/main" val="1697093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Scottish Government Polypharmacy Model of Care Group. Polypharmacy Guidance, Realistic Prescribing 3rd Edition, 2018. Scottish Government. </a:t>
            </a:r>
            <a:r>
              <a:rPr lang="en-GB" smtClean="0"/>
              <a:t>https://www.therapeutics.scot.nhs.uk/wp-content/uploads/2018/04/Polypharmacy-Guidance-2018.pdf </a:t>
            </a:r>
            <a:endParaRPr lang="en-GB" dirty="0" smtClean="0"/>
          </a:p>
          <a:p>
            <a:endParaRPr lang="en-GB" dirty="0" smtClean="0"/>
          </a:p>
          <a:p>
            <a:r>
              <a:rPr lang="en-GB" dirty="0" smtClean="0"/>
              <a:t>7 </a:t>
            </a:r>
            <a:r>
              <a:rPr lang="en-GB" dirty="0" smtClean="0"/>
              <a:t>steps to appropriate</a:t>
            </a:r>
            <a:r>
              <a:rPr lang="en-GB" baseline="0" dirty="0" smtClean="0"/>
              <a:t> polypharmacy – key focus on what the patient feels is important in addition to the clinical priorities.</a:t>
            </a:r>
          </a:p>
          <a:p>
            <a:endParaRPr lang="en-GB" baseline="0" dirty="0" smtClean="0"/>
          </a:p>
          <a:p>
            <a:pPr marL="224325" indent="-224325">
              <a:buFont typeface="+mj-lt"/>
              <a:buAutoNum type="arabicPeriod"/>
            </a:pPr>
            <a:r>
              <a:rPr lang="en-GB" dirty="0" smtClean="0"/>
              <a:t>Patient Views</a:t>
            </a:r>
          </a:p>
          <a:p>
            <a:pPr marL="224325" indent="-224325">
              <a:buFont typeface="+mj-lt"/>
              <a:buAutoNum type="arabicPeriod"/>
            </a:pPr>
            <a:r>
              <a:rPr lang="en-GB" dirty="0" smtClean="0"/>
              <a:t>Essential</a:t>
            </a:r>
          </a:p>
          <a:p>
            <a:pPr marL="224325" indent="-224325">
              <a:buFont typeface="+mj-lt"/>
              <a:buAutoNum type="arabicPeriod"/>
            </a:pPr>
            <a:r>
              <a:rPr lang="en-GB" dirty="0" smtClean="0"/>
              <a:t>Unnecessary </a:t>
            </a:r>
          </a:p>
          <a:p>
            <a:pPr marL="224325" indent="-224325">
              <a:buFont typeface="+mj-lt"/>
              <a:buAutoNum type="arabicPeriod"/>
            </a:pPr>
            <a:r>
              <a:rPr lang="en-GB" dirty="0" smtClean="0"/>
              <a:t>Effectiveness</a:t>
            </a:r>
          </a:p>
          <a:p>
            <a:pPr marL="224325" indent="-224325">
              <a:buFont typeface="+mj-lt"/>
              <a:buAutoNum type="arabicPeriod"/>
            </a:pPr>
            <a:r>
              <a:rPr lang="en-GB" dirty="0" smtClean="0"/>
              <a:t>Safety </a:t>
            </a:r>
          </a:p>
          <a:p>
            <a:pPr marL="224325" indent="-224325">
              <a:buFont typeface="+mj-lt"/>
              <a:buAutoNum type="arabicPeriod"/>
            </a:pPr>
            <a:r>
              <a:rPr lang="en-GB" dirty="0" smtClean="0"/>
              <a:t>Cost effectiveness</a:t>
            </a:r>
          </a:p>
          <a:p>
            <a:pPr marL="224325" indent="-224325">
              <a:buFont typeface="+mj-lt"/>
              <a:buAutoNum type="arabicPeriod"/>
            </a:pPr>
            <a:r>
              <a:rPr lang="en-GB" dirty="0" smtClean="0"/>
              <a:t>Patient Centredness</a:t>
            </a:r>
          </a:p>
          <a:p>
            <a:endParaRPr lang="en-GB" dirty="0"/>
          </a:p>
        </p:txBody>
      </p:sp>
      <p:sp>
        <p:nvSpPr>
          <p:cNvPr id="4" name="Slide Number Placeholder 3"/>
          <p:cNvSpPr>
            <a:spLocks noGrp="1"/>
          </p:cNvSpPr>
          <p:nvPr>
            <p:ph type="sldNum" sz="quarter" idx="10"/>
          </p:nvPr>
        </p:nvSpPr>
        <p:spPr/>
        <p:txBody>
          <a:bodyPr/>
          <a:lstStyle/>
          <a:p>
            <a:fld id="{9DA5B933-57DF-4E94-81E6-8C7452E7EB89}" type="slidenum">
              <a:rPr lang="en-GB" smtClean="0"/>
              <a:pPr/>
              <a:t>9</a:t>
            </a:fld>
            <a:endParaRPr lang="en-GB" dirty="0"/>
          </a:p>
        </p:txBody>
      </p:sp>
    </p:spTree>
    <p:extLst>
      <p:ext uri="{BB962C8B-B14F-4D97-AF65-F5344CB8AC3E}">
        <p14:creationId xmlns:p14="http://schemas.microsoft.com/office/powerpoint/2010/main" val="305535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40431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139170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1357441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277293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1817629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33974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2587572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257386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3485702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371344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E2217-4942-4B2A-80B8-77947B44792D}" type="datetimeFigureOut">
              <a:rPr lang="en-GB" smtClean="0"/>
              <a:t>23/07/2020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5B11A2A-88E9-49F9-B280-02E2D9B25C32}" type="slidenum">
              <a:rPr lang="en-GB" smtClean="0"/>
              <a:t>‹#›</a:t>
            </a:fld>
            <a:endParaRPr lang="en-GB" dirty="0"/>
          </a:p>
        </p:txBody>
      </p:sp>
    </p:spTree>
    <p:extLst>
      <p:ext uri="{BB962C8B-B14F-4D97-AF65-F5344CB8AC3E}">
        <p14:creationId xmlns:p14="http://schemas.microsoft.com/office/powerpoint/2010/main" val="1160900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4E2217-4942-4B2A-80B8-77947B44792D}" type="datetimeFigureOut">
              <a:rPr lang="en-GB" smtClean="0"/>
              <a:t>23/07/2020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11A2A-88E9-49F9-B280-02E2D9B25C32}" type="slidenum">
              <a:rPr lang="en-GB" smtClean="0"/>
              <a:t>‹#›</a:t>
            </a:fld>
            <a:endParaRPr lang="en-GB" dirty="0"/>
          </a:p>
        </p:txBody>
      </p:sp>
    </p:spTree>
    <p:extLst>
      <p:ext uri="{BB962C8B-B14F-4D97-AF65-F5344CB8AC3E}">
        <p14:creationId xmlns:p14="http://schemas.microsoft.com/office/powerpoint/2010/main" val="1811649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tworks.nhs.uk/nhs-networks/nhs-cumbria-ccg/medicines-management/guidelines-and-other-publications/Stop%20start%20pdf%20final%20Feb%202013%20versio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guardian.com/profile/sarahboseley"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ivewellwithpain.co.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coa.ac.uk/faculty-of-pain-medicine/opioids-aware"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www.ouh.nhs.uk/services/referrals/pain/opioids-chronic-pain.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r>
              <a:rPr lang="en-GB" dirty="0" smtClean="0"/>
              <a:t>**Delete this slide before presenting**</a:t>
            </a:r>
            <a:endParaRPr lang="en-GB" dirty="0"/>
          </a:p>
        </p:txBody>
      </p:sp>
      <p:sp>
        <p:nvSpPr>
          <p:cNvPr id="3" name="Content Placeholder 2"/>
          <p:cNvSpPr>
            <a:spLocks noGrp="1"/>
          </p:cNvSpPr>
          <p:nvPr>
            <p:ph idx="1"/>
          </p:nvPr>
        </p:nvSpPr>
        <p:spPr>
          <a:xfrm>
            <a:off x="457200" y="1412776"/>
            <a:ext cx="8229600" cy="5328592"/>
          </a:xfrm>
        </p:spPr>
        <p:txBody>
          <a:bodyPr>
            <a:normAutofit fontScale="77500" lnSpcReduction="20000"/>
          </a:bodyPr>
          <a:lstStyle/>
          <a:p>
            <a:r>
              <a:rPr lang="en-GB" dirty="0" smtClean="0"/>
              <a:t>This presentation has been adapted from County Durham CCG resources funded by the AHSN</a:t>
            </a:r>
          </a:p>
          <a:p>
            <a:r>
              <a:rPr lang="en-GB" dirty="0" smtClean="0"/>
              <a:t>These were originally delivered virtually to GP practice based </a:t>
            </a:r>
            <a:r>
              <a:rPr lang="en-GB" dirty="0" smtClean="0"/>
              <a:t>pharmacists – if delivering to other staff members please consider whether the content should be adapted accordingly</a:t>
            </a:r>
          </a:p>
          <a:p>
            <a:r>
              <a:rPr lang="en-GB" dirty="0" smtClean="0">
                <a:solidFill>
                  <a:srgbClr val="FF0000"/>
                </a:solidFill>
              </a:rPr>
              <a:t>All information is up to date as of the end of December 2019 – if using after this please ensure that the most up to date guidance is used</a:t>
            </a:r>
            <a:endParaRPr lang="en-GB" dirty="0" smtClean="0">
              <a:solidFill>
                <a:srgbClr val="FF0000"/>
              </a:solidFill>
            </a:endParaRPr>
          </a:p>
          <a:p>
            <a:r>
              <a:rPr lang="en-GB" dirty="0" smtClean="0"/>
              <a:t>Possible things to discuss are included in the notes section of each slide</a:t>
            </a:r>
          </a:p>
          <a:p>
            <a:r>
              <a:rPr lang="en-GB" dirty="0" smtClean="0"/>
              <a:t>Considerations for the presenter are in the notes section in </a:t>
            </a:r>
            <a:r>
              <a:rPr lang="en-GB" b="1" dirty="0" smtClean="0"/>
              <a:t>BOLD</a:t>
            </a:r>
          </a:p>
          <a:p>
            <a:r>
              <a:rPr lang="en-GB" dirty="0" smtClean="0"/>
              <a:t>Places where local adjustments should be made to content are highlighted in </a:t>
            </a:r>
            <a:r>
              <a:rPr lang="en-GB" dirty="0" smtClean="0">
                <a:solidFill>
                  <a:srgbClr val="FF0000"/>
                </a:solidFill>
              </a:rPr>
              <a:t>RED</a:t>
            </a:r>
            <a:endParaRPr lang="en-GB" dirty="0">
              <a:solidFill>
                <a:srgbClr val="FF00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21936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STOPP-START Tool</a:t>
            </a:r>
            <a:endParaRPr lang="en-GB" dirty="0">
              <a:solidFill>
                <a:srgbClr val="FF0000"/>
              </a:solidFill>
            </a:endParaRPr>
          </a:p>
        </p:txBody>
      </p:sp>
      <p:sp>
        <p:nvSpPr>
          <p:cNvPr id="3" name="Content Placeholder 2"/>
          <p:cNvSpPr>
            <a:spLocks noGrp="1"/>
          </p:cNvSpPr>
          <p:nvPr>
            <p:ph idx="1"/>
          </p:nvPr>
        </p:nvSpPr>
        <p:spPr/>
        <p:txBody>
          <a:bodyPr>
            <a:normAutofit/>
          </a:bodyPr>
          <a:lstStyle/>
          <a:p>
            <a:r>
              <a:rPr lang="en-GB" dirty="0">
                <a:hlinkClick r:id="rId3"/>
              </a:rPr>
              <a:t>STOPP-START </a:t>
            </a:r>
            <a:r>
              <a:rPr lang="en-GB" dirty="0" smtClean="0">
                <a:hlinkClick r:id="rId3"/>
              </a:rPr>
              <a:t>toolkit</a:t>
            </a:r>
            <a:endParaRPr lang="en-GB" dirty="0" smtClean="0"/>
          </a:p>
          <a:p>
            <a:r>
              <a:rPr lang="en-GB" dirty="0" smtClean="0"/>
              <a:t>Evidence-based tool for prescribing and de-prescribing in &gt;65 years</a:t>
            </a:r>
          </a:p>
          <a:p>
            <a:r>
              <a:rPr lang="en-GB" dirty="0" smtClean="0"/>
              <a:t>Available on the clinical systems and can be utilised to highlight possible medications to review</a:t>
            </a:r>
          </a:p>
          <a:p>
            <a:r>
              <a:rPr lang="en-GB" dirty="0" smtClean="0"/>
              <a:t>Consider whether this would be useful to incorporate into practice processes</a:t>
            </a:r>
          </a:p>
          <a:p>
            <a:endParaRPr lang="en-GB" dirty="0"/>
          </a:p>
          <a:p>
            <a:endParaRPr lang="en-GB" dirty="0" smtClean="0"/>
          </a:p>
        </p:txBody>
      </p:sp>
    </p:spTree>
    <p:extLst>
      <p:ext uri="{BB962C8B-B14F-4D97-AF65-F5344CB8AC3E}">
        <p14:creationId xmlns:p14="http://schemas.microsoft.com/office/powerpoint/2010/main" val="292657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SystmOne</a:t>
            </a:r>
            <a:endParaRPr lang="en-GB" dirty="0"/>
          </a:p>
        </p:txBody>
      </p:sp>
      <p:sp>
        <p:nvSpPr>
          <p:cNvPr id="7" name="Content Placeholder 6"/>
          <p:cNvSpPr>
            <a:spLocks noGrp="1"/>
          </p:cNvSpPr>
          <p:nvPr>
            <p:ph idx="1"/>
          </p:nvPr>
        </p:nvSpPr>
        <p:spPr/>
        <p:txBody>
          <a:bodyPr/>
          <a:lstStyle/>
          <a:p>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412776"/>
            <a:ext cx="7308304" cy="4805964"/>
          </a:xfrm>
          <a:prstGeom prst="rect">
            <a:avLst/>
          </a:prstGeom>
        </p:spPr>
      </p:pic>
      <p:sp>
        <p:nvSpPr>
          <p:cNvPr id="5" name="Oval 4"/>
          <p:cNvSpPr/>
          <p:nvPr/>
        </p:nvSpPr>
        <p:spPr>
          <a:xfrm>
            <a:off x="6084168" y="1412776"/>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152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4043" y="653849"/>
            <a:ext cx="8495913" cy="5550301"/>
          </a:xfrm>
        </p:spPr>
      </p:pic>
      <p:sp>
        <p:nvSpPr>
          <p:cNvPr id="3" name="Oval 2"/>
          <p:cNvSpPr/>
          <p:nvPr/>
        </p:nvSpPr>
        <p:spPr>
          <a:xfrm>
            <a:off x="467544" y="4437112"/>
            <a:ext cx="1224136"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38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00808"/>
            <a:ext cx="8229600" cy="3228721"/>
          </a:xfrm>
        </p:spPr>
      </p:pic>
    </p:spTree>
    <p:extLst>
      <p:ext uri="{BB962C8B-B14F-4D97-AF65-F5344CB8AC3E}">
        <p14:creationId xmlns:p14="http://schemas.microsoft.com/office/powerpoint/2010/main" val="2328068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STOPP tool on EMIS </a:t>
            </a: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83" y="1628800"/>
            <a:ext cx="9652349" cy="410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48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STOPP tool on EMIS continued</a:t>
            </a:r>
            <a:endParaRPr lang="en-GB"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725123"/>
            <a:ext cx="8229600" cy="4276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907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STOPP-START tool</a:t>
            </a:r>
            <a:endParaRPr lang="en-GB" dirty="0"/>
          </a:p>
        </p:txBody>
      </p:sp>
      <p:sp>
        <p:nvSpPr>
          <p:cNvPr id="3" name="Content Placeholder 2"/>
          <p:cNvSpPr>
            <a:spLocks noGrp="1"/>
          </p:cNvSpPr>
          <p:nvPr>
            <p:ph idx="1"/>
          </p:nvPr>
        </p:nvSpPr>
        <p:spPr/>
        <p:txBody>
          <a:bodyPr/>
          <a:lstStyle/>
          <a:p>
            <a:r>
              <a:rPr lang="en-GB" dirty="0" smtClean="0"/>
              <a:t>Useful tool to highlight potential polypharmacy issues in older people</a:t>
            </a:r>
          </a:p>
          <a:p>
            <a:r>
              <a:rPr lang="en-GB" dirty="0" smtClean="0"/>
              <a:t>Available on EMIS and S1</a:t>
            </a:r>
          </a:p>
          <a:p>
            <a:r>
              <a:rPr lang="en-GB" dirty="0" smtClean="0"/>
              <a:t>Does not give a clinical judgement on whether these should be actioned, or how</a:t>
            </a:r>
          </a:p>
          <a:p>
            <a:r>
              <a:rPr lang="en-GB" dirty="0" smtClean="0"/>
              <a:t>Need to be actioned as a separate task</a:t>
            </a:r>
          </a:p>
          <a:p>
            <a:pPr marL="0" indent="0">
              <a:buNone/>
            </a:pPr>
            <a:endParaRPr lang="en-GB" dirty="0"/>
          </a:p>
        </p:txBody>
      </p:sp>
    </p:spTree>
    <p:extLst>
      <p:ext uri="{BB962C8B-B14F-4D97-AF65-F5344CB8AC3E}">
        <p14:creationId xmlns:p14="http://schemas.microsoft.com/office/powerpoint/2010/main" val="277572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De-prescribing in Persistent, Non-Cancer Pain</a:t>
            </a:r>
          </a:p>
        </p:txBody>
      </p:sp>
      <p:sp>
        <p:nvSpPr>
          <p:cNvPr id="5" name="Subtitle 4"/>
          <p:cNvSpPr>
            <a:spLocks noGrp="1"/>
          </p:cNvSpPr>
          <p:nvPr>
            <p:ph type="subTitle" idx="1"/>
          </p:nvPr>
        </p:nvSpPr>
        <p:spPr>
          <a:xfrm>
            <a:off x="683568" y="4941168"/>
            <a:ext cx="7632848" cy="697632"/>
          </a:xfrm>
        </p:spPr>
        <p:txBody>
          <a:bodyPr>
            <a:normAutofit fontScale="55000" lnSpcReduction="20000"/>
          </a:bodyPr>
          <a:lstStyle/>
          <a:p>
            <a:pPr lvl="1" algn="l"/>
            <a:r>
              <a:rPr lang="en-GB" sz="2400" dirty="0" smtClean="0">
                <a:solidFill>
                  <a:schemeClr val="tx1"/>
                </a:solidFill>
              </a:rPr>
              <a:t>Written by:</a:t>
            </a:r>
          </a:p>
          <a:p>
            <a:pPr marL="800100" lvl="1" indent="-342900" algn="l">
              <a:buFont typeface="Arial" panose="020B0604020202020204" pitchFamily="34" charset="0"/>
              <a:buChar char="•"/>
            </a:pPr>
            <a:r>
              <a:rPr lang="en-GB" sz="2400" dirty="0" smtClean="0">
                <a:solidFill>
                  <a:schemeClr val="tx1"/>
                </a:solidFill>
              </a:rPr>
              <a:t>Kathryn </a:t>
            </a:r>
            <a:r>
              <a:rPr lang="en-GB" sz="2400" dirty="0">
                <a:solidFill>
                  <a:schemeClr val="tx1"/>
                </a:solidFill>
              </a:rPr>
              <a:t>Featherstone, GP Practice Pharmacist, IPS Ltd</a:t>
            </a:r>
          </a:p>
          <a:p>
            <a:pPr marL="800100" lvl="1" indent="-342900" algn="l">
              <a:buFont typeface="Arial" panose="020B0604020202020204" pitchFamily="34" charset="0"/>
              <a:buChar char="•"/>
            </a:pPr>
            <a:r>
              <a:rPr lang="en-GB" sz="2400" dirty="0">
                <a:solidFill>
                  <a:schemeClr val="tx1"/>
                </a:solidFill>
              </a:rPr>
              <a:t>Franchesca Beavis, Specialist Pharmacist in Orthopaedic Surgery, </a:t>
            </a:r>
            <a:r>
              <a:rPr lang="en-GB" sz="2400" dirty="0" smtClean="0">
                <a:solidFill>
                  <a:schemeClr val="tx1"/>
                </a:solidFill>
              </a:rPr>
              <a:t>CDDFT</a:t>
            </a:r>
            <a:endParaRPr lang="en-GB" sz="2400" dirty="0">
              <a:solidFill>
                <a:schemeClr val="tx1"/>
              </a:solidFill>
            </a:endParaRPr>
          </a:p>
          <a:p>
            <a:endParaRPr lang="en-GB" dirty="0">
              <a:solidFill>
                <a:srgbClr val="FF0000"/>
              </a:solidFill>
            </a:endParaRPr>
          </a:p>
        </p:txBody>
      </p:sp>
    </p:spTree>
    <p:extLst>
      <p:ext uri="{BB962C8B-B14F-4D97-AF65-F5344CB8AC3E}">
        <p14:creationId xmlns:p14="http://schemas.microsoft.com/office/powerpoint/2010/main" val="413741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179512" y="332656"/>
            <a:ext cx="3819525" cy="275441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2000" kern="1800" dirty="0">
                <a:effectLst/>
                <a:latin typeface="Georgia"/>
                <a:ea typeface="Times New Roman"/>
                <a:cs typeface="Times New Roman"/>
              </a:rPr>
              <a:t>Prescription of opioid drugs continues to rise in England</a:t>
            </a:r>
            <a:endParaRPr lang="en-GB" sz="1200" dirty="0">
              <a:effectLst/>
              <a:latin typeface="Calibri"/>
              <a:ea typeface="Calibri"/>
              <a:cs typeface="Times New Roman"/>
            </a:endParaRPr>
          </a:p>
          <a:p>
            <a:pPr>
              <a:spcAft>
                <a:spcPts val="0"/>
              </a:spcAft>
            </a:pPr>
            <a:r>
              <a:rPr lang="en-GB" sz="1200" b="1" dirty="0">
                <a:solidFill>
                  <a:srgbClr val="121212"/>
                </a:solidFill>
                <a:effectLst/>
                <a:latin typeface="Georgia"/>
                <a:ea typeface="Times New Roman"/>
                <a:cs typeface="Times New Roman"/>
              </a:rPr>
              <a:t>Doctors give patients drugs such as tramadol despite risks of addiction and ineffectiveness when treating chronic pain</a:t>
            </a:r>
            <a:endParaRPr lang="en-GB" sz="1200" dirty="0">
              <a:effectLst/>
              <a:latin typeface="Calibri"/>
              <a:ea typeface="Calibri"/>
              <a:cs typeface="Times New Roman"/>
            </a:endParaRPr>
          </a:p>
          <a:p>
            <a:pPr>
              <a:spcAft>
                <a:spcPts val="0"/>
              </a:spcAft>
            </a:pPr>
            <a:r>
              <a:rPr lang="en-GB" sz="1200" b="1" u="none" strike="noStrike" dirty="0">
                <a:solidFill>
                  <a:srgbClr val="C70000"/>
                </a:solidFill>
                <a:effectLst/>
                <a:latin typeface="Georgia"/>
                <a:ea typeface="Times New Roman"/>
                <a:cs typeface="Times New Roman"/>
                <a:hlinkClick r:id="rId3"/>
              </a:rPr>
              <a:t>Sarah </a:t>
            </a:r>
            <a:r>
              <a:rPr lang="en-GB" sz="1200" b="1" u="none" strike="noStrike" dirty="0" smtClean="0">
                <a:solidFill>
                  <a:srgbClr val="C70000"/>
                </a:solidFill>
                <a:effectLst/>
                <a:latin typeface="Georgia"/>
                <a:ea typeface="Times New Roman"/>
                <a:cs typeface="Times New Roman"/>
              </a:rPr>
              <a:t>Boseley Health</a:t>
            </a:r>
            <a:r>
              <a:rPr lang="en-GB" sz="1200" i="1" dirty="0" smtClean="0">
                <a:solidFill>
                  <a:srgbClr val="C70000"/>
                </a:solidFill>
                <a:effectLst/>
                <a:latin typeface="Georgia"/>
                <a:ea typeface="Times New Roman"/>
                <a:cs typeface="Times New Roman"/>
              </a:rPr>
              <a:t> </a:t>
            </a:r>
            <a:r>
              <a:rPr lang="en-GB" sz="1200" i="1" dirty="0">
                <a:solidFill>
                  <a:srgbClr val="C70000"/>
                </a:solidFill>
                <a:effectLst/>
                <a:latin typeface="Georgia"/>
                <a:ea typeface="Times New Roman"/>
                <a:cs typeface="Times New Roman"/>
              </a:rPr>
              <a:t>editor</a:t>
            </a:r>
            <a:endParaRPr lang="en-GB" sz="1200" dirty="0">
              <a:effectLst/>
              <a:latin typeface="Calibri"/>
              <a:ea typeface="Calibri"/>
              <a:cs typeface="Times New Roman"/>
            </a:endParaRPr>
          </a:p>
          <a:p>
            <a:pPr>
              <a:spcAft>
                <a:spcPts val="0"/>
              </a:spcAft>
            </a:pPr>
            <a:r>
              <a:rPr lang="en-GB" sz="1200" dirty="0">
                <a:effectLst/>
                <a:latin typeface="Times New Roman"/>
                <a:ea typeface="Times New Roman"/>
                <a:cs typeface="Times New Roman"/>
              </a:rPr>
              <a:t> </a:t>
            </a:r>
            <a:endParaRPr lang="en-GB" sz="1200" dirty="0">
              <a:effectLst/>
              <a:latin typeface="Calibri"/>
              <a:ea typeface="Calibri"/>
              <a:cs typeface="Times New Roman"/>
            </a:endParaRPr>
          </a:p>
          <a:p>
            <a:pPr>
              <a:spcAft>
                <a:spcPts val="0"/>
              </a:spcAft>
            </a:pPr>
            <a:r>
              <a:rPr lang="en-GB" sz="1200" dirty="0">
                <a:effectLst/>
                <a:latin typeface="Times New Roman"/>
                <a:ea typeface="Times New Roman"/>
                <a:cs typeface="Times New Roman"/>
              </a:rPr>
              <a:t>Tramadol was the most commonly prescribed opioid in England from August 2010 to February 2014. </a:t>
            </a:r>
            <a:r>
              <a:rPr lang="en-GB" sz="1200" dirty="0" smtClean="0">
                <a:solidFill>
                  <a:srgbClr val="121212"/>
                </a:solidFill>
                <a:effectLst/>
                <a:latin typeface="Times New Roman"/>
                <a:ea typeface="Times New Roman"/>
                <a:cs typeface="Times New Roman"/>
              </a:rPr>
              <a:t>The </a:t>
            </a:r>
            <a:r>
              <a:rPr lang="en-GB" sz="1200" dirty="0">
                <a:solidFill>
                  <a:srgbClr val="121212"/>
                </a:solidFill>
                <a:effectLst/>
                <a:latin typeface="Times New Roman"/>
                <a:ea typeface="Times New Roman"/>
                <a:cs typeface="Times New Roman"/>
              </a:rPr>
              <a:t>prescription of opioid drugs by GPs in England is steadily rising, especially in more deprived communities, even though they are potentially dangerous and do not work for chronic pain, a new study reveals.</a:t>
            </a:r>
            <a:endParaRPr lang="en-GB" sz="1200" dirty="0">
              <a:effectLst/>
              <a:latin typeface="Calibri"/>
              <a:ea typeface="Calibri"/>
              <a:cs typeface="Times New Roman"/>
            </a:endParaRPr>
          </a:p>
          <a:p>
            <a:pPr>
              <a:spcAft>
                <a:spcPts val="0"/>
              </a:spcAft>
            </a:pPr>
            <a:r>
              <a:rPr lang="en-GB" sz="1200" dirty="0">
                <a:effectLst/>
                <a:latin typeface="Calibri"/>
                <a:ea typeface="Calibri"/>
                <a:cs typeface="Times New Roman"/>
              </a:rPr>
              <a:t> </a:t>
            </a:r>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151880" y="3087067"/>
            <a:ext cx="2857500" cy="1714500"/>
          </a:xfrm>
          <a:prstGeom prst="rect">
            <a:avLst/>
          </a:prstGeom>
          <a:noFill/>
          <a:ln>
            <a:noFill/>
          </a:ln>
        </p:spPr>
      </p:pic>
      <p:sp>
        <p:nvSpPr>
          <p:cNvPr id="16" name="Text Box 2"/>
          <p:cNvSpPr txBox="1">
            <a:spLocks noChangeArrowheads="1"/>
          </p:cNvSpPr>
          <p:nvPr/>
        </p:nvSpPr>
        <p:spPr bwMode="auto">
          <a:xfrm>
            <a:off x="5324475" y="188640"/>
            <a:ext cx="3819525" cy="21602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fontAlgn="base">
              <a:spcAft>
                <a:spcPts val="0"/>
              </a:spcAft>
            </a:pPr>
            <a:r>
              <a:rPr lang="en-GB" sz="2000" b="1" kern="1800" dirty="0">
                <a:solidFill>
                  <a:srgbClr val="1E1E1E"/>
                </a:solidFill>
                <a:effectLst/>
                <a:latin typeface="Helvetica"/>
                <a:ea typeface="Times New Roman"/>
                <a:cs typeface="Times New Roman"/>
              </a:rPr>
              <a:t>NHS accused of fuelling rise in opioid addiction</a:t>
            </a:r>
            <a:endParaRPr lang="en-GB" sz="1200" dirty="0">
              <a:effectLst/>
              <a:latin typeface="Calibri"/>
              <a:ea typeface="Calibri"/>
              <a:cs typeface="Times New Roman"/>
            </a:endParaRPr>
          </a:p>
          <a:p>
            <a:pPr fontAlgn="base">
              <a:spcAft>
                <a:spcPts val="0"/>
              </a:spcAft>
            </a:pPr>
            <a:r>
              <a:rPr lang="en-GB" sz="1050" dirty="0">
                <a:solidFill>
                  <a:srgbClr val="404040"/>
                </a:solidFill>
                <a:effectLst/>
                <a:latin typeface="inherit"/>
                <a:ea typeface="Times New Roman"/>
                <a:cs typeface="Helvetica"/>
              </a:rPr>
              <a:t>By David </a:t>
            </a:r>
            <a:r>
              <a:rPr lang="en-GB" sz="1050" dirty="0" smtClean="0">
                <a:solidFill>
                  <a:srgbClr val="404040"/>
                </a:solidFill>
                <a:effectLst/>
                <a:latin typeface="inherit"/>
                <a:ea typeface="Times New Roman"/>
                <a:cs typeface="Helvetica"/>
              </a:rPr>
              <a:t>Rhodes BBC</a:t>
            </a:r>
            <a:r>
              <a:rPr lang="en-GB" sz="1050" dirty="0" smtClean="0">
                <a:solidFill>
                  <a:srgbClr val="5A5A5A"/>
                </a:solidFill>
                <a:effectLst/>
                <a:latin typeface="inherit"/>
                <a:ea typeface="Times New Roman"/>
                <a:cs typeface="Helvetica"/>
              </a:rPr>
              <a:t> </a:t>
            </a:r>
            <a:r>
              <a:rPr lang="en-GB" sz="1050" dirty="0">
                <a:solidFill>
                  <a:srgbClr val="5A5A5A"/>
                </a:solidFill>
                <a:effectLst/>
                <a:latin typeface="inherit"/>
                <a:ea typeface="Times New Roman"/>
                <a:cs typeface="Helvetica"/>
              </a:rPr>
              <a:t>News</a:t>
            </a:r>
            <a:endParaRPr lang="en-GB" sz="1200" dirty="0">
              <a:effectLst/>
              <a:latin typeface="Calibri"/>
              <a:ea typeface="Calibri"/>
              <a:cs typeface="Times New Roman"/>
            </a:endParaRPr>
          </a:p>
          <a:p>
            <a:pPr marR="38100" fontAlgn="base">
              <a:spcAft>
                <a:spcPts val="150"/>
              </a:spcAft>
            </a:pPr>
            <a:r>
              <a:rPr lang="en-GB" sz="1050" dirty="0">
                <a:solidFill>
                  <a:srgbClr val="5A5A5A"/>
                </a:solidFill>
                <a:effectLst/>
                <a:latin typeface="inherit"/>
                <a:ea typeface="Times New Roman"/>
                <a:cs typeface="Helvetica"/>
              </a:rPr>
              <a:t>15 March </a:t>
            </a:r>
            <a:r>
              <a:rPr lang="en-GB" sz="1050" dirty="0" smtClean="0">
                <a:solidFill>
                  <a:srgbClr val="5A5A5A"/>
                </a:solidFill>
                <a:effectLst/>
                <a:latin typeface="inherit"/>
                <a:ea typeface="Times New Roman"/>
                <a:cs typeface="Helvetica"/>
              </a:rPr>
              <a:t>2018</a:t>
            </a:r>
            <a:r>
              <a:rPr lang="en-GB" sz="1050" dirty="0" smtClean="0">
                <a:solidFill>
                  <a:srgbClr val="ECECEC"/>
                </a:solidFill>
                <a:effectLst/>
                <a:latin typeface="inherit"/>
                <a:ea typeface="Times New Roman"/>
                <a:cs typeface="Helvetica"/>
              </a:rPr>
              <a:t>imorphine</a:t>
            </a:r>
            <a:endParaRPr lang="en-GB" sz="1200" dirty="0">
              <a:effectLst/>
              <a:latin typeface="Calibri"/>
              <a:ea typeface="Calibri"/>
              <a:cs typeface="Times New Roman"/>
            </a:endParaRPr>
          </a:p>
          <a:p>
            <a:pPr fontAlgn="base">
              <a:spcAft>
                <a:spcPts val="0"/>
              </a:spcAft>
            </a:pPr>
            <a:r>
              <a:rPr lang="en-GB" sz="1050" b="1" dirty="0">
                <a:solidFill>
                  <a:srgbClr val="404040"/>
                </a:solidFill>
                <a:effectLst/>
                <a:latin typeface="inherit"/>
                <a:ea typeface="Times New Roman"/>
                <a:cs typeface="Helvetica"/>
              </a:rPr>
              <a:t>Doctors warn the NHS is fuelling an addiction crisis because of an increase in the prescribing of powerful painkillers.</a:t>
            </a:r>
            <a:endParaRPr lang="en-GB" sz="1200" dirty="0">
              <a:effectLst/>
              <a:latin typeface="Calibri"/>
              <a:ea typeface="Calibri"/>
              <a:cs typeface="Times New Roman"/>
            </a:endParaRPr>
          </a:p>
          <a:p>
            <a:pPr fontAlgn="base">
              <a:spcAft>
                <a:spcPts val="0"/>
              </a:spcAft>
            </a:pPr>
            <a:r>
              <a:rPr lang="en-GB" sz="1050" dirty="0">
                <a:solidFill>
                  <a:srgbClr val="404040"/>
                </a:solidFill>
                <a:effectLst/>
                <a:latin typeface="inherit"/>
                <a:ea typeface="Times New Roman"/>
                <a:cs typeface="Helvetica"/>
              </a:rPr>
              <a:t>Nearly 24 million opioids, such as morphine, were prescribed in 2017 - equivalent to 2,700 packs an hour.</a:t>
            </a:r>
            <a:endParaRPr lang="en-GB" sz="1200" dirty="0">
              <a:effectLst/>
              <a:latin typeface="Calibri"/>
              <a:ea typeface="Calibri"/>
              <a:cs typeface="Times New Roman"/>
            </a:endParaRPr>
          </a:p>
          <a:p>
            <a:pPr fontAlgn="base">
              <a:spcAft>
                <a:spcPts val="0"/>
              </a:spcAft>
            </a:pPr>
            <a:r>
              <a:rPr lang="en-GB" sz="1050" dirty="0">
                <a:solidFill>
                  <a:srgbClr val="404040"/>
                </a:solidFill>
                <a:effectLst/>
                <a:latin typeface="inherit"/>
                <a:ea typeface="Times New Roman"/>
                <a:cs typeface="Helvetica"/>
              </a:rPr>
              <a:t>A drugs counsellor and former user told the BBC the NHS was "creating drug addicts".</a:t>
            </a:r>
            <a:endParaRPr lang="en-GB" sz="1200" dirty="0">
              <a:effectLst/>
              <a:latin typeface="Calibri"/>
              <a:ea typeface="Calibri"/>
              <a:cs typeface="Times New Roman"/>
            </a:endParaRPr>
          </a:p>
          <a:p>
            <a:pPr>
              <a:spcAft>
                <a:spcPts val="0"/>
              </a:spcAft>
            </a:pPr>
            <a:r>
              <a:rPr lang="en-GB" sz="2400" kern="1800" dirty="0">
                <a:effectLst/>
                <a:latin typeface="Georgia"/>
                <a:ea typeface="Times New Roman"/>
                <a:cs typeface="Times New Roman"/>
              </a:rPr>
              <a:t> </a:t>
            </a:r>
            <a:endParaRPr lang="en-GB" sz="1200" dirty="0">
              <a:effectLst/>
              <a:latin typeface="Calibri"/>
              <a:ea typeface="Calibri"/>
              <a:cs typeface="Times New Roman"/>
            </a:endParaRPr>
          </a:p>
          <a:p>
            <a:pPr>
              <a:spcAft>
                <a:spcPts val="0"/>
              </a:spcAft>
            </a:pPr>
            <a:r>
              <a:rPr lang="en-GB" sz="1200" dirty="0">
                <a:effectLst/>
                <a:latin typeface="Calibri"/>
                <a:ea typeface="Calibri"/>
                <a:cs typeface="Times New Roman"/>
              </a:rPr>
              <a:t> </a:t>
            </a:r>
          </a:p>
        </p:txBody>
      </p:sp>
      <p:pic>
        <p:nvPicPr>
          <p:cNvPr id="17" name="Picture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2348880"/>
            <a:ext cx="2624455" cy="1476375"/>
          </a:xfrm>
          <a:prstGeom prst="rect">
            <a:avLst/>
          </a:prstGeom>
          <a:noFill/>
          <a:ln>
            <a:noFill/>
          </a:ln>
        </p:spPr>
      </p:pic>
      <p:sp>
        <p:nvSpPr>
          <p:cNvPr id="18" name="Text Box 2"/>
          <p:cNvSpPr txBox="1">
            <a:spLocks noChangeArrowheads="1"/>
          </p:cNvSpPr>
          <p:nvPr/>
        </p:nvSpPr>
        <p:spPr bwMode="auto">
          <a:xfrm>
            <a:off x="2552675" y="3645024"/>
            <a:ext cx="3819525" cy="28068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spcAft>
                <a:spcPts val="0"/>
              </a:spcAft>
            </a:pPr>
            <a:r>
              <a:rPr lang="en-GB" sz="2400" kern="1800" dirty="0">
                <a:effectLst/>
                <a:latin typeface="Georgia"/>
                <a:ea typeface="Times New Roman"/>
                <a:cs typeface="Times New Roman"/>
              </a:rPr>
              <a:t>GPs prescribe more opioid drugs for pain in poorer areas of England</a:t>
            </a:r>
            <a:endParaRPr lang="en-GB" sz="1200" dirty="0">
              <a:effectLst/>
              <a:latin typeface="Calibri"/>
              <a:ea typeface="Calibri"/>
              <a:cs typeface="Times New Roman"/>
            </a:endParaRPr>
          </a:p>
          <a:p>
            <a:pPr>
              <a:spcAft>
                <a:spcPts val="0"/>
              </a:spcAft>
            </a:pPr>
            <a:r>
              <a:rPr lang="en-GB" sz="1200" dirty="0">
                <a:solidFill>
                  <a:srgbClr val="121212"/>
                </a:solidFill>
                <a:effectLst/>
                <a:latin typeface="Helvetica"/>
                <a:ea typeface="Times New Roman"/>
                <a:cs typeface="Times New Roman"/>
              </a:rPr>
              <a:t> This article is more than </a:t>
            </a:r>
            <a:r>
              <a:rPr lang="en-GB" sz="1200" b="1" dirty="0">
                <a:solidFill>
                  <a:srgbClr val="121212"/>
                </a:solidFill>
                <a:effectLst/>
                <a:latin typeface="Helvetica"/>
                <a:ea typeface="Times New Roman"/>
                <a:cs typeface="Times New Roman"/>
              </a:rPr>
              <a:t>5 months old</a:t>
            </a:r>
            <a:endParaRPr lang="en-GB" sz="1200" dirty="0">
              <a:effectLst/>
              <a:latin typeface="Calibri"/>
              <a:ea typeface="Calibri"/>
              <a:cs typeface="Times New Roman"/>
            </a:endParaRPr>
          </a:p>
          <a:p>
            <a:pPr>
              <a:spcAft>
                <a:spcPts val="0"/>
              </a:spcAft>
            </a:pPr>
            <a:r>
              <a:rPr lang="en-GB" sz="1200" b="1" dirty="0">
                <a:solidFill>
                  <a:srgbClr val="121212"/>
                </a:solidFill>
                <a:effectLst/>
                <a:latin typeface="Georgia"/>
                <a:ea typeface="Times New Roman"/>
                <a:cs typeface="Times New Roman"/>
              </a:rPr>
              <a:t>Study finds nine areas in the north among top 10 highest prescribers in the country</a:t>
            </a:r>
            <a:endParaRPr lang="en-GB" sz="1200" dirty="0">
              <a:effectLst/>
              <a:latin typeface="Calibri"/>
              <a:ea typeface="Calibri"/>
              <a:cs typeface="Times New Roman"/>
            </a:endParaRPr>
          </a:p>
          <a:p>
            <a:pPr>
              <a:spcAft>
                <a:spcPts val="0"/>
              </a:spcAft>
            </a:pPr>
            <a:r>
              <a:rPr lang="en-GB" sz="1200" dirty="0">
                <a:effectLst/>
                <a:latin typeface="Times New Roman"/>
                <a:ea typeface="Times New Roman"/>
                <a:cs typeface="Times New Roman"/>
              </a:rPr>
              <a:t> </a:t>
            </a:r>
            <a:r>
              <a:rPr lang="en-GB" sz="1000" dirty="0">
                <a:effectLst/>
                <a:latin typeface="Times New Roman"/>
                <a:ea typeface="Times New Roman"/>
                <a:cs typeface="Times New Roman"/>
              </a:rPr>
              <a:t>Experts say opioids prescribed for chronic pain are not the most effective form of treatment. </a:t>
            </a:r>
            <a:endParaRPr lang="en-GB" sz="1200" dirty="0">
              <a:effectLst/>
              <a:latin typeface="Calibri"/>
              <a:ea typeface="Calibri"/>
              <a:cs typeface="Times New Roman"/>
            </a:endParaRPr>
          </a:p>
          <a:p>
            <a:pPr>
              <a:spcAft>
                <a:spcPts val="0"/>
              </a:spcAft>
            </a:pPr>
            <a:r>
              <a:rPr lang="en-GB" sz="1200" dirty="0">
                <a:solidFill>
                  <a:srgbClr val="121212"/>
                </a:solidFill>
                <a:effectLst/>
                <a:latin typeface="Georgia"/>
                <a:ea typeface="Times New Roman"/>
                <a:cs typeface="Times New Roman"/>
              </a:rPr>
              <a:t>People living in deprived areas of England are more likely to be prescribed opioid drugs for pain relief than those in wealthier parts of the country, according to research.</a:t>
            </a:r>
            <a:endParaRPr lang="en-GB" sz="1200" dirty="0">
              <a:effectLst/>
              <a:latin typeface="Calibri"/>
              <a:ea typeface="Calibri"/>
              <a:cs typeface="Times New Roman"/>
            </a:endParaRPr>
          </a:p>
          <a:p>
            <a:pPr>
              <a:spcAft>
                <a:spcPts val="0"/>
              </a:spcAft>
            </a:pPr>
            <a:r>
              <a:rPr lang="en-GB" sz="1200" dirty="0">
                <a:effectLst/>
                <a:latin typeface="Calibri"/>
                <a:ea typeface="Calibri"/>
                <a:cs typeface="Times New Roman"/>
              </a:rPr>
              <a:t> </a:t>
            </a:r>
          </a:p>
        </p:txBody>
      </p:sp>
      <p:pic>
        <p:nvPicPr>
          <p:cNvPr id="19" name="Picture 18"/>
          <p:cNvPicPr/>
          <p:nvPr/>
        </p:nvPicPr>
        <p:blipFill>
          <a:blip r:embed="rId6">
            <a:extLst>
              <a:ext uri="{28A0092B-C50C-407E-A947-70E740481C1C}">
                <a14:useLocalDpi xmlns:a14="http://schemas.microsoft.com/office/drawing/2010/main" val="0"/>
              </a:ext>
            </a:extLst>
          </a:blip>
          <a:srcRect/>
          <a:stretch>
            <a:fillRect/>
          </a:stretch>
        </p:blipFill>
        <p:spPr bwMode="auto">
          <a:xfrm>
            <a:off x="6475454" y="4509120"/>
            <a:ext cx="2417945" cy="1350045"/>
          </a:xfrm>
          <a:prstGeom prst="rect">
            <a:avLst/>
          </a:prstGeom>
          <a:noFill/>
          <a:ln>
            <a:noFill/>
          </a:ln>
        </p:spPr>
      </p:pic>
    </p:spTree>
    <p:extLst>
      <p:ext uri="{BB962C8B-B14F-4D97-AF65-F5344CB8AC3E}">
        <p14:creationId xmlns:p14="http://schemas.microsoft.com/office/powerpoint/2010/main" val="284961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Opioid prescribing per patient</a:t>
            </a:r>
            <a:endParaRPr lang="en-GB" dirty="0">
              <a:solidFill>
                <a:srgbClr val="FF0000"/>
              </a:solidFill>
            </a:endParaRP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441764"/>
            <a:ext cx="8587156" cy="4185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97400" y="2636912"/>
            <a:ext cx="5904656" cy="707886"/>
          </a:xfrm>
          <a:prstGeom prst="rect">
            <a:avLst/>
          </a:prstGeom>
          <a:noFill/>
        </p:spPr>
        <p:txBody>
          <a:bodyPr wrap="square" rtlCol="0">
            <a:spAutoFit/>
          </a:bodyPr>
          <a:lstStyle/>
          <a:p>
            <a:r>
              <a:rPr lang="en-GB" sz="4000" b="1" dirty="0" smtClean="0">
                <a:solidFill>
                  <a:srgbClr val="FF0000"/>
                </a:solidFill>
              </a:rPr>
              <a:t>**Insert own area data**</a:t>
            </a:r>
            <a:endParaRPr lang="en-GB" sz="4000" b="1" dirty="0">
              <a:solidFill>
                <a:srgbClr val="FF0000"/>
              </a:solidFill>
            </a:endParaRPr>
          </a:p>
        </p:txBody>
      </p:sp>
    </p:spTree>
    <p:extLst>
      <p:ext uri="{BB962C8B-B14F-4D97-AF65-F5344CB8AC3E}">
        <p14:creationId xmlns:p14="http://schemas.microsoft.com/office/powerpoint/2010/main" val="474186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p>
            <a:pPr lvl="0"/>
            <a:r>
              <a:rPr lang="en-GB" b="1" dirty="0" smtClean="0"/>
              <a:t>De-prescribing </a:t>
            </a:r>
            <a:r>
              <a:rPr lang="en-GB" b="1" dirty="0"/>
              <a:t>in P</a:t>
            </a:r>
            <a:r>
              <a:rPr lang="en-GB" b="1" dirty="0" smtClean="0"/>
              <a:t>ersistent, Non-</a:t>
            </a:r>
            <a:r>
              <a:rPr lang="en-GB" b="1" dirty="0"/>
              <a:t>C</a:t>
            </a:r>
            <a:r>
              <a:rPr lang="en-GB" b="1" dirty="0" smtClean="0"/>
              <a:t>ancer Pain</a:t>
            </a:r>
            <a:endParaRPr lang="en-GB" dirty="0"/>
          </a:p>
        </p:txBody>
      </p:sp>
      <p:sp>
        <p:nvSpPr>
          <p:cNvPr id="3" name="Subtitle 2"/>
          <p:cNvSpPr>
            <a:spLocks noGrp="1"/>
          </p:cNvSpPr>
          <p:nvPr>
            <p:ph type="subTitle" idx="1"/>
          </p:nvPr>
        </p:nvSpPr>
        <p:spPr>
          <a:xfrm>
            <a:off x="323528" y="4293096"/>
            <a:ext cx="8496944" cy="1656184"/>
          </a:xfrm>
        </p:spPr>
        <p:txBody>
          <a:bodyPr>
            <a:normAutofit/>
          </a:bodyPr>
          <a:lstStyle/>
          <a:p>
            <a:pPr marL="457200" indent="-457200" algn="l">
              <a:buFont typeface="Arial" panose="020B0604020202020204" pitchFamily="34" charset="0"/>
              <a:buChar char="•"/>
            </a:pPr>
            <a:r>
              <a:rPr lang="en-GB" sz="2000" dirty="0" smtClean="0">
                <a:solidFill>
                  <a:schemeClr val="tx1"/>
                </a:solidFill>
              </a:rPr>
              <a:t>Presentation 3 of 4 </a:t>
            </a:r>
          </a:p>
          <a:p>
            <a:pPr marL="457200" indent="-457200" algn="l">
              <a:buFont typeface="Arial" panose="020B0604020202020204" pitchFamily="34" charset="0"/>
              <a:buChar char="•"/>
            </a:pPr>
            <a:r>
              <a:rPr lang="en-GB" sz="2000" dirty="0" smtClean="0">
                <a:solidFill>
                  <a:schemeClr val="tx1"/>
                </a:solidFill>
              </a:rPr>
              <a:t>Presenters</a:t>
            </a:r>
            <a:endParaRPr lang="en-GB" sz="2000" dirty="0">
              <a:solidFill>
                <a:schemeClr val="tx1"/>
              </a:solidFill>
            </a:endParaRPr>
          </a:p>
          <a:p>
            <a:pPr marL="457200" indent="-457200" algn="l">
              <a:buFont typeface="Arial" panose="020B0604020202020204" pitchFamily="34" charset="0"/>
              <a:buChar char="•"/>
            </a:pPr>
            <a:endParaRPr lang="en-GB" sz="2000" dirty="0" smtClean="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992334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Gabapentinoid prescribing per patient</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556792"/>
            <a:ext cx="8443983" cy="423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35696" y="2420888"/>
            <a:ext cx="5904656" cy="707886"/>
          </a:xfrm>
          <a:prstGeom prst="rect">
            <a:avLst/>
          </a:prstGeom>
          <a:noFill/>
        </p:spPr>
        <p:txBody>
          <a:bodyPr wrap="square" rtlCol="0">
            <a:spAutoFit/>
          </a:bodyPr>
          <a:lstStyle/>
          <a:p>
            <a:r>
              <a:rPr lang="en-GB" sz="4000" b="1" dirty="0" smtClean="0">
                <a:solidFill>
                  <a:srgbClr val="FF0000"/>
                </a:solidFill>
              </a:rPr>
              <a:t>**Insert own area data**</a:t>
            </a:r>
            <a:endParaRPr lang="en-GB" sz="4000" b="1" dirty="0">
              <a:solidFill>
                <a:srgbClr val="FF0000"/>
              </a:solidFill>
            </a:endParaRPr>
          </a:p>
        </p:txBody>
      </p:sp>
    </p:spTree>
    <p:extLst>
      <p:ext uri="{BB962C8B-B14F-4D97-AF65-F5344CB8AC3E}">
        <p14:creationId xmlns:p14="http://schemas.microsoft.com/office/powerpoint/2010/main" val="379975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Case 1 - Acute on Chronic pain</a:t>
            </a:r>
            <a:endParaRPr lang="en-GB" dirty="0"/>
          </a:p>
        </p:txBody>
      </p:sp>
      <p:sp>
        <p:nvSpPr>
          <p:cNvPr id="5" name="Content Placeholder 4"/>
          <p:cNvSpPr>
            <a:spLocks noGrp="1"/>
          </p:cNvSpPr>
          <p:nvPr>
            <p:ph idx="1"/>
          </p:nvPr>
        </p:nvSpPr>
        <p:spPr/>
        <p:txBody>
          <a:bodyPr/>
          <a:lstStyle/>
          <a:p>
            <a:r>
              <a:rPr lang="en-GB" dirty="0" smtClean="0"/>
              <a:t>Male 47 yrs.</a:t>
            </a:r>
          </a:p>
          <a:p>
            <a:r>
              <a:rPr lang="en-GB" dirty="0" smtClean="0"/>
              <a:t>PMH includes: chondromalacia, L Meniscal tear, OA of hip &amp; knee</a:t>
            </a:r>
          </a:p>
          <a:p>
            <a:r>
              <a:rPr lang="en-GB" dirty="0" smtClean="0"/>
              <a:t>Medication includes: Fluoxetine 40mg OD; Morphine 10mg/5ml QDS </a:t>
            </a:r>
            <a:r>
              <a:rPr lang="en-GB" sz="2000" dirty="0" smtClean="0"/>
              <a:t>(started in Oct 18 previously tried tramadol 400mg daily, codeine 240mg daily &amp; declines MR morphine)</a:t>
            </a:r>
          </a:p>
          <a:p>
            <a:r>
              <a:rPr lang="en-GB" dirty="0" smtClean="0"/>
              <a:t>Had hip replacement in March 2019, discharged on additional codeine 60mg QDS</a:t>
            </a:r>
            <a:endParaRPr lang="en-GB" dirty="0"/>
          </a:p>
        </p:txBody>
      </p:sp>
    </p:spTree>
    <p:extLst>
      <p:ext uri="{BB962C8B-B14F-4D97-AF65-F5344CB8AC3E}">
        <p14:creationId xmlns:p14="http://schemas.microsoft.com/office/powerpoint/2010/main" val="1633465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762000"/>
            <a:ext cx="90106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475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b="1" dirty="0" smtClean="0"/>
              <a:t>7 Steps</a:t>
            </a:r>
            <a:endParaRPr lang="en-GB" b="1" dirty="0"/>
          </a:p>
        </p:txBody>
      </p:sp>
      <p:sp>
        <p:nvSpPr>
          <p:cNvPr id="3" name="Content Placeholder 2"/>
          <p:cNvSpPr>
            <a:spLocks noGrp="1"/>
          </p:cNvSpPr>
          <p:nvPr>
            <p:ph idx="1"/>
          </p:nvPr>
        </p:nvSpPr>
        <p:spPr>
          <a:xfrm>
            <a:off x="457200" y="1340768"/>
            <a:ext cx="8229600" cy="4785395"/>
          </a:xfrm>
        </p:spPr>
        <p:txBody>
          <a:bodyPr/>
          <a:lstStyle/>
          <a:p>
            <a:pPr marL="514350" indent="-514350">
              <a:buAutoNum type="arabicPeriod"/>
            </a:pPr>
            <a:r>
              <a:rPr lang="en-GB" dirty="0" smtClean="0"/>
              <a:t>Patient Views</a:t>
            </a:r>
          </a:p>
          <a:p>
            <a:pPr marL="514350" indent="-514350">
              <a:buAutoNum type="arabicPeriod"/>
            </a:pPr>
            <a:r>
              <a:rPr lang="en-GB" dirty="0" smtClean="0"/>
              <a:t>Essential</a:t>
            </a:r>
          </a:p>
          <a:p>
            <a:pPr marL="514350" indent="-514350">
              <a:buAutoNum type="arabicPeriod"/>
            </a:pPr>
            <a:r>
              <a:rPr lang="en-GB" dirty="0" smtClean="0">
                <a:solidFill>
                  <a:srgbClr val="FF0000"/>
                </a:solidFill>
              </a:rPr>
              <a:t>Unnecessary</a:t>
            </a:r>
          </a:p>
          <a:p>
            <a:pPr marL="514350" indent="-514350">
              <a:buAutoNum type="arabicPeriod"/>
            </a:pPr>
            <a:r>
              <a:rPr lang="en-GB" dirty="0" smtClean="0"/>
              <a:t>Effectiveness</a:t>
            </a:r>
          </a:p>
          <a:p>
            <a:pPr marL="514350" indent="-514350">
              <a:buAutoNum type="arabicPeriod"/>
            </a:pPr>
            <a:r>
              <a:rPr lang="en-GB" dirty="0" smtClean="0">
                <a:solidFill>
                  <a:srgbClr val="FF0000"/>
                </a:solidFill>
              </a:rPr>
              <a:t>Safety </a:t>
            </a:r>
          </a:p>
          <a:p>
            <a:pPr marL="514350" indent="-514350">
              <a:buAutoNum type="arabicPeriod"/>
            </a:pPr>
            <a:r>
              <a:rPr lang="en-GB" dirty="0" smtClean="0"/>
              <a:t>Cost effectiveness</a:t>
            </a:r>
          </a:p>
          <a:p>
            <a:pPr marL="514350" indent="-514350">
              <a:buAutoNum type="arabicPeriod"/>
            </a:pPr>
            <a:r>
              <a:rPr lang="en-GB" dirty="0" smtClean="0">
                <a:solidFill>
                  <a:srgbClr val="FF0000"/>
                </a:solidFill>
              </a:rPr>
              <a:t>Patient Centredness</a:t>
            </a:r>
            <a:endParaRPr lang="en-GB" dirty="0">
              <a:solidFill>
                <a:srgbClr val="FF0000"/>
              </a:solidFill>
            </a:endParaRPr>
          </a:p>
        </p:txBody>
      </p:sp>
    </p:spTree>
    <p:extLst>
      <p:ext uri="{BB962C8B-B14F-4D97-AF65-F5344CB8AC3E}">
        <p14:creationId xmlns:p14="http://schemas.microsoft.com/office/powerpoint/2010/main" val="3955937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Practical points to consider</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Try to avoid adding pain relief post surgery to repeat lists</a:t>
            </a:r>
          </a:p>
          <a:p>
            <a:r>
              <a:rPr lang="en-GB" dirty="0" smtClean="0"/>
              <a:t>Discuss with the patient if possible what was advised in hospital regarding course lengths</a:t>
            </a:r>
          </a:p>
          <a:p>
            <a:r>
              <a:rPr lang="en-GB" dirty="0" smtClean="0"/>
              <a:t>Specify review dates on prescriptions</a:t>
            </a:r>
          </a:p>
          <a:p>
            <a:r>
              <a:rPr lang="en-GB" dirty="0" smtClean="0"/>
              <a:t>Consider what is available OTC</a:t>
            </a:r>
          </a:p>
          <a:p>
            <a:r>
              <a:rPr lang="en-GB" dirty="0" smtClean="0"/>
              <a:t>Combination products should not be routinely used as difficult to titrate</a:t>
            </a:r>
          </a:p>
          <a:p>
            <a:r>
              <a:rPr lang="en-GB" dirty="0" smtClean="0"/>
              <a:t>Remember that lidocaine patches, nefopam, opioid patches have limited place in acute pain</a:t>
            </a:r>
          </a:p>
          <a:p>
            <a:endParaRPr lang="en-GB" dirty="0"/>
          </a:p>
        </p:txBody>
      </p:sp>
    </p:spTree>
    <p:extLst>
      <p:ext uri="{BB962C8B-B14F-4D97-AF65-F5344CB8AC3E}">
        <p14:creationId xmlns:p14="http://schemas.microsoft.com/office/powerpoint/2010/main" val="2921306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2 - Chronic pain</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Female 66yrs</a:t>
            </a:r>
          </a:p>
          <a:p>
            <a:r>
              <a:rPr lang="en-GB" dirty="0" smtClean="0"/>
              <a:t>PMH: Osteoarthritis Lumbar Disc Degeneration, Emphysema, Hypertension</a:t>
            </a:r>
          </a:p>
          <a:p>
            <a:r>
              <a:rPr lang="en-GB" dirty="0" smtClean="0"/>
              <a:t>Pain medication includes: </a:t>
            </a:r>
          </a:p>
          <a:p>
            <a:pPr lvl="1"/>
            <a:r>
              <a:rPr lang="en-GB" dirty="0" smtClean="0"/>
              <a:t>Buprenorphine patch 70mcg/hr every 4 days + buprenorphine patch 20mcg/hr every 7 days (drug started in 2011 &amp; titrated quite quickly over following year)</a:t>
            </a:r>
          </a:p>
          <a:p>
            <a:pPr lvl="1"/>
            <a:r>
              <a:rPr lang="en-GB" dirty="0" smtClean="0"/>
              <a:t>Pregabalin 300mg BD (started in 2011 &amp; titrated quickly to this strength)</a:t>
            </a:r>
          </a:p>
          <a:p>
            <a:pPr lvl="1"/>
            <a:r>
              <a:rPr lang="en-GB" dirty="0" smtClean="0"/>
              <a:t>Paracetamol prn use – quite low</a:t>
            </a:r>
            <a:endParaRPr lang="en-GB" dirty="0"/>
          </a:p>
        </p:txBody>
      </p:sp>
    </p:spTree>
    <p:extLst>
      <p:ext uri="{BB962C8B-B14F-4D97-AF65-F5344CB8AC3E}">
        <p14:creationId xmlns:p14="http://schemas.microsoft.com/office/powerpoint/2010/main" val="2424724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Pain assessments- SOCRATES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solidFill>
                  <a:srgbClr val="FF0000"/>
                </a:solidFill>
              </a:rPr>
              <a:t>S </a:t>
            </a:r>
            <a:r>
              <a:rPr lang="en-GB" dirty="0" smtClean="0"/>
              <a:t>ite – where is the pain</a:t>
            </a:r>
          </a:p>
          <a:p>
            <a:r>
              <a:rPr lang="en-GB" dirty="0" smtClean="0">
                <a:solidFill>
                  <a:srgbClr val="FF0000"/>
                </a:solidFill>
              </a:rPr>
              <a:t>O </a:t>
            </a:r>
            <a:r>
              <a:rPr lang="en-GB" dirty="0" smtClean="0"/>
              <a:t>nset</a:t>
            </a:r>
          </a:p>
          <a:p>
            <a:r>
              <a:rPr lang="en-GB" dirty="0" smtClean="0">
                <a:solidFill>
                  <a:srgbClr val="FF0000"/>
                </a:solidFill>
              </a:rPr>
              <a:t>C </a:t>
            </a:r>
            <a:r>
              <a:rPr lang="en-GB" dirty="0" smtClean="0"/>
              <a:t>haracter</a:t>
            </a:r>
          </a:p>
          <a:p>
            <a:r>
              <a:rPr lang="en-GB" dirty="0" smtClean="0">
                <a:solidFill>
                  <a:srgbClr val="FF0000"/>
                </a:solidFill>
              </a:rPr>
              <a:t>R </a:t>
            </a:r>
            <a:r>
              <a:rPr lang="en-GB" dirty="0" smtClean="0"/>
              <a:t>adiation</a:t>
            </a:r>
          </a:p>
          <a:p>
            <a:r>
              <a:rPr lang="en-GB" dirty="0" smtClean="0">
                <a:solidFill>
                  <a:srgbClr val="FF0000"/>
                </a:solidFill>
              </a:rPr>
              <a:t>A </a:t>
            </a:r>
            <a:r>
              <a:rPr lang="en-GB" dirty="0" smtClean="0"/>
              <a:t>ssociated symptoms</a:t>
            </a:r>
          </a:p>
          <a:p>
            <a:r>
              <a:rPr lang="en-GB" dirty="0" smtClean="0">
                <a:solidFill>
                  <a:srgbClr val="FF0000"/>
                </a:solidFill>
              </a:rPr>
              <a:t>T </a:t>
            </a:r>
            <a:r>
              <a:rPr lang="en-GB" dirty="0" smtClean="0"/>
              <a:t>ime course</a:t>
            </a:r>
          </a:p>
          <a:p>
            <a:r>
              <a:rPr lang="en-GB" dirty="0" smtClean="0">
                <a:solidFill>
                  <a:srgbClr val="FF0000"/>
                </a:solidFill>
              </a:rPr>
              <a:t>E </a:t>
            </a:r>
            <a:r>
              <a:rPr lang="en-GB" dirty="0" smtClean="0"/>
              <a:t>xacerbating/relieving factors</a:t>
            </a:r>
          </a:p>
          <a:p>
            <a:r>
              <a:rPr lang="en-GB" dirty="0" smtClean="0">
                <a:solidFill>
                  <a:srgbClr val="FF0000"/>
                </a:solidFill>
              </a:rPr>
              <a:t>S </a:t>
            </a:r>
            <a:r>
              <a:rPr lang="en-GB" dirty="0" smtClean="0"/>
              <a:t>everity – on a scale of 0-10 how severe is the pain</a:t>
            </a:r>
          </a:p>
        </p:txBody>
      </p:sp>
    </p:spTree>
    <p:extLst>
      <p:ext uri="{BB962C8B-B14F-4D97-AF65-F5344CB8AC3E}">
        <p14:creationId xmlns:p14="http://schemas.microsoft.com/office/powerpoint/2010/main" val="332271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the conversation</a:t>
            </a:r>
            <a:endParaRPr lang="en-GB" dirty="0"/>
          </a:p>
        </p:txBody>
      </p:sp>
      <p:sp>
        <p:nvSpPr>
          <p:cNvPr id="3" name="Content Placeholder 2"/>
          <p:cNvSpPr>
            <a:spLocks noGrp="1"/>
          </p:cNvSpPr>
          <p:nvPr>
            <p:ph idx="1"/>
          </p:nvPr>
        </p:nvSpPr>
        <p:spPr/>
        <p:txBody>
          <a:bodyPr>
            <a:normAutofit fontScale="92500"/>
          </a:bodyPr>
          <a:lstStyle/>
          <a:p>
            <a:pPr marL="0" indent="0" algn="ctr">
              <a:buNone/>
            </a:pPr>
            <a:r>
              <a:rPr lang="en-GB" dirty="0" smtClean="0">
                <a:hlinkClick r:id="rId3"/>
              </a:rPr>
              <a:t>https</a:t>
            </a:r>
            <a:r>
              <a:rPr lang="en-GB" dirty="0">
                <a:hlinkClick r:id="rId3"/>
              </a:rPr>
              <a:t>://livewellwithpain.co.uk</a:t>
            </a:r>
            <a:r>
              <a:rPr lang="en-GB" dirty="0" smtClean="0">
                <a:hlinkClick r:id="rId3"/>
              </a:rPr>
              <a:t>/</a:t>
            </a:r>
            <a:r>
              <a:rPr lang="en-GB" dirty="0" smtClean="0"/>
              <a:t> </a:t>
            </a:r>
          </a:p>
          <a:p>
            <a:r>
              <a:rPr lang="en-GB" dirty="0" smtClean="0"/>
              <a:t>Useful site with </a:t>
            </a:r>
            <a:r>
              <a:rPr lang="en-GB" dirty="0"/>
              <a:t>r</a:t>
            </a:r>
            <a:r>
              <a:rPr lang="en-GB" dirty="0" smtClean="0"/>
              <a:t>esources on how to shift the conversation towards self management of pain</a:t>
            </a:r>
          </a:p>
          <a:p>
            <a:r>
              <a:rPr lang="en-GB" dirty="0" smtClean="0"/>
              <a:t>Need to discuss risk of medication with patient</a:t>
            </a:r>
          </a:p>
          <a:p>
            <a:r>
              <a:rPr lang="en-GB" dirty="0" smtClean="0"/>
              <a:t>Need to make it clear on initiation that the pain medication may not work and will be reviewed regularly</a:t>
            </a:r>
          </a:p>
          <a:p>
            <a:r>
              <a:rPr lang="en-GB" dirty="0" smtClean="0"/>
              <a:t>Investigate alternative therapies – e.g. physio etc.</a:t>
            </a:r>
            <a:endParaRPr lang="en-GB" dirty="0"/>
          </a:p>
          <a:p>
            <a:pPr marL="0" indent="0">
              <a:buNone/>
            </a:pPr>
            <a:endParaRPr lang="en-GB" dirty="0"/>
          </a:p>
          <a:p>
            <a:endParaRPr lang="en-GB" dirty="0"/>
          </a:p>
        </p:txBody>
      </p:sp>
    </p:spTree>
    <p:extLst>
      <p:ext uri="{BB962C8B-B14F-4D97-AF65-F5344CB8AC3E}">
        <p14:creationId xmlns:p14="http://schemas.microsoft.com/office/powerpoint/2010/main" val="973117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572000" y="116632"/>
            <a:ext cx="4377407" cy="62478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GB" sz="2000" b="1" dirty="0">
                <a:effectLst/>
                <a:latin typeface="Times New Roman"/>
                <a:ea typeface="Times New Roman"/>
              </a:rPr>
              <a:t>The British Pain Society recommends a maximum of 120mg morphine equivalent dose in 24 hours</a:t>
            </a:r>
            <a:r>
              <a:rPr lang="en-GB" sz="2000" dirty="0">
                <a:effectLst/>
                <a:latin typeface="Times New Roman"/>
                <a:ea typeface="Times New Roman"/>
              </a:rPr>
              <a:t>:</a:t>
            </a:r>
          </a:p>
          <a:p>
            <a:r>
              <a:rPr lang="en-GB" sz="2000" u="sng" dirty="0">
                <a:solidFill>
                  <a:srgbClr val="0000FF"/>
                </a:solidFill>
                <a:effectLst/>
                <a:latin typeface="Times New Roman"/>
                <a:ea typeface="Times New Roman"/>
                <a:hlinkClick r:id="rId3"/>
              </a:rPr>
              <a:t>www.rcoa.ac.uk/faculty-of-pain-medicine/opioids-aware</a:t>
            </a:r>
            <a:endParaRPr lang="en-GB" sz="2000" dirty="0">
              <a:effectLst/>
              <a:latin typeface="Times New Roman"/>
              <a:ea typeface="Times New Roman"/>
            </a:endParaRPr>
          </a:p>
          <a:p>
            <a:r>
              <a:rPr lang="en-GB" sz="2000" dirty="0">
                <a:effectLst/>
                <a:latin typeface="Times New Roman"/>
                <a:ea typeface="Times New Roman"/>
              </a:rPr>
              <a:t>If the patient still describes significant pain at this dose, it can be assumed that the pain is not opioid, and the opioids should be reduced and stopped.</a:t>
            </a:r>
          </a:p>
          <a:p>
            <a:r>
              <a:rPr lang="en-GB" sz="2000" dirty="0">
                <a:effectLst/>
                <a:latin typeface="Times New Roman"/>
                <a:ea typeface="Times New Roman"/>
              </a:rPr>
              <a:t>Although patients are now unlikely to be started on opioids for chronic pain, there is a large group of patients who have been established on long-term opioids, but who may struggle to reduce and stop their opioids. These patients are unlikely to be deriving any benefit from the opioids but are exposed to </a:t>
            </a:r>
            <a:r>
              <a:rPr lang="en-GB" sz="2000" b="1" dirty="0">
                <a:effectLst/>
                <a:latin typeface="Times New Roman"/>
                <a:ea typeface="Times New Roman"/>
              </a:rPr>
              <a:t>significant harm</a:t>
            </a:r>
            <a:r>
              <a:rPr lang="en-GB" sz="2000" dirty="0">
                <a:effectLst/>
                <a:latin typeface="Times New Roman"/>
                <a:ea typeface="Times New Roman"/>
              </a:rPr>
              <a:t>, with some on extremely high doses. </a:t>
            </a:r>
          </a:p>
          <a:p>
            <a:pPr>
              <a:spcAft>
                <a:spcPts val="0"/>
              </a:spcAft>
            </a:pPr>
            <a:r>
              <a:rPr lang="en-GB" sz="2000" dirty="0">
                <a:effectLst/>
                <a:latin typeface="Calibri"/>
                <a:ea typeface="Calibri"/>
                <a:cs typeface="Times New Roman"/>
              </a:rPr>
              <a:t> </a:t>
            </a:r>
          </a:p>
        </p:txBody>
      </p:sp>
      <p:sp>
        <p:nvSpPr>
          <p:cNvPr id="6" name="Text Box 2"/>
          <p:cNvSpPr txBox="1">
            <a:spLocks noChangeArrowheads="1"/>
          </p:cNvSpPr>
          <p:nvPr/>
        </p:nvSpPr>
        <p:spPr bwMode="auto">
          <a:xfrm>
            <a:off x="102781" y="141056"/>
            <a:ext cx="4219505" cy="383181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en-GB" sz="2000" b="1" dirty="0">
                <a:solidFill>
                  <a:srgbClr val="365F92"/>
                </a:solidFill>
                <a:effectLst/>
                <a:latin typeface="Cambria,Bold"/>
                <a:ea typeface="Calibri"/>
                <a:cs typeface="Cambria,Bold"/>
              </a:rPr>
              <a:t>Five practical steps to reduce high dose opioids</a:t>
            </a:r>
            <a:endParaRPr lang="en-GB" dirty="0">
              <a:effectLst/>
              <a:latin typeface="Calibri"/>
              <a:ea typeface="Calibri"/>
              <a:cs typeface="Times New Roman"/>
            </a:endParaRPr>
          </a:p>
          <a:p>
            <a:pPr>
              <a:spcAft>
                <a:spcPts val="0"/>
              </a:spcAft>
            </a:pPr>
            <a:r>
              <a:rPr lang="en-GB" sz="1600" dirty="0">
                <a:solidFill>
                  <a:srgbClr val="000000"/>
                </a:solidFill>
                <a:effectLst/>
                <a:latin typeface="Calibri"/>
                <a:ea typeface="Calibri"/>
                <a:cs typeface="Calibri"/>
              </a:rPr>
              <a:t>1. </a:t>
            </a:r>
            <a:r>
              <a:rPr lang="en-GB" sz="1600" b="1" dirty="0">
                <a:solidFill>
                  <a:srgbClr val="000000"/>
                </a:solidFill>
                <a:effectLst/>
                <a:latin typeface="Calibri,Bold"/>
                <a:ea typeface="Calibri"/>
                <a:cs typeface="Calibri,Bold"/>
              </a:rPr>
              <a:t>Education</a:t>
            </a:r>
            <a:r>
              <a:rPr lang="en-GB" sz="1600" dirty="0">
                <a:solidFill>
                  <a:srgbClr val="000000"/>
                </a:solidFill>
                <a:effectLst/>
                <a:latin typeface="Calibri"/>
                <a:ea typeface="Calibri"/>
                <a:cs typeface="Calibri"/>
              </a:rPr>
              <a:t>: explain the importance of reducing opioids to the patient</a:t>
            </a:r>
            <a:endParaRPr lang="en-GB" dirty="0">
              <a:effectLst/>
              <a:latin typeface="Calibri"/>
              <a:ea typeface="Calibri"/>
              <a:cs typeface="Times New Roman"/>
            </a:endParaRPr>
          </a:p>
          <a:p>
            <a:pPr>
              <a:spcAft>
                <a:spcPts val="0"/>
              </a:spcAft>
            </a:pPr>
            <a:r>
              <a:rPr lang="en-GB" sz="1600" dirty="0">
                <a:solidFill>
                  <a:srgbClr val="000000"/>
                </a:solidFill>
                <a:effectLst/>
                <a:latin typeface="Calibri"/>
                <a:ea typeface="Calibri"/>
                <a:cs typeface="Calibri"/>
              </a:rPr>
              <a:t>2. </a:t>
            </a:r>
            <a:r>
              <a:rPr lang="en-GB" sz="1600" b="1" dirty="0">
                <a:solidFill>
                  <a:srgbClr val="000000"/>
                </a:solidFill>
                <a:effectLst/>
                <a:latin typeface="Calibri,Bold"/>
                <a:ea typeface="Calibri"/>
                <a:cs typeface="Calibri,Bold"/>
              </a:rPr>
              <a:t>Engagement</a:t>
            </a:r>
            <a:r>
              <a:rPr lang="en-GB" sz="1600" dirty="0">
                <a:solidFill>
                  <a:srgbClr val="000000"/>
                </a:solidFill>
                <a:effectLst/>
                <a:latin typeface="Calibri"/>
                <a:ea typeface="Calibri"/>
                <a:cs typeface="Calibri"/>
              </a:rPr>
              <a:t>: give the patient as much choice as possible around how to reduce their</a:t>
            </a:r>
            <a:endParaRPr lang="en-GB" dirty="0">
              <a:effectLst/>
              <a:latin typeface="Calibri"/>
              <a:ea typeface="Calibri"/>
              <a:cs typeface="Times New Roman"/>
            </a:endParaRPr>
          </a:p>
          <a:p>
            <a:pPr>
              <a:spcAft>
                <a:spcPts val="0"/>
              </a:spcAft>
            </a:pPr>
            <a:r>
              <a:rPr lang="en-GB" sz="1600" dirty="0">
                <a:solidFill>
                  <a:srgbClr val="000000"/>
                </a:solidFill>
                <a:effectLst/>
                <a:latin typeface="Calibri"/>
                <a:ea typeface="Calibri"/>
                <a:cs typeface="Calibri"/>
              </a:rPr>
              <a:t>opioids.</a:t>
            </a:r>
            <a:endParaRPr lang="en-GB" dirty="0">
              <a:effectLst/>
              <a:latin typeface="Calibri"/>
              <a:ea typeface="Calibri"/>
              <a:cs typeface="Times New Roman"/>
            </a:endParaRPr>
          </a:p>
          <a:p>
            <a:pPr>
              <a:spcAft>
                <a:spcPts val="0"/>
              </a:spcAft>
            </a:pPr>
            <a:r>
              <a:rPr lang="en-GB" sz="1600" b="1" dirty="0">
                <a:solidFill>
                  <a:srgbClr val="000000"/>
                </a:solidFill>
                <a:effectLst/>
                <a:latin typeface="Calibri,Bold"/>
                <a:ea typeface="Calibri"/>
                <a:cs typeface="Calibri,Bold"/>
              </a:rPr>
              <a:t>3. Effecting the weaning plan</a:t>
            </a:r>
            <a:endParaRPr lang="en-GB" dirty="0">
              <a:effectLst/>
              <a:latin typeface="Calibri"/>
              <a:ea typeface="Calibri"/>
              <a:cs typeface="Times New Roman"/>
            </a:endParaRPr>
          </a:p>
          <a:p>
            <a:pPr>
              <a:spcAft>
                <a:spcPts val="0"/>
              </a:spcAft>
            </a:pPr>
            <a:r>
              <a:rPr lang="en-GB" sz="1600" dirty="0">
                <a:solidFill>
                  <a:srgbClr val="000000"/>
                </a:solidFill>
                <a:effectLst/>
                <a:latin typeface="Calibri"/>
                <a:ea typeface="Calibri"/>
                <a:cs typeface="Calibri"/>
              </a:rPr>
              <a:t>4. </a:t>
            </a:r>
            <a:r>
              <a:rPr lang="en-GB" sz="1600" b="1" dirty="0">
                <a:solidFill>
                  <a:srgbClr val="000000"/>
                </a:solidFill>
                <a:effectLst/>
                <a:latin typeface="Calibri,Bold"/>
                <a:ea typeface="Calibri"/>
                <a:cs typeface="Calibri,Bold"/>
              </a:rPr>
              <a:t>Emotional impact</a:t>
            </a:r>
            <a:r>
              <a:rPr lang="en-GB" sz="1600" dirty="0">
                <a:solidFill>
                  <a:srgbClr val="000000"/>
                </a:solidFill>
                <a:effectLst/>
                <a:latin typeface="Calibri"/>
                <a:ea typeface="Calibri"/>
                <a:cs typeface="Calibri"/>
              </a:rPr>
              <a:t>: manage anxiety and depression</a:t>
            </a:r>
            <a:endParaRPr lang="en-GB" dirty="0">
              <a:effectLst/>
              <a:latin typeface="Calibri"/>
              <a:ea typeface="Calibri"/>
              <a:cs typeface="Times New Roman"/>
            </a:endParaRPr>
          </a:p>
          <a:p>
            <a:pPr>
              <a:spcAft>
                <a:spcPts val="0"/>
              </a:spcAft>
            </a:pPr>
            <a:r>
              <a:rPr lang="en-GB" sz="1600" dirty="0">
                <a:solidFill>
                  <a:srgbClr val="000000"/>
                </a:solidFill>
                <a:effectLst/>
                <a:latin typeface="Calibri"/>
                <a:ea typeface="Calibri"/>
                <a:cs typeface="Calibri"/>
              </a:rPr>
              <a:t>5. </a:t>
            </a:r>
            <a:r>
              <a:rPr lang="en-GB" sz="1600" b="1" dirty="0">
                <a:solidFill>
                  <a:srgbClr val="000000"/>
                </a:solidFill>
                <a:effectLst/>
                <a:latin typeface="Calibri,Bold"/>
                <a:ea typeface="Calibri"/>
                <a:cs typeface="Calibri,Bold"/>
              </a:rPr>
              <a:t>Expectations</a:t>
            </a:r>
            <a:r>
              <a:rPr lang="en-GB" sz="1600" dirty="0">
                <a:solidFill>
                  <a:srgbClr val="000000"/>
                </a:solidFill>
                <a:effectLst/>
                <a:latin typeface="Calibri"/>
                <a:ea typeface="Calibri"/>
                <a:cs typeface="Calibri"/>
              </a:rPr>
              <a:t>: ensure the patient understands that this can be difficult, and that they need</a:t>
            </a:r>
            <a:endParaRPr lang="en-GB" dirty="0">
              <a:effectLst/>
              <a:latin typeface="Calibri"/>
              <a:ea typeface="Calibri"/>
              <a:cs typeface="Times New Roman"/>
            </a:endParaRPr>
          </a:p>
          <a:p>
            <a:pPr>
              <a:spcAft>
                <a:spcPts val="0"/>
              </a:spcAft>
            </a:pPr>
            <a:r>
              <a:rPr lang="en-GB" sz="1600" dirty="0">
                <a:solidFill>
                  <a:srgbClr val="000000"/>
                </a:solidFill>
                <a:effectLst/>
                <a:latin typeface="Calibri"/>
                <a:ea typeface="Calibri"/>
                <a:cs typeface="Calibri"/>
              </a:rPr>
              <a:t>Support</a:t>
            </a:r>
            <a:endParaRPr lang="en-GB" dirty="0">
              <a:effectLst/>
              <a:latin typeface="Calibri"/>
              <a:ea typeface="Calibri"/>
              <a:cs typeface="Times New Roman"/>
            </a:endParaRPr>
          </a:p>
          <a:p>
            <a:pPr>
              <a:spcAft>
                <a:spcPts val="0"/>
              </a:spcAft>
            </a:pPr>
            <a:r>
              <a:rPr lang="en-GB" sz="1100" dirty="0">
                <a:solidFill>
                  <a:srgbClr val="000000"/>
                </a:solidFill>
                <a:effectLst/>
                <a:latin typeface="Calibri"/>
                <a:ea typeface="Calibri"/>
                <a:cs typeface="Calibri"/>
              </a:rPr>
              <a:t>(Oxford Pain Management Service </a:t>
            </a:r>
            <a:r>
              <a:rPr lang="en-GB" sz="1100" dirty="0" smtClean="0">
                <a:solidFill>
                  <a:srgbClr val="000000"/>
                </a:solidFill>
                <a:effectLst/>
                <a:latin typeface="Calibri"/>
                <a:ea typeface="Calibri"/>
                <a:cs typeface="Calibri"/>
              </a:rPr>
              <a:t>)</a:t>
            </a:r>
            <a:endParaRPr lang="en-GB" dirty="0">
              <a:effectLst/>
              <a:latin typeface="Calibri"/>
              <a:ea typeface="Calibri"/>
              <a:cs typeface="Times New Roman"/>
            </a:endParaRPr>
          </a:p>
        </p:txBody>
      </p:sp>
      <p:sp>
        <p:nvSpPr>
          <p:cNvPr id="2" name="Rectangle 1"/>
          <p:cNvSpPr/>
          <p:nvPr/>
        </p:nvSpPr>
        <p:spPr>
          <a:xfrm>
            <a:off x="285115" y="4797152"/>
            <a:ext cx="3854836" cy="646331"/>
          </a:xfrm>
          <a:prstGeom prst="rect">
            <a:avLst/>
          </a:prstGeom>
        </p:spPr>
        <p:txBody>
          <a:bodyPr wrap="square">
            <a:spAutoFit/>
          </a:bodyPr>
          <a:lstStyle/>
          <a:p>
            <a:r>
              <a:rPr lang="en-GB" dirty="0">
                <a:hlinkClick r:id="rId4"/>
              </a:rPr>
              <a:t>https://</a:t>
            </a:r>
            <a:r>
              <a:rPr lang="en-GB" dirty="0" smtClean="0">
                <a:hlinkClick r:id="rId4"/>
              </a:rPr>
              <a:t>www.ouh.nhs.uk/services/referrals/pain/opioids-chronic-pain.aspx</a:t>
            </a:r>
            <a:r>
              <a:rPr lang="en-GB" dirty="0" smtClean="0"/>
              <a:t> </a:t>
            </a:r>
            <a:endParaRPr lang="en-GB" dirty="0"/>
          </a:p>
        </p:txBody>
      </p:sp>
    </p:spTree>
    <p:extLst>
      <p:ext uri="{BB962C8B-B14F-4D97-AF65-F5344CB8AC3E}">
        <p14:creationId xmlns:p14="http://schemas.microsoft.com/office/powerpoint/2010/main" val="1205113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64096"/>
          </a:xfrm>
        </p:spPr>
        <p:txBody>
          <a:bodyPr/>
          <a:lstStyle/>
          <a:p>
            <a:r>
              <a:rPr lang="en-GB" b="1" dirty="0" smtClean="0"/>
              <a:t>7 Steps</a:t>
            </a:r>
            <a:endParaRPr lang="en-GB" b="1" dirty="0"/>
          </a:p>
        </p:txBody>
      </p:sp>
      <p:sp>
        <p:nvSpPr>
          <p:cNvPr id="3" name="Content Placeholder 2"/>
          <p:cNvSpPr>
            <a:spLocks noGrp="1"/>
          </p:cNvSpPr>
          <p:nvPr>
            <p:ph idx="1"/>
          </p:nvPr>
        </p:nvSpPr>
        <p:spPr>
          <a:xfrm>
            <a:off x="457200" y="1340768"/>
            <a:ext cx="8229600" cy="4785395"/>
          </a:xfrm>
        </p:spPr>
        <p:txBody>
          <a:bodyPr/>
          <a:lstStyle/>
          <a:p>
            <a:pPr marL="514350" indent="-514350">
              <a:buAutoNum type="arabicPeriod"/>
            </a:pPr>
            <a:r>
              <a:rPr lang="en-GB" dirty="0" smtClean="0">
                <a:solidFill>
                  <a:srgbClr val="FF0000"/>
                </a:solidFill>
              </a:rPr>
              <a:t>Patient Views</a:t>
            </a:r>
          </a:p>
          <a:p>
            <a:pPr marL="514350" indent="-514350">
              <a:buAutoNum type="arabicPeriod"/>
            </a:pPr>
            <a:r>
              <a:rPr lang="en-GB" dirty="0" smtClean="0"/>
              <a:t>Essential</a:t>
            </a:r>
          </a:p>
          <a:p>
            <a:pPr marL="514350" indent="-514350">
              <a:buAutoNum type="arabicPeriod"/>
            </a:pPr>
            <a:r>
              <a:rPr lang="en-GB" dirty="0" smtClean="0"/>
              <a:t>Unnecessary</a:t>
            </a:r>
          </a:p>
          <a:p>
            <a:pPr marL="514350" indent="-514350">
              <a:buAutoNum type="arabicPeriod"/>
            </a:pPr>
            <a:r>
              <a:rPr lang="en-GB" dirty="0" smtClean="0">
                <a:solidFill>
                  <a:srgbClr val="FF0000"/>
                </a:solidFill>
              </a:rPr>
              <a:t>Effectiveness</a:t>
            </a:r>
          </a:p>
          <a:p>
            <a:pPr marL="514350" indent="-514350">
              <a:buAutoNum type="arabicPeriod"/>
            </a:pPr>
            <a:r>
              <a:rPr lang="en-GB" dirty="0" smtClean="0">
                <a:solidFill>
                  <a:srgbClr val="FF0000"/>
                </a:solidFill>
              </a:rPr>
              <a:t>Safety </a:t>
            </a:r>
          </a:p>
          <a:p>
            <a:pPr marL="514350" indent="-514350">
              <a:buAutoNum type="arabicPeriod"/>
            </a:pPr>
            <a:r>
              <a:rPr lang="en-GB" dirty="0" smtClean="0"/>
              <a:t>Cost effectiveness</a:t>
            </a:r>
          </a:p>
          <a:p>
            <a:pPr marL="514350" indent="-514350">
              <a:buAutoNum type="arabicPeriod"/>
            </a:pPr>
            <a:r>
              <a:rPr lang="en-GB" dirty="0" smtClean="0">
                <a:solidFill>
                  <a:srgbClr val="FF0000"/>
                </a:solidFill>
              </a:rPr>
              <a:t>Patient Centredness</a:t>
            </a:r>
            <a:endParaRPr lang="en-GB" dirty="0">
              <a:solidFill>
                <a:srgbClr val="FF0000"/>
              </a:solidFill>
            </a:endParaRPr>
          </a:p>
        </p:txBody>
      </p:sp>
    </p:spTree>
    <p:extLst>
      <p:ext uri="{BB962C8B-B14F-4D97-AF65-F5344CB8AC3E}">
        <p14:creationId xmlns:p14="http://schemas.microsoft.com/office/powerpoint/2010/main" val="3773967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a:bodyPr>
          <a:lstStyle/>
          <a:p>
            <a:r>
              <a:rPr lang="en-GB" b="1" dirty="0" smtClean="0"/>
              <a:t>De-prescribing Webinars</a:t>
            </a:r>
            <a:endParaRPr lang="en-GB" b="1"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a:t>1</a:t>
            </a:r>
            <a:r>
              <a:rPr lang="en-US" dirty="0" smtClean="0"/>
              <a:t> of 4 - </a:t>
            </a:r>
            <a:r>
              <a:rPr lang="en-GB" dirty="0" smtClean="0"/>
              <a:t>Introduction to Managing Polypharmacy, 	and De-prescribing in Cardiovascular 	Disease</a:t>
            </a:r>
            <a:endParaRPr lang="en-US" dirty="0" smtClean="0"/>
          </a:p>
          <a:p>
            <a:pPr marL="0" indent="0">
              <a:buNone/>
            </a:pPr>
            <a:endParaRPr lang="en-GB" dirty="0"/>
          </a:p>
          <a:p>
            <a:pPr marL="0" indent="0">
              <a:buNone/>
            </a:pPr>
            <a:r>
              <a:rPr lang="en-US" dirty="0"/>
              <a:t>2</a:t>
            </a:r>
            <a:r>
              <a:rPr lang="en-US" dirty="0" smtClean="0"/>
              <a:t> of 4 - De-prescribing </a:t>
            </a:r>
            <a:r>
              <a:rPr lang="en-US" dirty="0"/>
              <a:t>in patients at risk of </a:t>
            </a:r>
            <a:r>
              <a:rPr lang="en-GB" dirty="0" smtClean="0"/>
              <a:t>AKI</a:t>
            </a:r>
            <a:endParaRPr lang="en-GB" dirty="0"/>
          </a:p>
          <a:p>
            <a:pPr marL="0" indent="0">
              <a:buNone/>
            </a:pPr>
            <a:endParaRPr lang="en-US" dirty="0" smtClean="0"/>
          </a:p>
          <a:p>
            <a:pPr marL="0" indent="0">
              <a:buNone/>
            </a:pPr>
            <a:r>
              <a:rPr lang="en-US" dirty="0"/>
              <a:t>4</a:t>
            </a:r>
            <a:r>
              <a:rPr lang="en-US" dirty="0" smtClean="0"/>
              <a:t> of 4 – De-prescribing in patients at risk of falls</a:t>
            </a:r>
            <a:endParaRPr lang="en-GB" dirty="0"/>
          </a:p>
        </p:txBody>
      </p:sp>
    </p:spTree>
    <p:extLst>
      <p:ext uri="{BB962C8B-B14F-4D97-AF65-F5344CB8AC3E}">
        <p14:creationId xmlns:p14="http://schemas.microsoft.com/office/powerpoint/2010/main" val="1866197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Tips for Pain Medication Review</a:t>
            </a:r>
            <a:endParaRPr lang="en-GB" dirty="0"/>
          </a:p>
        </p:txBody>
      </p:sp>
      <p:sp>
        <p:nvSpPr>
          <p:cNvPr id="6" name="Content Placeholder 5"/>
          <p:cNvSpPr>
            <a:spLocks noGrp="1"/>
          </p:cNvSpPr>
          <p:nvPr>
            <p:ph idx="1"/>
          </p:nvPr>
        </p:nvSpPr>
        <p:spPr>
          <a:xfrm>
            <a:off x="457200" y="1600200"/>
            <a:ext cx="8229600" cy="4997152"/>
          </a:xfrm>
        </p:spPr>
        <p:txBody>
          <a:bodyPr>
            <a:normAutofit fontScale="85000" lnSpcReduction="10000"/>
          </a:bodyPr>
          <a:lstStyle/>
          <a:p>
            <a:pPr lvl="0"/>
            <a:r>
              <a:rPr lang="en-GB" dirty="0" smtClean="0"/>
              <a:t>If </a:t>
            </a:r>
            <a:r>
              <a:rPr lang="en-GB" dirty="0"/>
              <a:t>an analgesic is started and no benefit- stop it and try another, do not just keep adding to it. </a:t>
            </a:r>
          </a:p>
          <a:p>
            <a:pPr lvl="0"/>
            <a:r>
              <a:rPr lang="en-GB" dirty="0" smtClean="0"/>
              <a:t>Monitor </a:t>
            </a:r>
            <a:r>
              <a:rPr lang="en-GB" dirty="0"/>
              <a:t>breakthrough </a:t>
            </a:r>
            <a:r>
              <a:rPr lang="en-GB" dirty="0" smtClean="0"/>
              <a:t>use/requests</a:t>
            </a:r>
          </a:p>
          <a:p>
            <a:pPr lvl="0"/>
            <a:r>
              <a:rPr lang="en-GB" dirty="0" smtClean="0"/>
              <a:t>Manage patient expectations at the start</a:t>
            </a:r>
            <a:endParaRPr lang="en-GB" dirty="0"/>
          </a:p>
          <a:p>
            <a:pPr lvl="0"/>
            <a:r>
              <a:rPr lang="en-GB" dirty="0"/>
              <a:t>Referral to </a:t>
            </a:r>
            <a:r>
              <a:rPr lang="en-GB" dirty="0" smtClean="0"/>
              <a:t>community pain team </a:t>
            </a:r>
            <a:r>
              <a:rPr lang="en-GB" dirty="0"/>
              <a:t>if </a:t>
            </a:r>
            <a:r>
              <a:rPr lang="en-GB" dirty="0" smtClean="0"/>
              <a:t>appropriate</a:t>
            </a:r>
          </a:p>
          <a:p>
            <a:pPr lvl="0"/>
            <a:r>
              <a:rPr lang="en-GB" dirty="0" smtClean="0"/>
              <a:t>Reduce opioids slowly</a:t>
            </a:r>
          </a:p>
          <a:p>
            <a:pPr lvl="0"/>
            <a:r>
              <a:rPr lang="en-GB" dirty="0" smtClean="0"/>
              <a:t>Do not need to see the patient for each reduction if they are managing ok – write a plan and advise when it would be appropriate for them to come back</a:t>
            </a:r>
          </a:p>
          <a:p>
            <a:pPr lvl="0"/>
            <a:r>
              <a:rPr lang="en-GB" dirty="0" smtClean="0"/>
              <a:t>Sign-post </a:t>
            </a:r>
            <a:r>
              <a:rPr lang="en-GB" dirty="0"/>
              <a:t>them to useful resources which can provide them with extra support/advice. </a:t>
            </a:r>
          </a:p>
          <a:p>
            <a:endParaRPr lang="en-GB" dirty="0"/>
          </a:p>
        </p:txBody>
      </p:sp>
    </p:spTree>
    <p:extLst>
      <p:ext uri="{BB962C8B-B14F-4D97-AF65-F5344CB8AC3E}">
        <p14:creationId xmlns:p14="http://schemas.microsoft.com/office/powerpoint/2010/main" val="3549742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of practical points relating to de-prescribing</a:t>
            </a:r>
            <a:endParaRPr lang="en-GB" dirty="0"/>
          </a:p>
        </p:txBody>
      </p:sp>
      <p:sp>
        <p:nvSpPr>
          <p:cNvPr id="3" name="Content Placeholder 2"/>
          <p:cNvSpPr>
            <a:spLocks noGrp="1"/>
          </p:cNvSpPr>
          <p:nvPr>
            <p:ph idx="1"/>
          </p:nvPr>
        </p:nvSpPr>
        <p:spPr/>
        <p:txBody>
          <a:bodyPr/>
          <a:lstStyle/>
          <a:p>
            <a:r>
              <a:rPr lang="en-GB" dirty="0" smtClean="0"/>
              <a:t>Multidisciplinary input </a:t>
            </a:r>
          </a:p>
          <a:p>
            <a:r>
              <a:rPr lang="en-GB" dirty="0" smtClean="0"/>
              <a:t>All clinicians in practice on board/aware</a:t>
            </a:r>
          </a:p>
          <a:p>
            <a:r>
              <a:rPr lang="en-GB" dirty="0" smtClean="0"/>
              <a:t>Honest discussion with patient to start process and proposed plan  </a:t>
            </a:r>
          </a:p>
          <a:p>
            <a:r>
              <a:rPr lang="en-GB" dirty="0" smtClean="0"/>
              <a:t>Regular review with patient, including reassurance and changing pace of plan if necessary</a:t>
            </a:r>
          </a:p>
          <a:p>
            <a:r>
              <a:rPr lang="en-GB" dirty="0" smtClean="0"/>
              <a:t>Lots of resources available</a:t>
            </a:r>
            <a:endParaRPr lang="en-GB" dirty="0"/>
          </a:p>
          <a:p>
            <a:endParaRPr lang="en-GB" dirty="0" smtClean="0"/>
          </a:p>
        </p:txBody>
      </p:sp>
    </p:spTree>
    <p:extLst>
      <p:ext uri="{BB962C8B-B14F-4D97-AF65-F5344CB8AC3E}">
        <p14:creationId xmlns:p14="http://schemas.microsoft.com/office/powerpoint/2010/main" val="2573904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Case 3 - Complex </a:t>
            </a:r>
            <a:r>
              <a:rPr lang="en-GB" dirty="0"/>
              <a:t>h</a:t>
            </a:r>
            <a:r>
              <a:rPr lang="en-GB" dirty="0" smtClean="0"/>
              <a:t>igh dose mixed analgesia regime</a:t>
            </a:r>
            <a:endParaRPr lang="en-GB" dirty="0"/>
          </a:p>
        </p:txBody>
      </p:sp>
      <p:sp>
        <p:nvSpPr>
          <p:cNvPr id="5" name="Content Placeholder 4"/>
          <p:cNvSpPr>
            <a:spLocks noGrp="1"/>
          </p:cNvSpPr>
          <p:nvPr>
            <p:ph idx="1"/>
          </p:nvPr>
        </p:nvSpPr>
        <p:spPr/>
        <p:txBody>
          <a:bodyPr>
            <a:normAutofit fontScale="77500" lnSpcReduction="20000"/>
          </a:bodyPr>
          <a:lstStyle/>
          <a:p>
            <a:r>
              <a:rPr lang="en-GB" dirty="0" smtClean="0"/>
              <a:t>64yr female</a:t>
            </a:r>
          </a:p>
          <a:p>
            <a:r>
              <a:rPr lang="en-GB" dirty="0" smtClean="0"/>
              <a:t>PMHx</a:t>
            </a:r>
            <a:r>
              <a:rPr lang="en-GB" dirty="0"/>
              <a:t>: ME chronic fatigue, IBS, </a:t>
            </a:r>
            <a:r>
              <a:rPr lang="en-GB" dirty="0" smtClean="0"/>
              <a:t>insomnia,</a:t>
            </a:r>
          </a:p>
          <a:p>
            <a:r>
              <a:rPr lang="en-GB" dirty="0" smtClean="0"/>
              <a:t>Social: Lives with family, </a:t>
            </a:r>
            <a:r>
              <a:rPr lang="en-GB" dirty="0"/>
              <a:t>stays in bed most the </a:t>
            </a:r>
            <a:r>
              <a:rPr lang="en-GB" dirty="0" smtClean="0"/>
              <a:t>day. </a:t>
            </a:r>
          </a:p>
          <a:p>
            <a:r>
              <a:rPr lang="en-GB" dirty="0" smtClean="0"/>
              <a:t>Drug History included:</a:t>
            </a:r>
          </a:p>
          <a:p>
            <a:pPr lvl="1"/>
            <a:r>
              <a:rPr lang="en-GB" dirty="0" smtClean="0"/>
              <a:t>Amitriptyline </a:t>
            </a:r>
            <a:r>
              <a:rPr lang="en-GB" dirty="0"/>
              <a:t>75mg </a:t>
            </a:r>
            <a:r>
              <a:rPr lang="en-GB" dirty="0" smtClean="0"/>
              <a:t>ON</a:t>
            </a:r>
          </a:p>
          <a:p>
            <a:pPr lvl="1"/>
            <a:r>
              <a:rPr lang="en-GB" dirty="0" smtClean="0"/>
              <a:t>Codeine </a:t>
            </a:r>
            <a:r>
              <a:rPr lang="en-GB" dirty="0"/>
              <a:t>60mg </a:t>
            </a:r>
            <a:r>
              <a:rPr lang="en-GB" dirty="0" smtClean="0"/>
              <a:t>QDS</a:t>
            </a:r>
          </a:p>
          <a:p>
            <a:pPr lvl="1"/>
            <a:r>
              <a:rPr lang="en-GB" dirty="0" smtClean="0"/>
              <a:t>Hyoscine </a:t>
            </a:r>
            <a:r>
              <a:rPr lang="en-GB" dirty="0"/>
              <a:t>butylbromide 20mg PRN </a:t>
            </a:r>
            <a:r>
              <a:rPr lang="en-GB" dirty="0" smtClean="0"/>
              <a:t>QDS</a:t>
            </a:r>
          </a:p>
          <a:p>
            <a:pPr lvl="1"/>
            <a:r>
              <a:rPr lang="en-GB" dirty="0" smtClean="0"/>
              <a:t>Diazepam </a:t>
            </a:r>
            <a:r>
              <a:rPr lang="en-GB" dirty="0"/>
              <a:t>2mg </a:t>
            </a:r>
            <a:r>
              <a:rPr lang="en-GB" dirty="0" smtClean="0"/>
              <a:t>QDS</a:t>
            </a:r>
          </a:p>
          <a:p>
            <a:pPr lvl="1"/>
            <a:r>
              <a:rPr lang="en-GB" dirty="0" smtClean="0"/>
              <a:t>Propranolol </a:t>
            </a:r>
            <a:r>
              <a:rPr lang="en-GB" dirty="0"/>
              <a:t>80mg </a:t>
            </a:r>
            <a:r>
              <a:rPr lang="en-GB" dirty="0" smtClean="0"/>
              <a:t>TDS</a:t>
            </a:r>
          </a:p>
          <a:p>
            <a:pPr lvl="1"/>
            <a:r>
              <a:rPr lang="en-GB" dirty="0" smtClean="0"/>
              <a:t>Amobarbital </a:t>
            </a:r>
            <a:r>
              <a:rPr lang="en-GB" dirty="0"/>
              <a:t>460mg </a:t>
            </a:r>
            <a:r>
              <a:rPr lang="en-GB" dirty="0" smtClean="0"/>
              <a:t>ON</a:t>
            </a:r>
          </a:p>
          <a:p>
            <a:r>
              <a:rPr lang="en-GB" dirty="0" smtClean="0"/>
              <a:t>Reason for admission: Viral URTI with AKI. Noted to be very drowsy ?opioid toxicity</a:t>
            </a:r>
            <a:endParaRPr lang="en-GB" dirty="0"/>
          </a:p>
        </p:txBody>
      </p:sp>
    </p:spTree>
    <p:extLst>
      <p:ext uri="{BB962C8B-B14F-4D97-AF65-F5344CB8AC3E}">
        <p14:creationId xmlns:p14="http://schemas.microsoft.com/office/powerpoint/2010/main" val="1257722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Complex High dose mixed analgesia regime- Issues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Polypharmacy </a:t>
            </a:r>
          </a:p>
          <a:p>
            <a:r>
              <a:rPr lang="en-GB" dirty="0" smtClean="0"/>
              <a:t>Prolonged duration of mixed prescription (amobarbital for 30-35years)</a:t>
            </a:r>
          </a:p>
          <a:p>
            <a:r>
              <a:rPr lang="en-GB" dirty="0" smtClean="0"/>
              <a:t>Presentation on admission potentially linked to medications but multifactorial (exacerbated by infection, AKI)</a:t>
            </a:r>
          </a:p>
          <a:p>
            <a:r>
              <a:rPr lang="en-GB" dirty="0" smtClean="0"/>
              <a:t>Amobarbital unlicensed- limited information available</a:t>
            </a:r>
          </a:p>
          <a:p>
            <a:r>
              <a:rPr lang="en-GB" dirty="0" smtClean="0"/>
              <a:t>Patient previously reluctant to reduce doses when approached by GP’s. </a:t>
            </a:r>
          </a:p>
          <a:p>
            <a:r>
              <a:rPr lang="en-GB" dirty="0" smtClean="0"/>
              <a:t>Lack of engagement with community services</a:t>
            </a:r>
          </a:p>
          <a:p>
            <a:r>
              <a:rPr lang="en-GB" dirty="0" smtClean="0"/>
              <a:t>Withdrawal risk- including seizures</a:t>
            </a:r>
          </a:p>
          <a:p>
            <a:r>
              <a:rPr lang="en-GB" dirty="0" smtClean="0"/>
              <a:t>Medication availability (amobarbital</a:t>
            </a:r>
            <a:r>
              <a:rPr lang="en-GB" dirty="0"/>
              <a:t> </a:t>
            </a:r>
            <a:r>
              <a:rPr lang="en-GB" dirty="0" smtClean="0"/>
              <a:t>smallest 60mg cap)</a:t>
            </a:r>
            <a:endParaRPr lang="en-GB" dirty="0"/>
          </a:p>
        </p:txBody>
      </p:sp>
    </p:spTree>
    <p:extLst>
      <p:ext uri="{BB962C8B-B14F-4D97-AF65-F5344CB8AC3E}">
        <p14:creationId xmlns:p14="http://schemas.microsoft.com/office/powerpoint/2010/main" val="561804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0528" y="121196"/>
            <a:ext cx="8229600" cy="1143000"/>
          </a:xfrm>
        </p:spPr>
        <p:txBody>
          <a:bodyPr/>
          <a:lstStyle/>
          <a:p>
            <a:r>
              <a:rPr lang="en-GB" b="1" dirty="0" smtClean="0"/>
              <a:t>Interventions</a:t>
            </a:r>
            <a:endParaRPr lang="en-GB" b="1" dirty="0"/>
          </a:p>
        </p:txBody>
      </p:sp>
      <p:sp>
        <p:nvSpPr>
          <p:cNvPr id="8" name="TextBox 7"/>
          <p:cNvSpPr txBox="1"/>
          <p:nvPr/>
        </p:nvSpPr>
        <p:spPr>
          <a:xfrm>
            <a:off x="6330608" y="692696"/>
            <a:ext cx="2376264" cy="5632311"/>
          </a:xfrm>
          <a:prstGeom prst="rect">
            <a:avLst/>
          </a:prstGeom>
          <a:solidFill>
            <a:srgbClr val="92D050"/>
          </a:solidFill>
        </p:spPr>
        <p:txBody>
          <a:bodyPr wrap="square" rtlCol="0">
            <a:spAutoFit/>
          </a:bodyPr>
          <a:lstStyle/>
          <a:p>
            <a:r>
              <a:rPr lang="en-GB" b="1" u="sng" dirty="0" smtClean="0"/>
              <a:t>Outcomes:</a:t>
            </a:r>
          </a:p>
          <a:p>
            <a:pPr marL="285750" indent="-285750">
              <a:buFont typeface="Arial" panose="020B0604020202020204" pitchFamily="34" charset="0"/>
              <a:buChar char="•"/>
            </a:pPr>
            <a:r>
              <a:rPr lang="en-GB" dirty="0" smtClean="0"/>
              <a:t>Amobarbital weaned from 460mg to 300mg (GP following up potential further decreases)</a:t>
            </a:r>
          </a:p>
          <a:p>
            <a:pPr marL="285750" indent="-285750">
              <a:buFont typeface="Arial" panose="020B0604020202020204" pitchFamily="34" charset="0"/>
              <a:buChar char="•"/>
            </a:pPr>
            <a:r>
              <a:rPr lang="en-GB" dirty="0" smtClean="0"/>
              <a:t>Diazepam stopped</a:t>
            </a:r>
          </a:p>
          <a:p>
            <a:pPr marL="285750" indent="-285750">
              <a:buFont typeface="Arial" panose="020B0604020202020204" pitchFamily="34" charset="0"/>
              <a:buChar char="•"/>
            </a:pPr>
            <a:r>
              <a:rPr lang="en-GB" dirty="0" smtClean="0"/>
              <a:t>Codeine </a:t>
            </a:r>
            <a:r>
              <a:rPr lang="en-GB" dirty="0"/>
              <a:t>d</a:t>
            </a:r>
            <a:r>
              <a:rPr lang="en-GB" dirty="0" smtClean="0"/>
              <a:t>ecreased from 240mg daily to 15mg PRN</a:t>
            </a:r>
          </a:p>
          <a:p>
            <a:pPr marL="285750" indent="-285750">
              <a:buFont typeface="Arial" panose="020B0604020202020204" pitchFamily="34" charset="0"/>
              <a:buChar char="•"/>
            </a:pPr>
            <a:r>
              <a:rPr lang="en-GB" dirty="0" smtClean="0"/>
              <a:t>Mild withdrawal, More alert, mobility improved. </a:t>
            </a:r>
          </a:p>
          <a:p>
            <a:pPr marL="285750" indent="-285750">
              <a:buFont typeface="Arial" panose="020B0604020202020204" pitchFamily="34" charset="0"/>
              <a:buChar char="•"/>
            </a:pPr>
            <a:r>
              <a:rPr lang="en-GB" dirty="0" smtClean="0"/>
              <a:t>Following initial apprehension and concern, </a:t>
            </a:r>
            <a:r>
              <a:rPr lang="en-GB" b="1" dirty="0" smtClean="0"/>
              <a:t>PATIENT WAS HAPPY WITH THE OVERALL OUTCOME. </a:t>
            </a:r>
            <a:endParaRPr lang="en-GB" dirty="0" smtClean="0"/>
          </a:p>
        </p:txBody>
      </p:sp>
      <p:sp>
        <p:nvSpPr>
          <p:cNvPr id="10" name="TextBox 9"/>
          <p:cNvSpPr txBox="1"/>
          <p:nvPr/>
        </p:nvSpPr>
        <p:spPr>
          <a:xfrm>
            <a:off x="323528" y="1124744"/>
            <a:ext cx="2448272" cy="2031325"/>
          </a:xfrm>
          <a:prstGeom prst="rect">
            <a:avLst/>
          </a:prstGeom>
          <a:noFill/>
        </p:spPr>
        <p:txBody>
          <a:bodyPr wrap="square" rtlCol="0">
            <a:spAutoFit/>
          </a:bodyPr>
          <a:lstStyle/>
          <a:p>
            <a:r>
              <a:rPr lang="en-GB" b="1" u="sng" dirty="0" smtClean="0"/>
              <a:t>Full MDT  involvement;</a:t>
            </a:r>
          </a:p>
          <a:p>
            <a:r>
              <a:rPr lang="en-GB" dirty="0" smtClean="0"/>
              <a:t>GP, Consultant and ward doctors, Pharmacy, Nurses, Physio, Mental health team advice, Patient and family</a:t>
            </a:r>
            <a:endParaRPr lang="en-GB" dirty="0"/>
          </a:p>
        </p:txBody>
      </p:sp>
      <p:sp>
        <p:nvSpPr>
          <p:cNvPr id="11" name="TextBox 10"/>
          <p:cNvSpPr txBox="1"/>
          <p:nvPr/>
        </p:nvSpPr>
        <p:spPr>
          <a:xfrm>
            <a:off x="3203848" y="1268760"/>
            <a:ext cx="2622704" cy="1477328"/>
          </a:xfrm>
          <a:prstGeom prst="rect">
            <a:avLst/>
          </a:prstGeom>
          <a:noFill/>
        </p:spPr>
        <p:txBody>
          <a:bodyPr wrap="square" rtlCol="0">
            <a:spAutoFit/>
          </a:bodyPr>
          <a:lstStyle/>
          <a:p>
            <a:r>
              <a:rPr lang="en-GB" b="1" u="sng" dirty="0" smtClean="0"/>
              <a:t>Communication</a:t>
            </a:r>
          </a:p>
          <a:p>
            <a:r>
              <a:rPr lang="en-GB" dirty="0" smtClean="0"/>
              <a:t>Withdrawal side effects to be expected</a:t>
            </a:r>
          </a:p>
          <a:p>
            <a:r>
              <a:rPr lang="en-GB" dirty="0" smtClean="0"/>
              <a:t>Why we are de-prescribing</a:t>
            </a:r>
          </a:p>
        </p:txBody>
      </p:sp>
      <p:sp>
        <p:nvSpPr>
          <p:cNvPr id="12" name="TextBox 11"/>
          <p:cNvSpPr txBox="1"/>
          <p:nvPr/>
        </p:nvSpPr>
        <p:spPr>
          <a:xfrm>
            <a:off x="4211960" y="5374040"/>
            <a:ext cx="1872208" cy="646331"/>
          </a:xfrm>
          <a:prstGeom prst="rect">
            <a:avLst/>
          </a:prstGeom>
          <a:noFill/>
        </p:spPr>
        <p:txBody>
          <a:bodyPr wrap="square" rtlCol="0">
            <a:spAutoFit/>
          </a:bodyPr>
          <a:lstStyle/>
          <a:p>
            <a:r>
              <a:rPr lang="en-GB" b="1" u="sng" dirty="0" smtClean="0"/>
              <a:t>Patient involvement</a:t>
            </a:r>
            <a:endParaRPr lang="en-GB" b="1" u="sng" dirty="0"/>
          </a:p>
        </p:txBody>
      </p:sp>
      <p:sp>
        <p:nvSpPr>
          <p:cNvPr id="13" name="TextBox 12"/>
          <p:cNvSpPr txBox="1"/>
          <p:nvPr/>
        </p:nvSpPr>
        <p:spPr>
          <a:xfrm>
            <a:off x="2478205" y="2759783"/>
            <a:ext cx="3708413" cy="2308324"/>
          </a:xfrm>
          <a:prstGeom prst="rect">
            <a:avLst/>
          </a:prstGeom>
          <a:noFill/>
        </p:spPr>
        <p:txBody>
          <a:bodyPr wrap="square" rtlCol="0">
            <a:spAutoFit/>
          </a:bodyPr>
          <a:lstStyle/>
          <a:p>
            <a:r>
              <a:rPr lang="en-GB" b="1" u="sng" dirty="0" smtClean="0"/>
              <a:t>Close monitoring</a:t>
            </a:r>
          </a:p>
          <a:p>
            <a:r>
              <a:rPr lang="en-GB" dirty="0" smtClean="0"/>
              <a:t>inpatient admission</a:t>
            </a:r>
          </a:p>
          <a:p>
            <a:r>
              <a:rPr lang="en-GB" dirty="0" smtClean="0"/>
              <a:t>Safer environment in hospital</a:t>
            </a:r>
          </a:p>
          <a:p>
            <a:r>
              <a:rPr lang="en-GB" dirty="0" smtClean="0"/>
              <a:t>If this was community setting, slower and smaller reductions maybe more appropriate and follow up appointments scheduled/ telephone reviews. </a:t>
            </a:r>
          </a:p>
        </p:txBody>
      </p:sp>
      <p:sp>
        <p:nvSpPr>
          <p:cNvPr id="14" name="TextBox 13"/>
          <p:cNvSpPr txBox="1"/>
          <p:nvPr/>
        </p:nvSpPr>
        <p:spPr>
          <a:xfrm>
            <a:off x="605997" y="3431121"/>
            <a:ext cx="1512168" cy="369332"/>
          </a:xfrm>
          <a:prstGeom prst="rect">
            <a:avLst/>
          </a:prstGeom>
          <a:noFill/>
        </p:spPr>
        <p:txBody>
          <a:bodyPr wrap="square" rtlCol="0">
            <a:spAutoFit/>
          </a:bodyPr>
          <a:lstStyle/>
          <a:p>
            <a:r>
              <a:rPr lang="en-GB" b="1" u="sng" dirty="0" smtClean="0"/>
              <a:t>Education</a:t>
            </a:r>
          </a:p>
        </p:txBody>
      </p:sp>
      <p:sp>
        <p:nvSpPr>
          <p:cNvPr id="15" name="TextBox 14"/>
          <p:cNvSpPr txBox="1"/>
          <p:nvPr/>
        </p:nvSpPr>
        <p:spPr>
          <a:xfrm>
            <a:off x="605997" y="4417916"/>
            <a:ext cx="1440160" cy="1477328"/>
          </a:xfrm>
          <a:prstGeom prst="rect">
            <a:avLst/>
          </a:prstGeom>
          <a:noFill/>
        </p:spPr>
        <p:txBody>
          <a:bodyPr wrap="square" rtlCol="0">
            <a:spAutoFit/>
          </a:bodyPr>
          <a:lstStyle/>
          <a:p>
            <a:r>
              <a:rPr lang="en-GB" b="1" u="sng" dirty="0" smtClean="0"/>
              <a:t>Re-assurance for patient</a:t>
            </a:r>
          </a:p>
          <a:p>
            <a:r>
              <a:rPr lang="en-GB" dirty="0" smtClean="0"/>
              <a:t>Support during process</a:t>
            </a:r>
            <a:endParaRPr lang="en-GB" dirty="0"/>
          </a:p>
        </p:txBody>
      </p:sp>
      <p:sp>
        <p:nvSpPr>
          <p:cNvPr id="16" name="TextBox 15"/>
          <p:cNvSpPr txBox="1"/>
          <p:nvPr/>
        </p:nvSpPr>
        <p:spPr>
          <a:xfrm>
            <a:off x="2339752" y="5299258"/>
            <a:ext cx="1056555" cy="646331"/>
          </a:xfrm>
          <a:prstGeom prst="rect">
            <a:avLst/>
          </a:prstGeom>
          <a:noFill/>
        </p:spPr>
        <p:txBody>
          <a:bodyPr wrap="square" rtlCol="0">
            <a:spAutoFit/>
          </a:bodyPr>
          <a:lstStyle/>
          <a:p>
            <a:r>
              <a:rPr lang="en-GB" b="1" u="sng" dirty="0" smtClean="0"/>
              <a:t>Set clear goals </a:t>
            </a:r>
            <a:endParaRPr lang="en-GB" b="1" u="sng" dirty="0"/>
          </a:p>
        </p:txBody>
      </p:sp>
    </p:spTree>
    <p:extLst>
      <p:ext uri="{BB962C8B-B14F-4D97-AF65-F5344CB8AC3E}">
        <p14:creationId xmlns:p14="http://schemas.microsoft.com/office/powerpoint/2010/main" val="3374015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 and Answer Session</a:t>
            </a:r>
            <a:endParaRPr lang="en-GB" dirty="0"/>
          </a:p>
        </p:txBody>
      </p:sp>
    </p:spTree>
    <p:extLst>
      <p:ext uri="{BB962C8B-B14F-4D97-AF65-F5344CB8AC3E}">
        <p14:creationId xmlns:p14="http://schemas.microsoft.com/office/powerpoint/2010/main" val="2694468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This Session</a:t>
            </a:r>
            <a:endParaRPr lang="en-GB" b="1" dirty="0"/>
          </a:p>
        </p:txBody>
      </p:sp>
      <p:sp>
        <p:nvSpPr>
          <p:cNvPr id="3" name="Content Placeholder 2"/>
          <p:cNvSpPr>
            <a:spLocks noGrp="1"/>
          </p:cNvSpPr>
          <p:nvPr>
            <p:ph idx="1"/>
          </p:nvPr>
        </p:nvSpPr>
        <p:spPr/>
        <p:txBody>
          <a:bodyPr/>
          <a:lstStyle/>
          <a:p>
            <a:r>
              <a:rPr lang="en-GB" dirty="0" smtClean="0"/>
              <a:t>Polypharmacy revisited</a:t>
            </a:r>
          </a:p>
          <a:p>
            <a:pPr lvl="1"/>
            <a:r>
              <a:rPr lang="en-GB" sz="2400" dirty="0" smtClean="0"/>
              <a:t>Presenter</a:t>
            </a:r>
            <a:endParaRPr lang="en-GB" sz="2400" dirty="0"/>
          </a:p>
          <a:p>
            <a:r>
              <a:rPr lang="en-GB" dirty="0"/>
              <a:t>De-prescribing in Persistent, </a:t>
            </a:r>
            <a:r>
              <a:rPr lang="en-GB" dirty="0" smtClean="0"/>
              <a:t>Non-Cancer Pain </a:t>
            </a:r>
          </a:p>
          <a:p>
            <a:pPr lvl="1"/>
            <a:r>
              <a:rPr lang="en-GB" sz="2400" dirty="0" smtClean="0"/>
              <a:t>Presenter</a:t>
            </a:r>
            <a:endParaRPr lang="en-GB" sz="2400" dirty="0"/>
          </a:p>
        </p:txBody>
      </p:sp>
    </p:spTree>
    <p:extLst>
      <p:ext uri="{BB962C8B-B14F-4D97-AF65-F5344CB8AC3E}">
        <p14:creationId xmlns:p14="http://schemas.microsoft.com/office/powerpoint/2010/main" val="1384608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16833"/>
            <a:ext cx="7772400" cy="1944216"/>
          </a:xfrm>
        </p:spPr>
        <p:txBody>
          <a:bodyPr>
            <a:normAutofit/>
          </a:bodyPr>
          <a:lstStyle/>
          <a:p>
            <a:r>
              <a:rPr lang="en-GB" sz="4800" b="1" dirty="0" smtClean="0"/>
              <a:t>Polypharmacy Revisited</a:t>
            </a:r>
            <a:endParaRPr lang="en-GB" sz="4800" b="1" dirty="0"/>
          </a:p>
        </p:txBody>
      </p:sp>
      <p:sp>
        <p:nvSpPr>
          <p:cNvPr id="5" name="Subtitle 4"/>
          <p:cNvSpPr>
            <a:spLocks noGrp="1"/>
          </p:cNvSpPr>
          <p:nvPr>
            <p:ph type="subTitle" idx="1"/>
          </p:nvPr>
        </p:nvSpPr>
        <p:spPr>
          <a:xfrm>
            <a:off x="539551" y="3886200"/>
            <a:ext cx="7992889" cy="1752600"/>
          </a:xfrm>
        </p:spPr>
        <p:txBody>
          <a:bodyPr>
            <a:normAutofit fontScale="92500" lnSpcReduction="10000"/>
          </a:bodyPr>
          <a:lstStyle/>
          <a:p>
            <a:endParaRPr lang="en-GB" sz="1800" dirty="0" smtClean="0">
              <a:solidFill>
                <a:schemeClr val="tx1"/>
              </a:solidFill>
            </a:endParaRPr>
          </a:p>
          <a:p>
            <a:endParaRPr lang="en-GB" sz="1800" dirty="0">
              <a:solidFill>
                <a:schemeClr val="tx1"/>
              </a:solidFill>
            </a:endParaRPr>
          </a:p>
          <a:p>
            <a:endParaRPr lang="en-GB" sz="1800" dirty="0" smtClean="0">
              <a:solidFill>
                <a:schemeClr val="tx1"/>
              </a:solidFill>
            </a:endParaRPr>
          </a:p>
          <a:p>
            <a:pPr algn="l"/>
            <a:r>
              <a:rPr lang="en-GB" sz="1900" dirty="0" smtClean="0">
                <a:solidFill>
                  <a:schemeClr val="tx1"/>
                </a:solidFill>
              </a:rPr>
              <a:t>Written by</a:t>
            </a:r>
          </a:p>
          <a:p>
            <a:pPr marL="285750" indent="-285750" algn="l">
              <a:buFont typeface="Arial" panose="020B0604020202020204" pitchFamily="34" charset="0"/>
              <a:buChar char="•"/>
            </a:pPr>
            <a:r>
              <a:rPr lang="en-GB" sz="1900" dirty="0" smtClean="0">
                <a:solidFill>
                  <a:schemeClr val="tx1"/>
                </a:solidFill>
              </a:rPr>
              <a:t>Rachel Berry and Michelle Chapman, </a:t>
            </a:r>
            <a:r>
              <a:rPr lang="en-GB" sz="1900" dirty="0">
                <a:solidFill>
                  <a:schemeClr val="tx1"/>
                </a:solidFill>
              </a:rPr>
              <a:t>Medicines Optimisation </a:t>
            </a:r>
            <a:r>
              <a:rPr lang="en-GB" sz="1900" dirty="0" smtClean="0">
                <a:solidFill>
                  <a:schemeClr val="tx1"/>
                </a:solidFill>
              </a:rPr>
              <a:t>Pharmacists, </a:t>
            </a:r>
            <a:r>
              <a:rPr lang="en-GB" sz="1900" dirty="0">
                <a:solidFill>
                  <a:schemeClr val="tx1"/>
                </a:solidFill>
              </a:rPr>
              <a:t>DDES and North Durham CCGs</a:t>
            </a:r>
          </a:p>
          <a:p>
            <a:pPr algn="l"/>
            <a:endParaRPr lang="en-GB" sz="1800" dirty="0">
              <a:solidFill>
                <a:srgbClr val="FF0000"/>
              </a:solidFill>
            </a:endParaRPr>
          </a:p>
        </p:txBody>
      </p:sp>
    </p:spTree>
    <p:extLst>
      <p:ext uri="{BB962C8B-B14F-4D97-AF65-F5344CB8AC3E}">
        <p14:creationId xmlns:p14="http://schemas.microsoft.com/office/powerpoint/2010/main" val="3939892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88640"/>
            <a:ext cx="6149340" cy="310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7719" y="3212976"/>
            <a:ext cx="5926281" cy="3618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8680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32372" y="1662335"/>
            <a:ext cx="7279255" cy="440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GB" b="1" dirty="0" smtClean="0"/>
              <a:t>Current Position</a:t>
            </a:r>
            <a:endParaRPr lang="en-GB" b="1" dirty="0">
              <a:solidFill>
                <a:srgbClr val="FF0000"/>
              </a:solidFill>
            </a:endParaRPr>
          </a:p>
        </p:txBody>
      </p:sp>
      <p:sp>
        <p:nvSpPr>
          <p:cNvPr id="3" name="TextBox 2"/>
          <p:cNvSpPr txBox="1"/>
          <p:nvPr/>
        </p:nvSpPr>
        <p:spPr>
          <a:xfrm>
            <a:off x="1697400" y="3573016"/>
            <a:ext cx="5904656" cy="707886"/>
          </a:xfrm>
          <a:prstGeom prst="rect">
            <a:avLst/>
          </a:prstGeom>
          <a:noFill/>
        </p:spPr>
        <p:txBody>
          <a:bodyPr wrap="square" rtlCol="0">
            <a:spAutoFit/>
          </a:bodyPr>
          <a:lstStyle/>
          <a:p>
            <a:r>
              <a:rPr lang="en-GB" sz="4000" b="1" dirty="0" smtClean="0">
                <a:solidFill>
                  <a:srgbClr val="FF0000"/>
                </a:solidFill>
              </a:rPr>
              <a:t>**Insert own area data**</a:t>
            </a:r>
            <a:endParaRPr lang="en-GB" sz="4000" b="1" dirty="0">
              <a:solidFill>
                <a:srgbClr val="FF0000"/>
              </a:solidFill>
            </a:endParaRPr>
          </a:p>
        </p:txBody>
      </p:sp>
    </p:spTree>
    <p:extLst>
      <p:ext uri="{BB962C8B-B14F-4D97-AF65-F5344CB8AC3E}">
        <p14:creationId xmlns:p14="http://schemas.microsoft.com/office/powerpoint/2010/main" val="3403349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4" y="430547"/>
            <a:ext cx="8930952" cy="5996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918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a:bodyPr>
          <a:lstStyle/>
          <a:p>
            <a:r>
              <a:rPr lang="en-GB" b="1" dirty="0" smtClean="0"/>
              <a:t>Scottish </a:t>
            </a:r>
            <a:r>
              <a:rPr lang="en-GB" b="1" dirty="0"/>
              <a:t>P</a:t>
            </a:r>
            <a:r>
              <a:rPr lang="en-GB" b="1" dirty="0" smtClean="0"/>
              <a:t>olypharmacy </a:t>
            </a:r>
            <a:r>
              <a:rPr lang="en-GB" b="1" dirty="0"/>
              <a:t>G</a:t>
            </a:r>
            <a:r>
              <a:rPr lang="en-GB" b="1" dirty="0" smtClean="0"/>
              <a:t>uidance</a:t>
            </a:r>
            <a:endParaRPr lang="en-GB" b="1" dirty="0">
              <a:solidFill>
                <a:srgbClr val="FF0000"/>
              </a:solidFill>
            </a:endParaRPr>
          </a:p>
        </p:txBody>
      </p:sp>
      <p:pic>
        <p:nvPicPr>
          <p:cNvPr id="3078"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124744"/>
            <a:ext cx="5040560" cy="485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869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4144</Words>
  <Application>Microsoft Office PowerPoint</Application>
  <PresentationFormat>On-screen Show (4:3)</PresentationFormat>
  <Paragraphs>419</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**Delete this slide before presenting**</vt:lpstr>
      <vt:lpstr>De-prescribing in Persistent, Non-Cancer Pain</vt:lpstr>
      <vt:lpstr>De-prescribing Webinars</vt:lpstr>
      <vt:lpstr>This Session</vt:lpstr>
      <vt:lpstr>Polypharmacy Revisited</vt:lpstr>
      <vt:lpstr>PowerPoint Presentation</vt:lpstr>
      <vt:lpstr>Current Position</vt:lpstr>
      <vt:lpstr>PowerPoint Presentation</vt:lpstr>
      <vt:lpstr>Scottish Polypharmacy Guidance</vt:lpstr>
      <vt:lpstr>STOPP-START Tool</vt:lpstr>
      <vt:lpstr>SystmOne</vt:lpstr>
      <vt:lpstr>PowerPoint Presentation</vt:lpstr>
      <vt:lpstr>PowerPoint Presentation</vt:lpstr>
      <vt:lpstr>STOPP tool on EMIS </vt:lpstr>
      <vt:lpstr>STOPP tool on EMIS continued</vt:lpstr>
      <vt:lpstr>STOPP-START tool</vt:lpstr>
      <vt:lpstr>De-prescribing in Persistent, Non-Cancer Pain</vt:lpstr>
      <vt:lpstr>PowerPoint Presentation</vt:lpstr>
      <vt:lpstr>Opioid prescribing per patient</vt:lpstr>
      <vt:lpstr>Gabapentinoid prescribing per patient</vt:lpstr>
      <vt:lpstr>Case 1 - Acute on Chronic pain</vt:lpstr>
      <vt:lpstr>PowerPoint Presentation</vt:lpstr>
      <vt:lpstr>7 Steps</vt:lpstr>
      <vt:lpstr>Practical points to consider</vt:lpstr>
      <vt:lpstr>Case 2 - Chronic pain</vt:lpstr>
      <vt:lpstr>Pain assessments- SOCRATES</vt:lpstr>
      <vt:lpstr>Changing the conversation</vt:lpstr>
      <vt:lpstr>PowerPoint Presentation</vt:lpstr>
      <vt:lpstr>7 Steps</vt:lpstr>
      <vt:lpstr>Tips for Pain Medication Review</vt:lpstr>
      <vt:lpstr>Summary of practical points relating to de-prescribing</vt:lpstr>
      <vt:lpstr>Case 3 - Complex high dose mixed analgesia regime</vt:lpstr>
      <vt:lpstr>Complex High dose mixed analgesia regime- Issues</vt:lpstr>
      <vt:lpstr>Interventions</vt:lpstr>
      <vt:lpstr>Question and Answer Session</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**Delete this slide before presenting**</dc:title>
  <dc:creator>Berry Rachel</dc:creator>
  <cp:lastModifiedBy>Berry Rachel</cp:lastModifiedBy>
  <cp:revision>11</cp:revision>
  <dcterms:created xsi:type="dcterms:W3CDTF">2020-06-08T10:52:07Z</dcterms:created>
  <dcterms:modified xsi:type="dcterms:W3CDTF">2020-07-23T13:30:56Z</dcterms:modified>
</cp:coreProperties>
</file>