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5" r:id="rId2"/>
    <p:sldId id="257" r:id="rId3"/>
    <p:sldId id="289" r:id="rId4"/>
    <p:sldId id="258" r:id="rId5"/>
    <p:sldId id="290" r:id="rId6"/>
    <p:sldId id="291" r:id="rId7"/>
    <p:sldId id="292" r:id="rId8"/>
    <p:sldId id="296" r:id="rId9"/>
    <p:sldId id="297" r:id="rId10"/>
    <p:sldId id="264" r:id="rId11"/>
    <p:sldId id="265" r:id="rId12"/>
    <p:sldId id="266" r:id="rId13"/>
    <p:sldId id="267" r:id="rId14"/>
    <p:sldId id="268" r:id="rId15"/>
    <p:sldId id="269" r:id="rId16"/>
    <p:sldId id="270" r:id="rId17"/>
    <p:sldId id="271"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7" autoAdjust="0"/>
  </p:normalViewPr>
  <p:slideViewPr>
    <p:cSldViewPr>
      <p:cViewPr varScale="1">
        <p:scale>
          <a:sx n="55" d="100"/>
          <a:sy n="55" d="100"/>
        </p:scale>
        <p:origin x="-1596"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6AD69-D598-46C9-B584-E7AB1E4A77EA}" type="datetimeFigureOut">
              <a:rPr lang="en-GB" smtClean="0"/>
              <a:t>23/07/2020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ACCD6-95D9-43A7-A43A-0CECA5DC27AD}" type="slidenum">
              <a:rPr lang="en-GB" smtClean="0"/>
              <a:t>‹#›</a:t>
            </a:fld>
            <a:endParaRPr lang="en-GB" dirty="0"/>
          </a:p>
        </p:txBody>
      </p:sp>
    </p:spTree>
    <p:extLst>
      <p:ext uri="{BB962C8B-B14F-4D97-AF65-F5344CB8AC3E}">
        <p14:creationId xmlns:p14="http://schemas.microsoft.com/office/powerpoint/2010/main" val="391195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D05D28-FD14-48FF-95A8-CFA9448FE32B}" type="slidenum">
              <a:rPr lang="en-GB" smtClean="0"/>
              <a:t>1</a:t>
            </a:fld>
            <a:endParaRPr lang="en-GB" dirty="0"/>
          </a:p>
        </p:txBody>
      </p:sp>
    </p:spTree>
    <p:extLst>
      <p:ext uri="{BB962C8B-B14F-4D97-AF65-F5344CB8AC3E}">
        <p14:creationId xmlns:p14="http://schemas.microsoft.com/office/powerpoint/2010/main" val="418295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10</a:t>
            </a:fld>
            <a:endParaRPr lang="en-GB" dirty="0"/>
          </a:p>
        </p:txBody>
      </p:sp>
    </p:spTree>
    <p:extLst>
      <p:ext uri="{BB962C8B-B14F-4D97-AF65-F5344CB8AC3E}">
        <p14:creationId xmlns:p14="http://schemas.microsoft.com/office/powerpoint/2010/main" val="42194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May want to add local data or remove.</a:t>
            </a:r>
          </a:p>
          <a:p>
            <a:endParaRPr lang="en-GB" dirty="0" smtClean="0"/>
          </a:p>
          <a:p>
            <a:r>
              <a:rPr lang="en-GB" dirty="0" smtClean="0"/>
              <a:t>Affects</a:t>
            </a:r>
            <a:r>
              <a:rPr lang="en-GB" baseline="0" dirty="0" smtClean="0"/>
              <a:t> patients and carers, and has significant morbidity and mortality</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595FAA55-305A-4AD0-A1A6-EB79F8BFBEC4}" type="slidenum">
              <a:rPr lang="en-GB" smtClean="0"/>
              <a:t>11</a:t>
            </a:fld>
            <a:endParaRPr lang="en-GB" dirty="0"/>
          </a:p>
        </p:txBody>
      </p:sp>
    </p:spTree>
    <p:extLst>
      <p:ext uri="{BB962C8B-B14F-4D97-AF65-F5344CB8AC3E}">
        <p14:creationId xmlns:p14="http://schemas.microsoft.com/office/powerpoint/2010/main" val="77418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12</a:t>
            </a:fld>
            <a:endParaRPr lang="en-GB" dirty="0"/>
          </a:p>
        </p:txBody>
      </p:sp>
    </p:spTree>
    <p:extLst>
      <p:ext uri="{BB962C8B-B14F-4D97-AF65-F5344CB8AC3E}">
        <p14:creationId xmlns:p14="http://schemas.microsoft.com/office/powerpoint/2010/main" val="161724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13</a:t>
            </a:fld>
            <a:endParaRPr lang="en-GB" dirty="0"/>
          </a:p>
        </p:txBody>
      </p:sp>
    </p:spTree>
    <p:extLst>
      <p:ext uri="{BB962C8B-B14F-4D97-AF65-F5344CB8AC3E}">
        <p14:creationId xmlns:p14="http://schemas.microsoft.com/office/powerpoint/2010/main" val="227439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Anticholinergics</a:t>
            </a:r>
            <a:r>
              <a:rPr lang="en-GB" baseline="0" dirty="0" smtClean="0"/>
              <a:t> </a:t>
            </a:r>
            <a:r>
              <a:rPr lang="en-GB" baseline="0" dirty="0" smtClean="0"/>
              <a:t>have long been associated with falls and impaired cognition, but only more recently recognised that they can affect morbidity and mortality.</a:t>
            </a:r>
          </a:p>
          <a:p>
            <a:endParaRPr lang="en-GB" baseline="0" dirty="0" smtClean="0"/>
          </a:p>
          <a:p>
            <a:r>
              <a:rPr lang="en-GB" baseline="0" dirty="0" smtClean="0"/>
              <a:t>Side effects increase risk of falls.</a:t>
            </a:r>
          </a:p>
          <a:p>
            <a:endParaRPr lang="en-GB" baseline="0" dirty="0" smtClean="0"/>
          </a:p>
          <a:p>
            <a:r>
              <a:rPr lang="en-GB" baseline="0" dirty="0" smtClean="0"/>
              <a:t>Score of three is deemed to be problematic</a:t>
            </a:r>
            <a:endParaRPr lang="en-GB" dirty="0"/>
          </a:p>
        </p:txBody>
      </p:sp>
      <p:sp>
        <p:nvSpPr>
          <p:cNvPr id="4" name="Slide Number Placeholder 3"/>
          <p:cNvSpPr>
            <a:spLocks noGrp="1"/>
          </p:cNvSpPr>
          <p:nvPr>
            <p:ph type="sldNum" sz="quarter" idx="10"/>
          </p:nvPr>
        </p:nvSpPr>
        <p:spPr/>
        <p:txBody>
          <a:bodyPr/>
          <a:lstStyle/>
          <a:p>
            <a:fld id="{595FAA55-305A-4AD0-A1A6-EB79F8BFBEC4}" type="slidenum">
              <a:rPr lang="en-GB" smtClean="0"/>
              <a:t>14</a:t>
            </a:fld>
            <a:endParaRPr lang="en-GB" dirty="0"/>
          </a:p>
        </p:txBody>
      </p:sp>
    </p:spTree>
    <p:extLst>
      <p:ext uri="{BB962C8B-B14F-4D97-AF65-F5344CB8AC3E}">
        <p14:creationId xmlns:p14="http://schemas.microsoft.com/office/powerpoint/2010/main" val="106293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Ageing brain</a:t>
            </a:r>
            <a:r>
              <a:rPr lang="en-GB" baseline="0" dirty="0" smtClean="0"/>
              <a:t> recommendations, in-line with </a:t>
            </a:r>
            <a:r>
              <a:rPr lang="en-GB" baseline="0" dirty="0" smtClean="0"/>
              <a:t>EPACT2</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https://www.uea.ac.uk/documents/3306616/10940915/Anticholinergics/088bb9e6-3ee2-4b75-b8ce-b2d59dc538c2#:~:text=ANTICHOLINERGIC%20COGNITIVE%20BURDEN%20SCALE%20Aging%20Brain%20Care%202012,scale%20-%20legal%20size.indd%202%201%2F31%2F13%2011%3A43%20AM</a:t>
            </a:r>
          </a:p>
          <a:p>
            <a:endParaRPr lang="en-GB" dirty="0"/>
          </a:p>
        </p:txBody>
      </p:sp>
      <p:sp>
        <p:nvSpPr>
          <p:cNvPr id="4" name="Slide Number Placeholder 3"/>
          <p:cNvSpPr>
            <a:spLocks noGrp="1"/>
          </p:cNvSpPr>
          <p:nvPr>
            <p:ph type="sldNum" sz="quarter" idx="10"/>
          </p:nvPr>
        </p:nvSpPr>
        <p:spPr/>
        <p:txBody>
          <a:bodyPr/>
          <a:lstStyle/>
          <a:p>
            <a:fld id="{595FAA55-305A-4AD0-A1A6-EB79F8BFBEC4}" type="slidenum">
              <a:rPr lang="en-GB" smtClean="0"/>
              <a:t>15</a:t>
            </a:fld>
            <a:endParaRPr lang="en-GB" dirty="0"/>
          </a:p>
        </p:txBody>
      </p:sp>
    </p:spTree>
    <p:extLst>
      <p:ext uri="{BB962C8B-B14F-4D97-AF65-F5344CB8AC3E}">
        <p14:creationId xmlns:p14="http://schemas.microsoft.com/office/powerpoint/2010/main" val="307055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Scottish Polypharmacy guidance has some useful advice on options to help reduce anticholinergic burden, however there is not much evidence in this area, so use with caution</a:t>
            </a:r>
            <a:r>
              <a:rPr lang="en-GB" sz="1200" b="0" i="0" u="none" strike="noStrike" kern="1200" baseline="0" dirty="0" smtClean="0">
                <a:solidFill>
                  <a:schemeClr val="tx1"/>
                </a:solidFill>
                <a:latin typeface="+mn-lt"/>
                <a:ea typeface="+mn-ea"/>
                <a:cs typeface="+mn-cs"/>
              </a:rPr>
              <a:t>. Scottish Government Polypharmacy Model of Care Group. Polypharmacy Guidance, Realistic Prescribing 3rd Edition, 2018. Scottish Government</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Notes: This is a developing area with disagreements between different sources. Some of this table is based on incomplete or poor evidence, or on expert opinion. The anticholinergic effects of drugs may become better understood with time. Some of these therapeutic areas are highly specialised (for example Parkinson’s disease) and would require expert advice before considering a change. As noted here less anticholinergic alternatives often have other concerns. If an anticholinergic agent must be used, consider reducing the dose. </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16</a:t>
            </a:fld>
            <a:endParaRPr lang="en-GB" dirty="0"/>
          </a:p>
        </p:txBody>
      </p:sp>
    </p:spTree>
    <p:extLst>
      <p:ext uri="{BB962C8B-B14F-4D97-AF65-F5344CB8AC3E}">
        <p14:creationId xmlns:p14="http://schemas.microsoft.com/office/powerpoint/2010/main" val="1232450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Insert own area</a:t>
            </a:r>
            <a:r>
              <a:rPr lang="en-GB" b="1" baseline="0" dirty="0" smtClean="0"/>
              <a:t> data – EPACT2 polypharmacy dashboard.</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t>17</a:t>
            </a:fld>
            <a:endParaRPr lang="en-GB" dirty="0"/>
          </a:p>
        </p:txBody>
      </p:sp>
    </p:spTree>
    <p:extLst>
      <p:ext uri="{BB962C8B-B14F-4D97-AF65-F5344CB8AC3E}">
        <p14:creationId xmlns:p14="http://schemas.microsoft.com/office/powerpoint/2010/main" val="415862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defRPr/>
            </a:pPr>
            <a:r>
              <a:rPr lang="en-GB" altLang="en-US" sz="1200" dirty="0" smtClean="0">
                <a:solidFill>
                  <a:prstClr val="black"/>
                </a:solidFill>
                <a:latin typeface="Calibri" panose="020F0502020204030204" pitchFamily="34" charset="0"/>
                <a:cs typeface="Calibri" panose="020F0502020204030204" pitchFamily="34" charset="0"/>
              </a:rPr>
              <a:t>	</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18</a:t>
            </a:fld>
            <a:endParaRPr lang="en-GB" dirty="0"/>
          </a:p>
        </p:txBody>
      </p:sp>
    </p:spTree>
    <p:extLst>
      <p:ext uri="{BB962C8B-B14F-4D97-AF65-F5344CB8AC3E}">
        <p14:creationId xmlns:p14="http://schemas.microsoft.com/office/powerpoint/2010/main" val="3014106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FF0000"/>
                </a:solidFill>
              </a:rPr>
              <a:t>ACB score of 5 according to Ageing</a:t>
            </a:r>
            <a:r>
              <a:rPr lang="en-GB" altLang="en-US" sz="1200" b="1" baseline="0" dirty="0" smtClean="0">
                <a:solidFill>
                  <a:srgbClr val="FF0000"/>
                </a:solidFill>
              </a:rPr>
              <a:t> Brain.</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solidFill>
                  <a:prstClr val="black"/>
                </a:solidFill>
              </a:rPr>
              <a:t>	</a:t>
            </a:r>
            <a:endParaRPr lang="en-GB" sz="200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19</a:t>
            </a:fld>
            <a:endParaRPr lang="en-GB" dirty="0"/>
          </a:p>
        </p:txBody>
      </p:sp>
    </p:spTree>
    <p:extLst>
      <p:ext uri="{BB962C8B-B14F-4D97-AF65-F5344CB8AC3E}">
        <p14:creationId xmlns:p14="http://schemas.microsoft.com/office/powerpoint/2010/main" val="277144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mn-lt"/>
                <a:ea typeface="+mn-ea"/>
                <a:cs typeface="+mn-cs"/>
              </a:rPr>
              <a:t>Add in presenter names and logos for your CCG</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a:t>
            </a:fld>
            <a:endParaRPr lang="en-GB" dirty="0"/>
          </a:p>
        </p:txBody>
      </p:sp>
    </p:spTree>
    <p:extLst>
      <p:ext uri="{BB962C8B-B14F-4D97-AF65-F5344CB8AC3E}">
        <p14:creationId xmlns:p14="http://schemas.microsoft.com/office/powerpoint/2010/main" val="245377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Scottish Government Polypharmacy Model of Care Group. Polypharmacy Guidance, Realistic Prescribing 3rd Edition, 2018. Scottish Government</a:t>
            </a:r>
          </a:p>
          <a:p>
            <a:endParaRPr lang="en-GB" baseline="0" dirty="0" smtClean="0"/>
          </a:p>
          <a:p>
            <a:r>
              <a:rPr lang="en-GB" baseline="0" dirty="0" smtClean="0"/>
              <a:t>3</a:t>
            </a:r>
            <a:r>
              <a:rPr lang="en-GB" baseline="0" dirty="0" smtClean="0"/>
              <a:t>. Does the patient need the furosemide all the time – no indication of HF?  Could the ISMN be reduced if chest pain is controlled?</a:t>
            </a:r>
          </a:p>
          <a:p>
            <a:pPr marL="228600" indent="-228600">
              <a:buAutoNum type="arabicPeriod" startAt="4"/>
            </a:pPr>
            <a:r>
              <a:rPr lang="en-GB" baseline="0" dirty="0" smtClean="0"/>
              <a:t>Patient is on lots of sedation at night – (dosulepin, chlorpheniramine, nitrazepam) Is this working?  Could it be reviewed and reduced?  This would also reduce ACB score</a:t>
            </a:r>
          </a:p>
          <a:p>
            <a:pPr marL="228600" indent="-228600">
              <a:buAutoNum type="arabicPeriod" startAt="4"/>
            </a:pPr>
            <a:r>
              <a:rPr lang="en-GB" baseline="0" dirty="0" smtClean="0"/>
              <a:t>Safety – high ACB score, high sedation risk – need to have conversation with the patient about risk/benefit and which she would be happy to review – May need to reduce some down slowly e.g. antidepressant and nitrazepam.</a:t>
            </a:r>
          </a:p>
          <a:p>
            <a:pPr marL="0" indent="0">
              <a:buNone/>
            </a:pPr>
            <a:r>
              <a:rPr lang="en-GB" baseline="0" dirty="0" smtClean="0"/>
              <a:t>7. Ensure the patient is happy, consider follow up via telephone if needed to reduce medication down.</a:t>
            </a:r>
          </a:p>
        </p:txBody>
      </p:sp>
      <p:sp>
        <p:nvSpPr>
          <p:cNvPr id="4" name="Slide Number Placeholder 3"/>
          <p:cNvSpPr>
            <a:spLocks noGrp="1"/>
          </p:cNvSpPr>
          <p:nvPr>
            <p:ph type="sldNum" sz="quarter" idx="10"/>
          </p:nvPr>
        </p:nvSpPr>
        <p:spPr/>
        <p:txBody>
          <a:bodyPr/>
          <a:lstStyle/>
          <a:p>
            <a:fld id="{9DA5B933-57DF-4E94-81E6-8C7452E7EB89}" type="slidenum">
              <a:rPr lang="en-GB" smtClean="0"/>
              <a:pPr/>
              <a:t>20</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21</a:t>
            </a:fld>
            <a:endParaRPr lang="en-GB" dirty="0"/>
          </a:p>
        </p:txBody>
      </p:sp>
    </p:spTree>
    <p:extLst>
      <p:ext uri="{BB962C8B-B14F-4D97-AF65-F5344CB8AC3E}">
        <p14:creationId xmlns:p14="http://schemas.microsoft.com/office/powerpoint/2010/main" val="3099194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Ask attendees which of the medications they would be concerned about with regards to falls….</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t>22</a:t>
            </a:fld>
            <a:endParaRPr lang="en-GB" dirty="0"/>
          </a:p>
        </p:txBody>
      </p:sp>
    </p:spTree>
    <p:extLst>
      <p:ext uri="{BB962C8B-B14F-4D97-AF65-F5344CB8AC3E}">
        <p14:creationId xmlns:p14="http://schemas.microsoft.com/office/powerpoint/2010/main" val="2489737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Worries about all of them – this helps demonstrate how the 7 steps process can assist with making prioritisation decisions.</a:t>
            </a:r>
          </a:p>
          <a:p>
            <a:endParaRPr lang="en-GB" dirty="0" smtClean="0"/>
          </a:p>
          <a:p>
            <a:r>
              <a:rPr lang="en-GB" dirty="0" smtClean="0"/>
              <a:t>Amitriptyline 75mg OD – ACB, postural drop and sedation</a:t>
            </a:r>
          </a:p>
          <a:p>
            <a:r>
              <a:rPr lang="en-GB" dirty="0" smtClean="0"/>
              <a:t>Bumetanide 2mg OD – ACB,</a:t>
            </a:r>
            <a:r>
              <a:rPr lang="en-GB" baseline="0" dirty="0" smtClean="0"/>
              <a:t> </a:t>
            </a:r>
            <a:r>
              <a:rPr lang="en-GB" dirty="0" smtClean="0"/>
              <a:t>dehydration, BP.</a:t>
            </a:r>
            <a:r>
              <a:rPr lang="en-GB" baseline="0" dirty="0" smtClean="0"/>
              <a:t>  Also increased need to use bathroom</a:t>
            </a:r>
            <a:endParaRPr lang="en-GB" dirty="0" smtClean="0"/>
          </a:p>
          <a:p>
            <a:r>
              <a:rPr lang="en-GB" dirty="0" smtClean="0"/>
              <a:t>Ramipril 5mg OD – BP</a:t>
            </a:r>
          </a:p>
          <a:p>
            <a:r>
              <a:rPr lang="en-GB" dirty="0" smtClean="0"/>
              <a:t>Bisoprolol 2.5mg OD – BP and heart rate can increase risk of falls if over treated</a:t>
            </a:r>
          </a:p>
          <a:p>
            <a:r>
              <a:rPr lang="en-GB" dirty="0" smtClean="0"/>
              <a:t>Atorvastatin 80mg OD – muscle weakness</a:t>
            </a:r>
          </a:p>
          <a:p>
            <a:r>
              <a:rPr lang="en-GB" dirty="0" smtClean="0"/>
              <a:t>Zopiclone 7.5mg ON – sedation, ACB</a:t>
            </a:r>
          </a:p>
          <a:p>
            <a:r>
              <a:rPr lang="en-GB" dirty="0" smtClean="0"/>
              <a:t>Pregabalin 150mg BD</a:t>
            </a:r>
            <a:r>
              <a:rPr lang="en-GB" baseline="0" dirty="0" smtClean="0"/>
              <a:t> – sedation, ACB</a:t>
            </a:r>
            <a:r>
              <a:rPr lang="en-GB" dirty="0" smtClean="0"/>
              <a:t>	</a:t>
            </a:r>
          </a:p>
          <a:p>
            <a:r>
              <a:rPr lang="en-GB" dirty="0" smtClean="0"/>
              <a:t>Rivaroxaban 10mg OD – increased risk of bleeding</a:t>
            </a:r>
          </a:p>
          <a:p>
            <a:r>
              <a:rPr lang="en-GB" dirty="0" smtClean="0"/>
              <a:t>Lansoprazole 30mg OD</a:t>
            </a:r>
            <a:r>
              <a:rPr lang="en-GB" baseline="0" dirty="0" smtClean="0"/>
              <a:t> – increased fracture risk with high dose PPIs</a:t>
            </a:r>
            <a:endParaRPr lang="en-GB" dirty="0" smtClean="0"/>
          </a:p>
          <a:p>
            <a:r>
              <a:rPr lang="en-GB" dirty="0" smtClean="0"/>
              <a:t>Movicol 2 OD – dehydration, increased need to use bathroom</a:t>
            </a:r>
          </a:p>
          <a:p>
            <a:r>
              <a:rPr lang="en-GB" dirty="0" smtClean="0"/>
              <a:t>Co-codamol 30/500 2 QDS – ACB, sedation and confusion</a:t>
            </a:r>
          </a:p>
          <a:p>
            <a:r>
              <a:rPr lang="en-GB" dirty="0" smtClean="0"/>
              <a:t>Fentanyl 25mcg patch every 3 days – ACB, sedation and confusion</a:t>
            </a:r>
          </a:p>
          <a:p>
            <a:endParaRPr lang="en-GB" dirty="0"/>
          </a:p>
        </p:txBody>
      </p:sp>
      <p:sp>
        <p:nvSpPr>
          <p:cNvPr id="4" name="Slide Number Placeholder 3"/>
          <p:cNvSpPr>
            <a:spLocks noGrp="1"/>
          </p:cNvSpPr>
          <p:nvPr>
            <p:ph type="sldNum" sz="quarter" idx="10"/>
          </p:nvPr>
        </p:nvSpPr>
        <p:spPr/>
        <p:txBody>
          <a:bodyPr/>
          <a:lstStyle/>
          <a:p>
            <a:fld id="{595FAA55-305A-4AD0-A1A6-EB79F8BFBEC4}" type="slidenum">
              <a:rPr lang="en-GB" smtClean="0"/>
              <a:t>23</a:t>
            </a:fld>
            <a:endParaRPr lang="en-GB" dirty="0"/>
          </a:p>
        </p:txBody>
      </p:sp>
    </p:spTree>
    <p:extLst>
      <p:ext uri="{BB962C8B-B14F-4D97-AF65-F5344CB8AC3E}">
        <p14:creationId xmlns:p14="http://schemas.microsoft.com/office/powerpoint/2010/main" val="1031194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24</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STOPP-START </a:t>
            </a:r>
            <a:r>
              <a:rPr lang="en-GB" dirty="0" smtClean="0"/>
              <a:t>toolkit - https://www.cgakit.com/m-2-stopp-start#!</a:t>
            </a:r>
            <a:endParaRPr lang="en-GB" dirty="0" smtClean="0"/>
          </a:p>
          <a:p>
            <a:r>
              <a:rPr lang="en-GB" dirty="0" smtClean="0"/>
              <a:t>Scottish </a:t>
            </a:r>
            <a:r>
              <a:rPr lang="en-GB" dirty="0" smtClean="0"/>
              <a:t>polypharmacy </a:t>
            </a:r>
            <a:r>
              <a:rPr lang="en-GB" dirty="0" smtClean="0"/>
              <a:t>guidelines - Scottish Government Polypharmacy Model of Care Group. Polypharmacy Guidance, Realistic Prescribing 3rd Edition, 2018. Scottish Government</a:t>
            </a:r>
            <a:endParaRPr lang="en-GB" dirty="0" smtClean="0"/>
          </a:p>
          <a:p>
            <a:endParaRPr lang="en-GB" dirty="0" smtClean="0"/>
          </a:p>
          <a:p>
            <a:r>
              <a:rPr lang="en-GB" dirty="0" smtClean="0"/>
              <a:t>Rivaroxaban -</a:t>
            </a:r>
            <a:r>
              <a:rPr lang="en-GB" baseline="0" dirty="0" smtClean="0"/>
              <a:t> ? Indication – not in AF, ? Left on from TKR</a:t>
            </a:r>
          </a:p>
          <a:p>
            <a:r>
              <a:rPr lang="en-GB" baseline="0" dirty="0" smtClean="0"/>
              <a:t>Amitriptyline is depression dose, does she have depression?</a:t>
            </a:r>
          </a:p>
          <a:p>
            <a:r>
              <a:rPr lang="en-GB" baseline="0" dirty="0" smtClean="0"/>
              <a:t>Lansoprazole increase fracture risk, what is the indication</a:t>
            </a:r>
          </a:p>
          <a:p>
            <a:r>
              <a:rPr lang="en-GB" baseline="0" dirty="0" smtClean="0"/>
              <a:t>Zopiclone – does she need it regularly – review sleep</a:t>
            </a:r>
            <a:endParaRPr lang="en-GB" dirty="0"/>
          </a:p>
        </p:txBody>
      </p:sp>
      <p:sp>
        <p:nvSpPr>
          <p:cNvPr id="4" name="Slide Number Placeholder 3"/>
          <p:cNvSpPr>
            <a:spLocks noGrp="1"/>
          </p:cNvSpPr>
          <p:nvPr>
            <p:ph type="sldNum" sz="quarter" idx="10"/>
          </p:nvPr>
        </p:nvSpPr>
        <p:spPr/>
        <p:txBody>
          <a:bodyPr/>
          <a:lstStyle/>
          <a:p>
            <a:fld id="{595FAA55-305A-4AD0-A1A6-EB79F8BFBEC4}" type="slidenum">
              <a:rPr lang="en-GB" smtClean="0"/>
              <a:t>25</a:t>
            </a:fld>
            <a:endParaRPr lang="en-GB" dirty="0"/>
          </a:p>
        </p:txBody>
      </p:sp>
    </p:spTree>
    <p:extLst>
      <p:ext uri="{BB962C8B-B14F-4D97-AF65-F5344CB8AC3E}">
        <p14:creationId xmlns:p14="http://schemas.microsoft.com/office/powerpoint/2010/main" val="187688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a:t>
            </a:r>
            <a:r>
              <a:rPr lang="en-GB" baseline="0" dirty="0" smtClean="0"/>
              <a:t> that opioids are not appropriate in persistent pain</a:t>
            </a:r>
          </a:p>
          <a:p>
            <a:r>
              <a:rPr lang="en-GB" baseline="0" dirty="0" smtClean="0"/>
              <a:t>Pregabalin in addition</a:t>
            </a:r>
          </a:p>
          <a:p>
            <a:endParaRPr lang="en-GB" baseline="0" dirty="0" smtClean="0"/>
          </a:p>
          <a:p>
            <a:r>
              <a:rPr lang="en-GB" baseline="0" dirty="0" smtClean="0"/>
              <a:t>Anticholinergic – amitriptyline (high), fentanyl (mild), codeine (mild)</a:t>
            </a:r>
          </a:p>
          <a:p>
            <a:r>
              <a:rPr lang="en-GB" baseline="0" dirty="0" smtClean="0"/>
              <a:t>Opioids – patient taking equivalent to around 100mg morphine a day</a:t>
            </a:r>
          </a:p>
          <a:p>
            <a:endParaRPr lang="en-GB" baseline="0" dirty="0" smtClean="0"/>
          </a:p>
          <a:p>
            <a:r>
              <a:rPr lang="en-GB" dirty="0" smtClean="0"/>
              <a:t>Need</a:t>
            </a:r>
            <a:r>
              <a:rPr lang="en-GB" baseline="0" dirty="0" smtClean="0"/>
              <a:t> to check timings of meds – e.g. diuretics in the morning, sedating meds at night, </a:t>
            </a:r>
            <a:endParaRPr lang="en-GB" dirty="0" smtClean="0"/>
          </a:p>
          <a:p>
            <a:endParaRPr lang="en-GB" dirty="0"/>
          </a:p>
        </p:txBody>
      </p:sp>
      <p:sp>
        <p:nvSpPr>
          <p:cNvPr id="4" name="Slide Number Placeholder 3"/>
          <p:cNvSpPr>
            <a:spLocks noGrp="1"/>
          </p:cNvSpPr>
          <p:nvPr>
            <p:ph type="sldNum" sz="quarter" idx="10"/>
          </p:nvPr>
        </p:nvSpPr>
        <p:spPr/>
        <p:txBody>
          <a:bodyPr/>
          <a:lstStyle/>
          <a:p>
            <a:fld id="{595FAA55-305A-4AD0-A1A6-EB79F8BFBEC4}" type="slidenum">
              <a:rPr lang="en-GB" smtClean="0"/>
              <a:t>26</a:t>
            </a:fld>
            <a:endParaRPr lang="en-GB" dirty="0"/>
          </a:p>
        </p:txBody>
      </p:sp>
    </p:spTree>
    <p:extLst>
      <p:ext uri="{BB962C8B-B14F-4D97-AF65-F5344CB8AC3E}">
        <p14:creationId xmlns:p14="http://schemas.microsoft.com/office/powerpoint/2010/main" val="187688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 depression</a:t>
            </a:r>
            <a:r>
              <a:rPr lang="en-GB" baseline="0" dirty="0" smtClean="0"/>
              <a:t> – consider non-pharmacological therapy.  If meds needed consider less sedating antidepressant at lower dose e.g. Citalopram 10mg</a:t>
            </a:r>
          </a:p>
          <a:p>
            <a:endParaRPr lang="en-GB" baseline="0" dirty="0" smtClean="0"/>
          </a:p>
          <a:p>
            <a:r>
              <a:rPr lang="en-GB" baseline="0" dirty="0" smtClean="0"/>
              <a:t>Review sleeping – consider reducing dose, PRN only, etc.</a:t>
            </a:r>
          </a:p>
          <a:p>
            <a:endParaRPr lang="en-GB" baseline="0" dirty="0" smtClean="0"/>
          </a:p>
          <a:p>
            <a:r>
              <a:rPr lang="en-GB" baseline="0" dirty="0" smtClean="0"/>
              <a:t>Review pain in-line with new guidance – increased risk of severe side effects, falls, esp. in combination with pregabalin.</a:t>
            </a:r>
          </a:p>
          <a:p>
            <a:endParaRPr lang="en-GB" baseline="0" dirty="0" smtClean="0"/>
          </a:p>
          <a:p>
            <a:r>
              <a:rPr lang="en-GB" baseline="0" dirty="0" smtClean="0"/>
              <a:t>Do they need movicol?</a:t>
            </a:r>
          </a:p>
          <a:p>
            <a:endParaRPr lang="en-GB" baseline="0" dirty="0" smtClean="0"/>
          </a:p>
          <a:p>
            <a:r>
              <a:rPr lang="en-GB" baseline="0" dirty="0" smtClean="0"/>
              <a:t>Make sure any changes are monitored closely – BP etc.  Reduce meds slowly where appropriate.</a:t>
            </a:r>
            <a:endParaRPr lang="en-GB" dirty="0"/>
          </a:p>
        </p:txBody>
      </p:sp>
      <p:sp>
        <p:nvSpPr>
          <p:cNvPr id="4" name="Slide Number Placeholder 3"/>
          <p:cNvSpPr>
            <a:spLocks noGrp="1"/>
          </p:cNvSpPr>
          <p:nvPr>
            <p:ph type="sldNum" sz="quarter" idx="10"/>
          </p:nvPr>
        </p:nvSpPr>
        <p:spPr/>
        <p:txBody>
          <a:bodyPr/>
          <a:lstStyle/>
          <a:p>
            <a:fld id="{595FAA55-305A-4AD0-A1A6-EB79F8BFBEC4}" type="slidenum">
              <a:rPr lang="en-GB" smtClean="0"/>
              <a:t>27</a:t>
            </a:fld>
            <a:endParaRPr lang="en-GB" dirty="0"/>
          </a:p>
        </p:txBody>
      </p:sp>
    </p:spTree>
    <p:extLst>
      <p:ext uri="{BB962C8B-B14F-4D97-AF65-F5344CB8AC3E}">
        <p14:creationId xmlns:p14="http://schemas.microsoft.com/office/powerpoint/2010/main" val="122503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a:t>
            </a:r>
            <a:r>
              <a:rPr lang="en-GB" dirty="0" err="1" smtClean="0"/>
              <a:t>PrescQIPP</a:t>
            </a:r>
            <a:r>
              <a:rPr lang="en-GB" dirty="0" smtClean="0"/>
              <a:t> </a:t>
            </a:r>
            <a:r>
              <a:rPr lang="en-GB" dirty="0" smtClean="0"/>
              <a:t>bulletin –Bisphosphonate treatment for </a:t>
            </a:r>
            <a:r>
              <a:rPr lang="en-GB" dirty="0" err="1" smtClean="0"/>
              <a:t>osteoporossis</a:t>
            </a:r>
            <a:r>
              <a:rPr lang="en-GB" dirty="0" smtClean="0"/>
              <a:t> 2019 https://www.prescqipp.info/umbraco/surface/authorisedmediasurface/index?url=%2fmedia%2f3986%2f231-bisphosphonate-treatment-for-osteoporosis-20.pdf</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28</a:t>
            </a:fld>
            <a:endParaRPr lang="en-GB" dirty="0"/>
          </a:p>
        </p:txBody>
      </p:sp>
    </p:spTree>
    <p:extLst>
      <p:ext uri="{BB962C8B-B14F-4D97-AF65-F5344CB8AC3E}">
        <p14:creationId xmlns:p14="http://schemas.microsoft.com/office/powerpoint/2010/main" val="3613852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29</a:t>
            </a:fld>
            <a:endParaRPr lang="en-GB" dirty="0"/>
          </a:p>
        </p:txBody>
      </p:sp>
    </p:spTree>
    <p:extLst>
      <p:ext uri="{BB962C8B-B14F-4D97-AF65-F5344CB8AC3E}">
        <p14:creationId xmlns:p14="http://schemas.microsoft.com/office/powerpoint/2010/main" val="256015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this fourth and</a:t>
            </a:r>
            <a:r>
              <a:rPr lang="en-GB" baseline="0" dirty="0" smtClean="0"/>
              <a:t> final presentation </a:t>
            </a:r>
            <a:r>
              <a:rPr lang="en-GB" dirty="0" smtClean="0"/>
              <a:t>in a series of 4 webinars on polypharmacy and de-prescribing.  Other presentations that</a:t>
            </a:r>
            <a:r>
              <a:rPr lang="en-GB" baseline="0" dirty="0" smtClean="0"/>
              <a:t> make up the series are listed here.</a:t>
            </a:r>
            <a:endParaRPr lang="en-GB" dirty="0" smtClean="0"/>
          </a:p>
          <a:p>
            <a:endParaRPr lang="en-GB" dirty="0" smtClean="0"/>
          </a:p>
          <a:p>
            <a:r>
              <a:rPr lang="en-GB" dirty="0" smtClean="0"/>
              <a:t>These webinars are aimed at clinical</a:t>
            </a:r>
            <a:r>
              <a:rPr lang="en-GB" baseline="0" dirty="0" smtClean="0"/>
              <a:t> staff involved in medication reviews of patients, particularly within primary care, and it is hoped that the sessions will provide you with practical advice and education about de-prescribing in key clinical areas.</a:t>
            </a:r>
          </a:p>
          <a:p>
            <a:endParaRPr lang="en-GB" baseline="0" dirty="0" smtClean="0"/>
          </a:p>
          <a:p>
            <a:r>
              <a:rPr lang="en-GB" b="1" baseline="0" dirty="0" smtClean="0">
                <a:solidFill>
                  <a:srgbClr val="FF0000"/>
                </a:solidFill>
              </a:rPr>
              <a:t>May want to add in dates of upcoming presentations</a:t>
            </a:r>
          </a:p>
        </p:txBody>
      </p:sp>
      <p:sp>
        <p:nvSpPr>
          <p:cNvPr id="4" name="Slide Number Placeholder 3"/>
          <p:cNvSpPr>
            <a:spLocks noGrp="1"/>
          </p:cNvSpPr>
          <p:nvPr>
            <p:ph type="sldNum" sz="quarter" idx="10"/>
          </p:nvPr>
        </p:nvSpPr>
        <p:spPr/>
        <p:txBody>
          <a:bodyPr/>
          <a:lstStyle/>
          <a:p>
            <a:fld id="{9DA5B933-57DF-4E94-81E6-8C7452E7EB89}" type="slidenum">
              <a:rPr lang="en-GB" smtClean="0"/>
              <a:pPr/>
              <a:t>3</a:t>
            </a:fld>
            <a:endParaRPr lang="en-GB" dirty="0"/>
          </a:p>
        </p:txBody>
      </p:sp>
    </p:spTree>
    <p:extLst>
      <p:ext uri="{BB962C8B-B14F-4D97-AF65-F5344CB8AC3E}">
        <p14:creationId xmlns:p14="http://schemas.microsoft.com/office/powerpoint/2010/main" val="2300299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30</a:t>
            </a:fld>
            <a:endParaRPr lang="en-GB" dirty="0"/>
          </a:p>
        </p:txBody>
      </p:sp>
    </p:spTree>
    <p:extLst>
      <p:ext uri="{BB962C8B-B14F-4D97-AF65-F5344CB8AC3E}">
        <p14:creationId xmlns:p14="http://schemas.microsoft.com/office/powerpoint/2010/main" val="74501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mn-lt"/>
                <a:ea typeface="+mn-ea"/>
                <a:cs typeface="+mn-cs"/>
              </a:rPr>
              <a:t>Add in presenter names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mn-lt"/>
                <a:ea typeface="+mn-ea"/>
                <a:cs typeface="+mn-cs"/>
              </a:rPr>
              <a:t>Also may want  to go through any housekeeping if delivering this on-line – i.e. use of chat box, mute, Q and As and when you want them</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4</a:t>
            </a:fld>
            <a:endParaRPr lang="en-GB" dirty="0"/>
          </a:p>
        </p:txBody>
      </p:sp>
    </p:spTree>
    <p:extLst>
      <p:ext uri="{BB962C8B-B14F-4D97-AF65-F5344CB8AC3E}">
        <p14:creationId xmlns:p14="http://schemas.microsoft.com/office/powerpoint/2010/main" val="49091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Recap</a:t>
            </a:r>
            <a:r>
              <a:rPr lang="en-GB" b="1" baseline="0" dirty="0" smtClean="0"/>
              <a:t> of slides from first presentation to remind people what was discussed.  If running as separate events then may want to switch to include full slides from 1</a:t>
            </a:r>
            <a:r>
              <a:rPr lang="en-GB" b="1" baseline="30000" dirty="0" smtClean="0"/>
              <a:t>st</a:t>
            </a:r>
            <a:r>
              <a:rPr lang="en-GB" b="1" baseline="0" dirty="0" smtClean="0"/>
              <a:t> presentation. </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5</a:t>
            </a:fld>
            <a:endParaRPr lang="en-GB" dirty="0"/>
          </a:p>
        </p:txBody>
      </p:sp>
    </p:spTree>
    <p:extLst>
      <p:ext uri="{BB962C8B-B14F-4D97-AF65-F5344CB8AC3E}">
        <p14:creationId xmlns:p14="http://schemas.microsoft.com/office/powerpoint/2010/main" val="65455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Adverse drug reactions are a common cause of hospital admissions, and across Europe are associated</a:t>
            </a:r>
            <a:r>
              <a:rPr lang="en-GB" baseline="0" dirty="0" smtClean="0"/>
              <a:t> with 8.6 million admissions every year.  </a:t>
            </a:r>
          </a:p>
          <a:p>
            <a:endParaRPr lang="en-GB" baseline="0" dirty="0" smtClean="0"/>
          </a:p>
          <a:p>
            <a:r>
              <a:rPr lang="en-GB" baseline="0" dirty="0" smtClean="0"/>
              <a:t>We know that certain patient groups are more likely to suffer from an adverse drug reaction, including those on 5 or more medicines, and those over 65 years.</a:t>
            </a:r>
          </a:p>
          <a:p>
            <a:endParaRPr lang="en-GB" baseline="0" dirty="0" smtClean="0"/>
          </a:p>
          <a:p>
            <a:r>
              <a:rPr lang="en-GB" baseline="0" dirty="0" smtClean="0"/>
              <a:t>It is estimated that around 50% of these are preventable.  </a:t>
            </a:r>
            <a:endParaRPr lang="en-GB" baseline="0" dirty="0" smtClean="0"/>
          </a:p>
          <a:p>
            <a:endParaRPr lang="en-GB" baseline="0" dirty="0" smtClean="0"/>
          </a:p>
          <a:p>
            <a:r>
              <a:rPr lang="en-GB" dirty="0" smtClean="0"/>
              <a:t>Reference for images; Scottish Government Polypharmacy Model of Care Group. Polypharmacy Guidance, Realistic Prescribing 3rd Edition, 2018. Scottish Government</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6</a:t>
            </a:fld>
            <a:endParaRPr lang="en-GB" dirty="0"/>
          </a:p>
        </p:txBody>
      </p:sp>
    </p:spTree>
    <p:extLst>
      <p:ext uri="{BB962C8B-B14F-4D97-AF65-F5344CB8AC3E}">
        <p14:creationId xmlns:p14="http://schemas.microsoft.com/office/powerpoint/2010/main" val="270647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 in graphs to show own area data for </a:t>
            </a:r>
            <a:r>
              <a:rPr lang="en-GB" b="1" baseline="0" dirty="0" smtClean="0"/>
              <a:t>CCG/PCN compared to national – these examples are from EPACT2 polypharmacy dashboard</a:t>
            </a:r>
          </a:p>
          <a:p>
            <a:endParaRPr lang="en-GB" baseline="0" dirty="0" smtClean="0"/>
          </a:p>
          <a:p>
            <a:r>
              <a:rPr lang="en-GB" baseline="0" dirty="0" smtClean="0"/>
              <a:t>Some polypharmacy may be totally reasonable and required for therapeutic treatment – for example multiple evidence medicines following an MI</a:t>
            </a:r>
          </a:p>
          <a:p>
            <a:endParaRPr lang="en-GB" baseline="0" dirty="0" smtClean="0"/>
          </a:p>
          <a:p>
            <a:r>
              <a:rPr lang="en-GB" baseline="0" dirty="0" smtClean="0"/>
              <a:t>Other medication may be unnecessary – polypharmacy to treat side effects of other meds, continued medication with no indications, continued medication that should be short term etc.</a:t>
            </a:r>
          </a:p>
          <a:p>
            <a:endParaRPr lang="en-GB" baseline="0" dirty="0" smtClean="0"/>
          </a:p>
          <a:p>
            <a:r>
              <a:rPr lang="en-GB" baseline="0" dirty="0" smtClean="0"/>
              <a:t>Inappropriate polypharmacy can cause increased side effects, confusion and compliance issues, increased waste, increased spend on medicines and increased risk of hospitalisation. </a:t>
            </a:r>
          </a:p>
          <a:p>
            <a:endParaRPr lang="en-GB" baseline="0" dirty="0" smtClean="0"/>
          </a:p>
          <a:p>
            <a:r>
              <a:rPr lang="en-GB" baseline="0" dirty="0" smtClean="0"/>
              <a:t>Therefore important to ensure that inappropriate polypharmacy is tackled and prevented where possible.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7</a:t>
            </a:fld>
            <a:endParaRPr lang="en-GB" dirty="0"/>
          </a:p>
        </p:txBody>
      </p:sp>
    </p:spTree>
    <p:extLst>
      <p:ext uri="{BB962C8B-B14F-4D97-AF65-F5344CB8AC3E}">
        <p14:creationId xmlns:p14="http://schemas.microsoft.com/office/powerpoint/2010/main" val="42711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Prescqipp tool to ensure appropriate </a:t>
            </a:r>
            <a:r>
              <a:rPr lang="en-GB" u="sng" dirty="0" smtClean="0"/>
              <a:t>polypharmacy - 2019</a:t>
            </a:r>
            <a:r>
              <a:rPr lang="en-GB" u="none" baseline="0" dirty="0" smtClean="0"/>
              <a:t> </a:t>
            </a:r>
            <a:r>
              <a:rPr lang="en-GB" u="none" baseline="0" dirty="0" smtClean="0"/>
              <a:t>– busy tool, however highlights key aspects to consider when prescribing.</a:t>
            </a:r>
            <a:endParaRPr lang="en-GB" u="sng" dirty="0" smtClean="0"/>
          </a:p>
          <a:p>
            <a:r>
              <a:rPr lang="en-GB" baseline="0" dirty="0" smtClean="0"/>
              <a:t>Available at https://www.prescqipp.info/our-resources/webkits/polypharmacy-and-deprescribing/ </a:t>
            </a:r>
            <a:endParaRPr lang="en-GB" baseline="0" dirty="0" smtClean="0"/>
          </a:p>
          <a:p>
            <a:endParaRPr lang="en-GB" baseline="0" dirty="0" smtClean="0"/>
          </a:p>
          <a:p>
            <a:r>
              <a:rPr lang="en-GB" baseline="0" dirty="0" smtClean="0"/>
              <a:t>Ideally </a:t>
            </a:r>
            <a:r>
              <a:rPr lang="en-GB" baseline="0" dirty="0" smtClean="0"/>
              <a:t>all new meds should be discussed with the patient and treatment goals set up – the patient should be aware of what the goals are, and that the medication may be stopped if those goals are not met.  This is likely to be better than trying to tackle polypharmacy once a medication already established. – </a:t>
            </a:r>
            <a:r>
              <a:rPr lang="en-GB" b="1" baseline="0" dirty="0" smtClean="0"/>
              <a:t>Consider discussing with attendees whether this is done within their clinical practice? </a:t>
            </a:r>
            <a:endParaRPr lang="en-GB" baseline="0" dirty="0" smtClean="0"/>
          </a:p>
          <a:p>
            <a:endParaRPr lang="en-GB" baseline="0" dirty="0" smtClean="0"/>
          </a:p>
          <a:p>
            <a:r>
              <a:rPr lang="en-GB" baseline="0" dirty="0" smtClean="0"/>
              <a:t>Requires a significant change in practice across all prescribers to manage this.  What do we do about the patients who are already on multiple medications?</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8</a:t>
            </a:fld>
            <a:endParaRPr lang="en-GB" dirty="0"/>
          </a:p>
        </p:txBody>
      </p:sp>
    </p:spTree>
    <p:extLst>
      <p:ext uri="{BB962C8B-B14F-4D97-AF65-F5344CB8AC3E}">
        <p14:creationId xmlns:p14="http://schemas.microsoft.com/office/powerpoint/2010/main" val="169709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Scottish Government Polypharmacy Model of Care Group. Polypharmacy Guidance, Realistic Prescribing 3rd Edition, 2018. Scottish Government. </a:t>
            </a:r>
            <a:r>
              <a:rPr lang="en-GB" smtClean="0"/>
              <a:t>https://www.therapeutics.scot.nhs.uk/wp-content/uploads/2018/04/Polypharmacy-Guidance-2018.pdf </a:t>
            </a:r>
            <a:endParaRPr lang="en-GB" dirty="0" smtClean="0"/>
          </a:p>
          <a:p>
            <a:endParaRPr lang="en-GB" dirty="0" smtClean="0"/>
          </a:p>
          <a:p>
            <a:r>
              <a:rPr lang="en-GB" dirty="0" smtClean="0"/>
              <a:t>7 </a:t>
            </a:r>
            <a:r>
              <a:rPr lang="en-GB" dirty="0" smtClean="0"/>
              <a:t>steps to appropriate</a:t>
            </a:r>
            <a:r>
              <a:rPr lang="en-GB" baseline="0" dirty="0" smtClean="0"/>
              <a:t> polypharmacy – key focus on what the patient feels is important in addition to the clinical priorities.</a:t>
            </a:r>
          </a:p>
          <a:p>
            <a:endParaRPr lang="en-GB" baseline="0" dirty="0" smtClean="0"/>
          </a:p>
          <a:p>
            <a:pPr marL="224325" indent="-224325">
              <a:buFont typeface="+mj-lt"/>
              <a:buAutoNum type="arabicPeriod"/>
            </a:pPr>
            <a:r>
              <a:rPr lang="en-GB" dirty="0" smtClean="0"/>
              <a:t>Patient Views</a:t>
            </a:r>
          </a:p>
          <a:p>
            <a:pPr marL="224325" indent="-224325">
              <a:buFont typeface="+mj-lt"/>
              <a:buAutoNum type="arabicPeriod"/>
            </a:pPr>
            <a:r>
              <a:rPr lang="en-GB" dirty="0" smtClean="0"/>
              <a:t>Essential</a:t>
            </a:r>
          </a:p>
          <a:p>
            <a:pPr marL="224325" indent="-224325">
              <a:buFont typeface="+mj-lt"/>
              <a:buAutoNum type="arabicPeriod"/>
            </a:pPr>
            <a:r>
              <a:rPr lang="en-GB" dirty="0" smtClean="0"/>
              <a:t>Unnecessary </a:t>
            </a:r>
          </a:p>
          <a:p>
            <a:pPr marL="224325" indent="-224325">
              <a:buFont typeface="+mj-lt"/>
              <a:buAutoNum type="arabicPeriod"/>
            </a:pPr>
            <a:r>
              <a:rPr lang="en-GB" dirty="0" smtClean="0"/>
              <a:t>Effectiveness</a:t>
            </a:r>
          </a:p>
          <a:p>
            <a:pPr marL="224325" indent="-224325">
              <a:buFont typeface="+mj-lt"/>
              <a:buAutoNum type="arabicPeriod"/>
            </a:pPr>
            <a:r>
              <a:rPr lang="en-GB" dirty="0" smtClean="0"/>
              <a:t>Safety </a:t>
            </a:r>
          </a:p>
          <a:p>
            <a:pPr marL="224325" indent="-224325">
              <a:buFont typeface="+mj-lt"/>
              <a:buAutoNum type="arabicPeriod"/>
            </a:pPr>
            <a:r>
              <a:rPr lang="en-GB" dirty="0" smtClean="0"/>
              <a:t>Cost effectiveness</a:t>
            </a:r>
          </a:p>
          <a:p>
            <a:pPr marL="224325" indent="-224325">
              <a:buFont typeface="+mj-lt"/>
              <a:buAutoNum type="arabicPeriod"/>
            </a:pPr>
            <a:r>
              <a:rPr lang="en-GB" dirty="0" smtClean="0"/>
              <a:t>Patient Centredness</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9</a:t>
            </a:fld>
            <a:endParaRPr lang="en-GB" dirty="0"/>
          </a:p>
        </p:txBody>
      </p:sp>
    </p:spTree>
    <p:extLst>
      <p:ext uri="{BB962C8B-B14F-4D97-AF65-F5344CB8AC3E}">
        <p14:creationId xmlns:p14="http://schemas.microsoft.com/office/powerpoint/2010/main" val="305535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138555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253554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343713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402192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272785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14254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162610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271972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404318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299629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57BD3-6292-494B-BBE6-BE4C86C4584E}"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A54CFE-784A-4BE3-8119-BEDC13E35026}" type="slidenum">
              <a:rPr lang="en-GB" smtClean="0"/>
              <a:t>‹#›</a:t>
            </a:fld>
            <a:endParaRPr lang="en-GB" dirty="0"/>
          </a:p>
        </p:txBody>
      </p:sp>
    </p:spTree>
    <p:extLst>
      <p:ext uri="{BB962C8B-B14F-4D97-AF65-F5344CB8AC3E}">
        <p14:creationId xmlns:p14="http://schemas.microsoft.com/office/powerpoint/2010/main" val="77963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57BD3-6292-494B-BBE6-BE4C86C4584E}" type="datetimeFigureOut">
              <a:rPr lang="en-GB" smtClean="0"/>
              <a:t>23/07/2020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54CFE-784A-4BE3-8119-BEDC13E35026}" type="slidenum">
              <a:rPr lang="en-GB" smtClean="0"/>
              <a:t>‹#›</a:t>
            </a:fld>
            <a:endParaRPr lang="en-GB" dirty="0"/>
          </a:p>
        </p:txBody>
      </p:sp>
    </p:spTree>
    <p:extLst>
      <p:ext uri="{BB962C8B-B14F-4D97-AF65-F5344CB8AC3E}">
        <p14:creationId xmlns:p14="http://schemas.microsoft.com/office/powerpoint/2010/main" val="366045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GB" dirty="0" smtClean="0"/>
              <a:t>**Delete this slide before presenting**</a:t>
            </a:r>
            <a:endParaRPr lang="en-GB" dirty="0"/>
          </a:p>
        </p:txBody>
      </p:sp>
      <p:sp>
        <p:nvSpPr>
          <p:cNvPr id="3" name="Content Placeholder 2"/>
          <p:cNvSpPr>
            <a:spLocks noGrp="1"/>
          </p:cNvSpPr>
          <p:nvPr>
            <p:ph idx="1"/>
          </p:nvPr>
        </p:nvSpPr>
        <p:spPr>
          <a:xfrm>
            <a:off x="457200" y="1412776"/>
            <a:ext cx="8229600" cy="5328592"/>
          </a:xfrm>
        </p:spPr>
        <p:txBody>
          <a:bodyPr>
            <a:normAutofit fontScale="77500" lnSpcReduction="20000"/>
          </a:bodyPr>
          <a:lstStyle/>
          <a:p>
            <a:r>
              <a:rPr lang="en-GB" dirty="0" smtClean="0"/>
              <a:t>This presentation has been adapted from County Durham CCG resources funded by the AHSN</a:t>
            </a:r>
          </a:p>
          <a:p>
            <a:r>
              <a:rPr lang="en-GB" dirty="0" smtClean="0"/>
              <a:t>These were originally delivered virtually to GP practice based </a:t>
            </a:r>
            <a:r>
              <a:rPr lang="en-GB" dirty="0" smtClean="0"/>
              <a:t>pharmacists – if delivering to other staff members please consider whether the content should be adapted accordingly</a:t>
            </a:r>
          </a:p>
          <a:p>
            <a:r>
              <a:rPr lang="en-GB" dirty="0" smtClean="0">
                <a:solidFill>
                  <a:srgbClr val="FF0000"/>
                </a:solidFill>
              </a:rPr>
              <a:t>All information is up to date as of the end of December 2019 – if using after this please ensure that the most up to date guidance is used</a:t>
            </a:r>
            <a:endParaRPr lang="en-GB" dirty="0" smtClean="0">
              <a:solidFill>
                <a:srgbClr val="FF0000"/>
              </a:solidFill>
            </a:endParaRPr>
          </a:p>
          <a:p>
            <a:r>
              <a:rPr lang="en-GB" dirty="0" smtClean="0"/>
              <a:t>Possible things to discuss are included in the notes section of each slide</a:t>
            </a:r>
          </a:p>
          <a:p>
            <a:r>
              <a:rPr lang="en-GB" dirty="0" smtClean="0"/>
              <a:t>Considerations for the presenter are in the notes section in </a:t>
            </a:r>
            <a:r>
              <a:rPr lang="en-GB" b="1" dirty="0" smtClean="0"/>
              <a:t>BOLD</a:t>
            </a:r>
          </a:p>
          <a:p>
            <a:r>
              <a:rPr lang="en-GB" dirty="0" smtClean="0"/>
              <a:t>Places where local adjustments should be made to content are highlighted in </a:t>
            </a:r>
            <a:r>
              <a:rPr lang="en-GB" dirty="0" smtClean="0">
                <a:solidFill>
                  <a:srgbClr val="FF0000"/>
                </a:solidFill>
              </a:rPr>
              <a:t>RED</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21936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2130425"/>
            <a:ext cx="8712968" cy="1470025"/>
          </a:xfrm>
        </p:spPr>
        <p:txBody>
          <a:bodyPr>
            <a:normAutofit/>
          </a:bodyPr>
          <a:lstStyle/>
          <a:p>
            <a:r>
              <a:rPr lang="en-GB" dirty="0" smtClean="0"/>
              <a:t>De-prescribing in </a:t>
            </a:r>
            <a:br>
              <a:rPr lang="en-GB" dirty="0" smtClean="0"/>
            </a:br>
            <a:r>
              <a:rPr lang="en-GB" dirty="0" smtClean="0"/>
              <a:t>patients at risk of Falls</a:t>
            </a:r>
            <a:endParaRPr lang="en-GB" dirty="0"/>
          </a:p>
        </p:txBody>
      </p:sp>
      <p:sp>
        <p:nvSpPr>
          <p:cNvPr id="5" name="Subtitle 4"/>
          <p:cNvSpPr>
            <a:spLocks noGrp="1"/>
          </p:cNvSpPr>
          <p:nvPr>
            <p:ph type="subTitle" idx="1"/>
          </p:nvPr>
        </p:nvSpPr>
        <p:spPr>
          <a:xfrm>
            <a:off x="1371600" y="5013176"/>
            <a:ext cx="6400800" cy="625624"/>
          </a:xfrm>
        </p:spPr>
        <p:txBody>
          <a:bodyPr>
            <a:normAutofit fontScale="32500" lnSpcReduction="20000"/>
          </a:bodyPr>
          <a:lstStyle/>
          <a:p>
            <a:pPr algn="l"/>
            <a:r>
              <a:rPr lang="en-GB" dirty="0" smtClean="0">
                <a:solidFill>
                  <a:schemeClr val="tx1"/>
                </a:solidFill>
              </a:rPr>
              <a:t>Written by;</a:t>
            </a:r>
          </a:p>
          <a:p>
            <a:pPr marL="457200" indent="-457200" algn="l">
              <a:buFont typeface="Arial" panose="020B0604020202020204" pitchFamily="34" charset="0"/>
              <a:buChar char="•"/>
            </a:pPr>
            <a:r>
              <a:rPr lang="en-GB" dirty="0" smtClean="0">
                <a:solidFill>
                  <a:schemeClr val="tx1"/>
                </a:solidFill>
              </a:rPr>
              <a:t>Nick </a:t>
            </a:r>
            <a:r>
              <a:rPr lang="en-GB" dirty="0">
                <a:solidFill>
                  <a:schemeClr val="tx1"/>
                </a:solidFill>
              </a:rPr>
              <a:t>Watt, Care of the Elderly Pharmacist, CDDFT</a:t>
            </a:r>
          </a:p>
          <a:p>
            <a:pPr marL="457200" indent="-457200" algn="l">
              <a:buFont typeface="Arial" panose="020B0604020202020204" pitchFamily="34" charset="0"/>
              <a:buChar char="•"/>
            </a:pPr>
            <a:r>
              <a:rPr lang="en-GB" dirty="0">
                <a:solidFill>
                  <a:schemeClr val="tx1"/>
                </a:solidFill>
              </a:rPr>
              <a:t>Sen Knathan, Practice </a:t>
            </a:r>
            <a:r>
              <a:rPr lang="en-GB" dirty="0" smtClean="0">
                <a:solidFill>
                  <a:schemeClr val="tx1"/>
                </a:solidFill>
              </a:rPr>
              <a:t>Pharmacist</a:t>
            </a:r>
            <a:endParaRPr lang="en-GB" dirty="0">
              <a:solidFill>
                <a:schemeClr val="tx1"/>
              </a:solidFill>
            </a:endParaRPr>
          </a:p>
        </p:txBody>
      </p:sp>
    </p:spTree>
    <p:extLst>
      <p:ext uri="{BB962C8B-B14F-4D97-AF65-F5344CB8AC3E}">
        <p14:creationId xmlns:p14="http://schemas.microsoft.com/office/powerpoint/2010/main" val="46847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covering falls?</a:t>
            </a:r>
            <a:endParaRPr lang="en-GB" dirty="0"/>
          </a:p>
        </p:txBody>
      </p:sp>
      <p:sp>
        <p:nvSpPr>
          <p:cNvPr id="3" name="Content Placeholder 2"/>
          <p:cNvSpPr>
            <a:spLocks noGrp="1"/>
          </p:cNvSpPr>
          <p:nvPr>
            <p:ph idx="1"/>
          </p:nvPr>
        </p:nvSpPr>
        <p:spPr/>
        <p:txBody>
          <a:bodyPr>
            <a:normAutofit/>
          </a:bodyPr>
          <a:lstStyle/>
          <a:p>
            <a:r>
              <a:rPr lang="en-GB" dirty="0">
                <a:solidFill>
                  <a:srgbClr val="FF0000"/>
                </a:solidFill>
              </a:rPr>
              <a:t>6060 admissions </a:t>
            </a:r>
            <a:r>
              <a:rPr lang="en-GB" dirty="0" smtClean="0">
                <a:solidFill>
                  <a:srgbClr val="FF0000"/>
                </a:solidFill>
              </a:rPr>
              <a:t>in County Durham due </a:t>
            </a:r>
            <a:r>
              <a:rPr lang="en-GB" dirty="0">
                <a:solidFill>
                  <a:srgbClr val="FF0000"/>
                </a:solidFill>
              </a:rPr>
              <a:t>to falls </a:t>
            </a:r>
            <a:r>
              <a:rPr lang="en-GB" dirty="0" smtClean="0">
                <a:solidFill>
                  <a:srgbClr val="FF0000"/>
                </a:solidFill>
              </a:rPr>
              <a:t>between April 15 and Oct 18 </a:t>
            </a:r>
          </a:p>
          <a:p>
            <a:r>
              <a:rPr lang="en-GB" dirty="0" smtClean="0"/>
              <a:t>Large impact on patient quality </a:t>
            </a:r>
            <a:r>
              <a:rPr lang="en-GB" dirty="0"/>
              <a:t>of </a:t>
            </a:r>
            <a:r>
              <a:rPr lang="en-GB" dirty="0" smtClean="0"/>
              <a:t>life</a:t>
            </a:r>
          </a:p>
          <a:p>
            <a:r>
              <a:rPr lang="en-GB" dirty="0" smtClean="0"/>
              <a:t>Significant spend on admissions</a:t>
            </a:r>
            <a:endParaRPr lang="en-GB" dirty="0"/>
          </a:p>
          <a:p>
            <a:r>
              <a:rPr lang="en-GB" dirty="0" smtClean="0"/>
              <a:t>Common ADR that is preventable, and increased risk in patients with multiple meds</a:t>
            </a:r>
            <a:endParaRPr lang="en-GB" dirty="0"/>
          </a:p>
        </p:txBody>
      </p:sp>
    </p:spTree>
    <p:extLst>
      <p:ext uri="{BB962C8B-B14F-4D97-AF65-F5344CB8AC3E}">
        <p14:creationId xmlns:p14="http://schemas.microsoft.com/office/powerpoint/2010/main" val="2736890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Drugs can increase risk of falls if they cause…..</a:t>
            </a:r>
            <a:endParaRPr lang="en-GB" dirty="0"/>
          </a:p>
        </p:txBody>
      </p:sp>
      <p:sp>
        <p:nvSpPr>
          <p:cNvPr id="3" name="Content Placeholder 2"/>
          <p:cNvSpPr>
            <a:spLocks noGrp="1"/>
          </p:cNvSpPr>
          <p:nvPr>
            <p:ph idx="1"/>
          </p:nvPr>
        </p:nvSpPr>
        <p:spPr>
          <a:xfrm>
            <a:off x="318356" y="1628800"/>
            <a:ext cx="8507288" cy="4608512"/>
          </a:xfrm>
        </p:spPr>
        <p:txBody>
          <a:bodyPr>
            <a:normAutofit fontScale="92500" lnSpcReduction="20000"/>
          </a:bodyPr>
          <a:lstStyle/>
          <a:p>
            <a:r>
              <a:rPr lang="en-GB" dirty="0" smtClean="0"/>
              <a:t>Sedation or drowsiness </a:t>
            </a:r>
          </a:p>
          <a:p>
            <a:r>
              <a:rPr lang="en-GB" dirty="0" smtClean="0"/>
              <a:t>Impaired postural stability or muscle weakness</a:t>
            </a:r>
          </a:p>
          <a:p>
            <a:r>
              <a:rPr lang="en-GB" dirty="0" smtClean="0"/>
              <a:t>Hypoglycaemia </a:t>
            </a:r>
          </a:p>
          <a:p>
            <a:r>
              <a:rPr lang="en-GB" dirty="0" smtClean="0"/>
              <a:t>Hypothermia</a:t>
            </a:r>
          </a:p>
          <a:p>
            <a:r>
              <a:rPr lang="en-GB" dirty="0" smtClean="0"/>
              <a:t>Confusion</a:t>
            </a:r>
          </a:p>
          <a:p>
            <a:r>
              <a:rPr lang="en-GB" dirty="0" smtClean="0"/>
              <a:t>Dehydration or electrolyte disturbances</a:t>
            </a:r>
          </a:p>
          <a:p>
            <a:r>
              <a:rPr lang="en-GB" dirty="0" smtClean="0"/>
              <a:t>Vestibular damage (tinnitus, deafness)</a:t>
            </a:r>
          </a:p>
          <a:p>
            <a:r>
              <a:rPr lang="en-GB" dirty="0" smtClean="0"/>
              <a:t>Visual impairment (blurred vision, dry eyes)</a:t>
            </a:r>
          </a:p>
          <a:p>
            <a:r>
              <a:rPr lang="en-GB" dirty="0" smtClean="0"/>
              <a:t>Orthostatic hypotension</a:t>
            </a:r>
          </a:p>
          <a:p>
            <a:r>
              <a:rPr lang="en-GB" dirty="0" smtClean="0"/>
              <a:t>Drug induced Parkinsonism</a:t>
            </a:r>
            <a:endParaRPr lang="en-GB" dirty="0"/>
          </a:p>
        </p:txBody>
      </p:sp>
    </p:spTree>
    <p:extLst>
      <p:ext uri="{BB962C8B-B14F-4D97-AF65-F5344CB8AC3E}">
        <p14:creationId xmlns:p14="http://schemas.microsoft.com/office/powerpoint/2010/main" val="2438582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Drugs can cause increased risk if a patient falls if…..</a:t>
            </a:r>
            <a:endParaRPr lang="en-GB" dirty="0"/>
          </a:p>
        </p:txBody>
      </p:sp>
      <p:sp>
        <p:nvSpPr>
          <p:cNvPr id="3" name="Content Placeholder 2"/>
          <p:cNvSpPr>
            <a:spLocks noGrp="1"/>
          </p:cNvSpPr>
          <p:nvPr>
            <p:ph idx="1"/>
          </p:nvPr>
        </p:nvSpPr>
        <p:spPr>
          <a:xfrm>
            <a:off x="457200" y="1988840"/>
            <a:ext cx="8229600" cy="4137323"/>
          </a:xfrm>
        </p:spPr>
        <p:txBody>
          <a:bodyPr>
            <a:normAutofit/>
          </a:bodyPr>
          <a:lstStyle/>
          <a:p>
            <a:r>
              <a:rPr lang="en-GB" sz="4000" dirty="0" smtClean="0"/>
              <a:t>Increase severity of the fall</a:t>
            </a:r>
          </a:p>
          <a:p>
            <a:pPr lvl="1"/>
            <a:r>
              <a:rPr lang="en-GB" sz="3600" dirty="0" smtClean="0"/>
              <a:t>Bleeding or bruising risk</a:t>
            </a:r>
          </a:p>
          <a:p>
            <a:pPr lvl="2"/>
            <a:r>
              <a:rPr lang="en-GB" sz="3200" dirty="0" smtClean="0"/>
              <a:t>Anticoagulants</a:t>
            </a:r>
          </a:p>
          <a:p>
            <a:pPr lvl="1"/>
            <a:r>
              <a:rPr lang="en-GB" sz="3600" dirty="0" smtClean="0"/>
              <a:t>Increase fracture risk</a:t>
            </a:r>
          </a:p>
          <a:p>
            <a:pPr lvl="2"/>
            <a:r>
              <a:rPr lang="en-GB" sz="3200" dirty="0" smtClean="0"/>
              <a:t>Steroids, PPIs, </a:t>
            </a:r>
          </a:p>
          <a:p>
            <a:endParaRPr lang="en-GB" sz="4000" dirty="0"/>
          </a:p>
        </p:txBody>
      </p:sp>
    </p:spTree>
    <p:extLst>
      <p:ext uri="{BB962C8B-B14F-4D97-AF65-F5344CB8AC3E}">
        <p14:creationId xmlns:p14="http://schemas.microsoft.com/office/powerpoint/2010/main" val="218079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Anticholinergic burden</a:t>
            </a:r>
            <a:endParaRPr lang="en-GB" dirty="0"/>
          </a:p>
        </p:txBody>
      </p:sp>
      <p:sp>
        <p:nvSpPr>
          <p:cNvPr id="3" name="Content Placeholder 2"/>
          <p:cNvSpPr>
            <a:spLocks noGrp="1"/>
          </p:cNvSpPr>
          <p:nvPr>
            <p:ph idx="1"/>
          </p:nvPr>
        </p:nvSpPr>
        <p:spPr>
          <a:xfrm>
            <a:off x="323528" y="1600200"/>
            <a:ext cx="8496944" cy="4525963"/>
          </a:xfrm>
        </p:spPr>
        <p:txBody>
          <a:bodyPr/>
          <a:lstStyle/>
          <a:p>
            <a:r>
              <a:rPr lang="en-GB" dirty="0" smtClean="0"/>
              <a:t>Anticholinergics are </a:t>
            </a:r>
            <a:r>
              <a:rPr lang="en-GB" dirty="0"/>
              <a:t>linked to impaired cognition and falls </a:t>
            </a:r>
            <a:r>
              <a:rPr lang="en-GB" dirty="0" smtClean="0"/>
              <a:t>risk</a:t>
            </a:r>
          </a:p>
          <a:p>
            <a:r>
              <a:rPr lang="en-GB" dirty="0" smtClean="0"/>
              <a:t>Also linked </a:t>
            </a:r>
            <a:r>
              <a:rPr lang="en-GB" dirty="0"/>
              <a:t>to increased morbidity and </a:t>
            </a:r>
            <a:r>
              <a:rPr lang="en-GB" dirty="0" smtClean="0"/>
              <a:t>mortality</a:t>
            </a:r>
          </a:p>
          <a:p>
            <a:r>
              <a:rPr lang="en-GB" dirty="0" smtClean="0"/>
              <a:t>Cause </a:t>
            </a:r>
            <a:r>
              <a:rPr lang="en-GB" dirty="0"/>
              <a:t>of </a:t>
            </a:r>
            <a:r>
              <a:rPr lang="en-GB" dirty="0" smtClean="0"/>
              <a:t>constipation, blurred vision </a:t>
            </a:r>
            <a:r>
              <a:rPr lang="en-GB" dirty="0"/>
              <a:t>and urinary </a:t>
            </a:r>
            <a:r>
              <a:rPr lang="en-GB" dirty="0" smtClean="0"/>
              <a:t>retention</a:t>
            </a:r>
            <a:endParaRPr lang="en-GB" dirty="0"/>
          </a:p>
          <a:p>
            <a:r>
              <a:rPr lang="en-GB" dirty="0" smtClean="0"/>
              <a:t>Score of greater than 3 is deemed to be problematic</a:t>
            </a:r>
            <a:endParaRPr lang="en-GB" dirty="0"/>
          </a:p>
        </p:txBody>
      </p:sp>
    </p:spTree>
    <p:extLst>
      <p:ext uri="{BB962C8B-B14F-4D97-AF65-F5344CB8AC3E}">
        <p14:creationId xmlns:p14="http://schemas.microsoft.com/office/powerpoint/2010/main" val="21568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885" y="548680"/>
            <a:ext cx="9005292" cy="543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72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102" y="226256"/>
            <a:ext cx="6519793" cy="636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20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20272" y="2356925"/>
            <a:ext cx="1828453" cy="369332"/>
          </a:xfrm>
          <a:prstGeom prst="rect">
            <a:avLst/>
          </a:prstGeom>
          <a:noFill/>
        </p:spPr>
        <p:txBody>
          <a:bodyPr wrap="square" rtlCol="0">
            <a:spAutoFit/>
          </a:bodyPr>
          <a:lstStyle/>
          <a:p>
            <a:r>
              <a:rPr lang="en-GB" dirty="0" smtClean="0"/>
              <a:t>DDES</a:t>
            </a:r>
            <a:endParaRPr lang="en-GB" dirty="0"/>
          </a:p>
        </p:txBody>
      </p:sp>
      <p:sp>
        <p:nvSpPr>
          <p:cNvPr id="5" name="TextBox 4"/>
          <p:cNvSpPr txBox="1"/>
          <p:nvPr/>
        </p:nvSpPr>
        <p:spPr>
          <a:xfrm>
            <a:off x="7236296" y="4678419"/>
            <a:ext cx="1368152" cy="369332"/>
          </a:xfrm>
          <a:prstGeom prst="rect">
            <a:avLst/>
          </a:prstGeom>
          <a:noFill/>
        </p:spPr>
        <p:txBody>
          <a:bodyPr wrap="square" rtlCol="0">
            <a:spAutoFit/>
          </a:bodyPr>
          <a:lstStyle/>
          <a:p>
            <a:r>
              <a:rPr lang="en-GB" dirty="0" smtClean="0"/>
              <a:t>ND</a:t>
            </a:r>
            <a:endParaRPr lang="en-GB" dirty="0"/>
          </a:p>
        </p:txBody>
      </p:sp>
      <p:sp>
        <p:nvSpPr>
          <p:cNvPr id="6" name="Title 5"/>
          <p:cNvSpPr>
            <a:spLocks noGrp="1"/>
          </p:cNvSpPr>
          <p:nvPr>
            <p:ph type="title"/>
          </p:nvPr>
        </p:nvSpPr>
        <p:spPr>
          <a:xfrm>
            <a:off x="457200" y="5229200"/>
            <a:ext cx="8229600" cy="1143000"/>
          </a:xfrm>
        </p:spPr>
        <p:txBody>
          <a:bodyPr>
            <a:noAutofit/>
          </a:bodyPr>
          <a:lstStyle/>
          <a:p>
            <a:r>
              <a:rPr lang="en-GB" sz="3200" dirty="0"/>
              <a:t>Percentage of patients </a:t>
            </a:r>
            <a:r>
              <a:rPr lang="en-GB" sz="3200" dirty="0" smtClean="0"/>
              <a:t>over 65 with </a:t>
            </a:r>
            <a:r>
              <a:rPr lang="en-GB" sz="3200" dirty="0"/>
              <a:t>an anticholinergic burden score of 6 or more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81032"/>
            <a:ext cx="855345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2814806"/>
            <a:ext cx="8553450"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5616" y="2126092"/>
            <a:ext cx="7200800" cy="830997"/>
          </a:xfrm>
          <a:prstGeom prst="rect">
            <a:avLst/>
          </a:prstGeom>
          <a:noFill/>
        </p:spPr>
        <p:txBody>
          <a:bodyPr wrap="square" rtlCol="0">
            <a:spAutoFit/>
          </a:bodyPr>
          <a:lstStyle/>
          <a:p>
            <a:r>
              <a:rPr lang="en-GB" sz="4800" dirty="0" smtClean="0">
                <a:solidFill>
                  <a:srgbClr val="FF0000"/>
                </a:solidFill>
              </a:rPr>
              <a:t>**Insert own area data**</a:t>
            </a:r>
            <a:endParaRPr lang="en-GB" sz="4800" dirty="0">
              <a:solidFill>
                <a:srgbClr val="FF0000"/>
              </a:solidFill>
            </a:endParaRPr>
          </a:p>
        </p:txBody>
      </p:sp>
    </p:spTree>
    <p:extLst>
      <p:ext uri="{BB962C8B-B14F-4D97-AF65-F5344CB8AC3E}">
        <p14:creationId xmlns:p14="http://schemas.microsoft.com/office/powerpoint/2010/main" val="387946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b="1" dirty="0" smtClean="0"/>
              <a:t>Case 1 - </a:t>
            </a:r>
            <a:r>
              <a:rPr lang="en-GB" sz="4000" b="1" cap="all" dirty="0" smtClean="0">
                <a:latin typeface="Century Gothic" panose="020B0502020202020204"/>
              </a:rPr>
              <a:t>MRS MW</a:t>
            </a:r>
            <a:endParaRPr lang="en-GB" dirty="0" smtClean="0"/>
          </a:p>
        </p:txBody>
      </p:sp>
      <p:sp>
        <p:nvSpPr>
          <p:cNvPr id="3" name="Content Placeholder 2"/>
          <p:cNvSpPr>
            <a:spLocks noGrp="1"/>
          </p:cNvSpPr>
          <p:nvPr>
            <p:ph idx="1"/>
          </p:nvPr>
        </p:nvSpPr>
        <p:spPr/>
        <p:txBody>
          <a:bodyPr rtlCol="0">
            <a:normAutofit fontScale="92500" lnSpcReduction="20000"/>
          </a:bodyPr>
          <a:lstStyle/>
          <a:p>
            <a:pPr marL="0" indent="0">
              <a:lnSpc>
                <a:spcPct val="90000"/>
              </a:lnSpc>
              <a:spcBef>
                <a:spcPts val="1000"/>
              </a:spcBef>
              <a:buNone/>
              <a:defRPr/>
            </a:pPr>
            <a:r>
              <a:rPr lang="en-GB" altLang="en-US" sz="2600" dirty="0" smtClean="0">
                <a:solidFill>
                  <a:prstClr val="black"/>
                </a:solidFill>
                <a:latin typeface="Calibri" panose="020F0502020204030204" pitchFamily="34" charset="0"/>
                <a:cs typeface="Calibri" panose="020F0502020204030204" pitchFamily="34" charset="0"/>
              </a:rPr>
              <a:t>86 years old, lives alone, housebound</a:t>
            </a:r>
          </a:p>
          <a:p>
            <a:pPr marL="0" indent="0">
              <a:lnSpc>
                <a:spcPct val="90000"/>
              </a:lnSpc>
              <a:spcBef>
                <a:spcPts val="1000"/>
              </a:spcBef>
              <a:buNone/>
              <a:defRPr/>
            </a:pPr>
            <a:r>
              <a:rPr lang="en-GB" altLang="en-US" sz="2600" dirty="0" smtClean="0">
                <a:solidFill>
                  <a:prstClr val="black"/>
                </a:solidFill>
                <a:latin typeface="Calibri" panose="020F0502020204030204" pitchFamily="34" charset="0"/>
                <a:cs typeface="Calibri" panose="020F0502020204030204" pitchFamily="34" charset="0"/>
              </a:rPr>
              <a:t>Asthma/COPD, IHD, Depression</a:t>
            </a:r>
          </a:p>
          <a:p>
            <a:pPr marL="228600" indent="-228600">
              <a:lnSpc>
                <a:spcPct val="90000"/>
              </a:lnSpc>
              <a:spcBef>
                <a:spcPts val="1000"/>
              </a:spcBef>
              <a:defRPr/>
            </a:pPr>
            <a:endParaRPr lang="en-GB" altLang="en-US" sz="2600" dirty="0" smtClean="0">
              <a:solidFill>
                <a:prstClr val="black"/>
              </a:solidFill>
              <a:latin typeface="Calibri" panose="020F0502020204030204" pitchFamily="34" charset="0"/>
              <a:cs typeface="Calibri" panose="020F0502020204030204" pitchFamily="34" charset="0"/>
            </a:endParaRPr>
          </a:p>
          <a:p>
            <a:pPr marL="228600" indent="-228600">
              <a:lnSpc>
                <a:spcPct val="90000"/>
              </a:lnSpc>
              <a:spcBef>
                <a:spcPts val="1000"/>
              </a:spcBef>
              <a:defRPr/>
            </a:pPr>
            <a:r>
              <a:rPr lang="en-GB" altLang="en-US" sz="2600" dirty="0" smtClean="0">
                <a:solidFill>
                  <a:prstClr val="black"/>
                </a:solidFill>
                <a:latin typeface="Calibri" panose="020F0502020204030204" pitchFamily="34" charset="0"/>
                <a:cs typeface="Calibri" panose="020F0502020204030204" pitchFamily="34" charset="0"/>
              </a:rPr>
              <a:t>Aspirin 75mg od, Furosemide 40mg mane, GTN spray, ISMN 20mg BD, Simvastatin 40mg on</a:t>
            </a:r>
          </a:p>
          <a:p>
            <a:pPr marL="228600" indent="-228600">
              <a:lnSpc>
                <a:spcPct val="90000"/>
              </a:lnSpc>
              <a:spcBef>
                <a:spcPts val="1000"/>
              </a:spcBef>
              <a:defRPr/>
            </a:pPr>
            <a:r>
              <a:rPr lang="en-GB" altLang="en-US" sz="2600" dirty="0" smtClean="0">
                <a:solidFill>
                  <a:prstClr val="black"/>
                </a:solidFill>
                <a:latin typeface="Calibri" panose="020F0502020204030204" pitchFamily="34" charset="0"/>
                <a:cs typeface="Calibri" panose="020F0502020204030204" pitchFamily="34" charset="0"/>
              </a:rPr>
              <a:t>Calcichew D3 Forte OD, Domperidone 10mg TDS, Dosulepin 50mg on</a:t>
            </a:r>
          </a:p>
          <a:p>
            <a:pPr marL="228600" indent="-228600">
              <a:lnSpc>
                <a:spcPct val="90000"/>
              </a:lnSpc>
              <a:spcBef>
                <a:spcPts val="1000"/>
              </a:spcBef>
              <a:defRPr/>
            </a:pPr>
            <a:r>
              <a:rPr lang="en-GB" altLang="en-US" sz="2600" dirty="0" smtClean="0">
                <a:solidFill>
                  <a:prstClr val="black"/>
                </a:solidFill>
                <a:latin typeface="Calibri" panose="020F0502020204030204" pitchFamily="34" charset="0"/>
                <a:cs typeface="Calibri" panose="020F0502020204030204" pitchFamily="34" charset="0"/>
              </a:rPr>
              <a:t>Chlorphenamine 4mg on, Omeprazole 20mg BD, Nitrazepam 5mg on</a:t>
            </a:r>
          </a:p>
          <a:p>
            <a:pPr marL="228600" indent="-228600">
              <a:lnSpc>
                <a:spcPct val="90000"/>
              </a:lnSpc>
              <a:spcBef>
                <a:spcPts val="1000"/>
              </a:spcBef>
              <a:defRPr/>
            </a:pPr>
            <a:r>
              <a:rPr lang="en-GB" altLang="en-US" sz="2600" dirty="0" smtClean="0">
                <a:solidFill>
                  <a:prstClr val="black"/>
                </a:solidFill>
                <a:latin typeface="Calibri" panose="020F0502020204030204" pitchFamily="34" charset="0"/>
                <a:cs typeface="Calibri" panose="020F0502020204030204" pitchFamily="34" charset="0"/>
              </a:rPr>
              <a:t>Paracetamol 1g QDS PRN, Tramadol 50mg BD </a:t>
            </a:r>
          </a:p>
          <a:p>
            <a:pPr marL="228600" indent="-228600">
              <a:lnSpc>
                <a:spcPct val="90000"/>
              </a:lnSpc>
              <a:spcBef>
                <a:spcPts val="1000"/>
              </a:spcBef>
              <a:defRPr/>
            </a:pPr>
            <a:r>
              <a:rPr lang="en-GB" altLang="en-US" sz="2600" dirty="0" smtClean="0">
                <a:solidFill>
                  <a:prstClr val="black"/>
                </a:solidFill>
                <a:latin typeface="Calibri" panose="020F0502020204030204" pitchFamily="34" charset="0"/>
                <a:cs typeface="Calibri" panose="020F0502020204030204" pitchFamily="34" charset="0"/>
              </a:rPr>
              <a:t>Braltus 10mcg od, Symbicort 400/12 Turbohaler 1 puff BD</a:t>
            </a:r>
          </a:p>
          <a:p>
            <a:pPr marL="228600" indent="-228600">
              <a:lnSpc>
                <a:spcPct val="90000"/>
              </a:lnSpc>
              <a:spcBef>
                <a:spcPts val="1000"/>
              </a:spcBef>
              <a:defRPr/>
            </a:pPr>
            <a:r>
              <a:rPr lang="en-GB" altLang="en-US" sz="2600" dirty="0" smtClean="0">
                <a:solidFill>
                  <a:prstClr val="black"/>
                </a:solidFill>
                <a:latin typeface="Calibri" panose="020F0502020204030204" pitchFamily="34" charset="0"/>
                <a:cs typeface="Calibri" panose="020F0502020204030204" pitchFamily="34" charset="0"/>
              </a:rPr>
              <a:t>Salbutamol 100mcg MDI  2 puffs PRN </a:t>
            </a:r>
          </a:p>
        </p:txBody>
      </p:sp>
    </p:spTree>
    <p:extLst>
      <p:ext uri="{BB962C8B-B14F-4D97-AF65-F5344CB8AC3E}">
        <p14:creationId xmlns:p14="http://schemas.microsoft.com/office/powerpoint/2010/main" val="204595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b="1" dirty="0" smtClean="0">
                <a:solidFill>
                  <a:schemeClr val="bg1"/>
                </a:solidFill>
              </a:rPr>
              <a:t>CASE STUDY – MRS MWCASE STUDY – MRS 		</a:t>
            </a:r>
            <a:r>
              <a:rPr lang="en-GB" sz="4000" b="1" cap="all" dirty="0" smtClean="0">
                <a:solidFill>
                  <a:prstClr val="black"/>
                </a:solidFill>
                <a:latin typeface="Century Gothic" panose="020B0502020202020204"/>
              </a:rPr>
              <a:t>MRS MW</a:t>
            </a:r>
            <a:r>
              <a:rPr lang="en-GB" b="1" dirty="0" smtClean="0">
                <a:solidFill>
                  <a:schemeClr val="bg1"/>
                </a:solidFill>
              </a:rPr>
              <a:t>W</a:t>
            </a:r>
            <a:endParaRPr lang="en-GB" dirty="0" smtClean="0"/>
          </a:p>
        </p:txBody>
      </p:sp>
      <p:sp>
        <p:nvSpPr>
          <p:cNvPr id="3" name="Content Placeholder 2"/>
          <p:cNvSpPr>
            <a:spLocks noGrp="1"/>
          </p:cNvSpPr>
          <p:nvPr>
            <p:ph idx="1"/>
          </p:nvPr>
        </p:nvSpPr>
        <p:spPr/>
        <p:txBody>
          <a:bodyPr rtlCol="0">
            <a:noAutofit/>
          </a:bodyPr>
          <a:lstStyle/>
          <a:p>
            <a:pPr marL="0" indent="0">
              <a:lnSpc>
                <a:spcPct val="90000"/>
              </a:lnSpc>
              <a:spcBef>
                <a:spcPts val="0"/>
              </a:spcBef>
              <a:buNone/>
              <a:defRPr/>
            </a:pPr>
            <a:r>
              <a:rPr lang="en-GB" altLang="en-US" sz="2400" dirty="0" smtClean="0">
                <a:solidFill>
                  <a:prstClr val="black"/>
                </a:solidFill>
              </a:rPr>
              <a:t>86 years old, lives alone, housebound</a:t>
            </a:r>
          </a:p>
          <a:p>
            <a:pPr marL="0" indent="0">
              <a:lnSpc>
                <a:spcPct val="90000"/>
              </a:lnSpc>
              <a:spcBef>
                <a:spcPts val="0"/>
              </a:spcBef>
              <a:buNone/>
              <a:defRPr/>
            </a:pPr>
            <a:r>
              <a:rPr lang="en-GB" altLang="en-US" sz="2400" dirty="0" smtClean="0">
                <a:solidFill>
                  <a:prstClr val="black"/>
                </a:solidFill>
              </a:rPr>
              <a:t>Asthma/COPD, IHD, Depression</a:t>
            </a:r>
          </a:p>
          <a:p>
            <a:pPr marL="0" indent="0">
              <a:lnSpc>
                <a:spcPct val="90000"/>
              </a:lnSpc>
              <a:spcBef>
                <a:spcPts val="0"/>
              </a:spcBef>
              <a:buNone/>
              <a:defRPr/>
            </a:pPr>
            <a:endParaRPr lang="en-GB" altLang="en-US" sz="2400" dirty="0" smtClean="0">
              <a:solidFill>
                <a:prstClr val="black"/>
              </a:solidFill>
            </a:endParaRPr>
          </a:p>
          <a:p>
            <a:pPr marL="228600" indent="-228600">
              <a:lnSpc>
                <a:spcPct val="90000"/>
              </a:lnSpc>
              <a:spcBef>
                <a:spcPts val="0"/>
              </a:spcBef>
              <a:defRPr/>
            </a:pPr>
            <a:r>
              <a:rPr lang="en-GB" altLang="en-US" sz="2400" dirty="0" smtClean="0">
                <a:solidFill>
                  <a:prstClr val="black"/>
                </a:solidFill>
              </a:rPr>
              <a:t>Aspirin 75mg od, </a:t>
            </a:r>
            <a:r>
              <a:rPr lang="en-GB" altLang="en-US" sz="2400" b="1" dirty="0" smtClean="0">
                <a:solidFill>
                  <a:srgbClr val="FF0000"/>
                </a:solidFill>
              </a:rPr>
              <a:t>Furosemide 40mg mane</a:t>
            </a:r>
            <a:r>
              <a:rPr lang="en-GB" altLang="en-US" sz="2400" dirty="0" smtClean="0">
                <a:solidFill>
                  <a:prstClr val="black"/>
                </a:solidFill>
              </a:rPr>
              <a:t>, GTN spray, </a:t>
            </a:r>
            <a:r>
              <a:rPr lang="en-GB" altLang="en-US" sz="2400" b="1" dirty="0" smtClean="0">
                <a:solidFill>
                  <a:srgbClr val="FF0000"/>
                </a:solidFill>
              </a:rPr>
              <a:t>ISMN 20mg BD</a:t>
            </a:r>
            <a:r>
              <a:rPr lang="en-GB" altLang="en-US" sz="2400" dirty="0" smtClean="0">
                <a:solidFill>
                  <a:prstClr val="black"/>
                </a:solidFill>
              </a:rPr>
              <a:t>, Simvastatin 40mg on</a:t>
            </a:r>
          </a:p>
          <a:p>
            <a:pPr marL="228600" indent="-228600">
              <a:lnSpc>
                <a:spcPct val="90000"/>
              </a:lnSpc>
              <a:spcBef>
                <a:spcPts val="0"/>
              </a:spcBef>
              <a:defRPr/>
            </a:pPr>
            <a:r>
              <a:rPr lang="en-GB" altLang="en-US" sz="2400" dirty="0" smtClean="0">
                <a:solidFill>
                  <a:prstClr val="black"/>
                </a:solidFill>
              </a:rPr>
              <a:t>Calcichew D3 Forte OD, Domperidone 10mg TDS, Dosulepin 50mg on</a:t>
            </a:r>
          </a:p>
          <a:p>
            <a:pPr marL="228600" indent="-228600">
              <a:lnSpc>
                <a:spcPct val="90000"/>
              </a:lnSpc>
              <a:spcBef>
                <a:spcPts val="0"/>
              </a:spcBef>
              <a:defRPr/>
            </a:pPr>
            <a:r>
              <a:rPr lang="en-GB" altLang="en-US" sz="2400" b="1" dirty="0" smtClean="0">
                <a:solidFill>
                  <a:srgbClr val="FF0000"/>
                </a:solidFill>
              </a:rPr>
              <a:t>Chlorphenamine 4mg on</a:t>
            </a:r>
            <a:r>
              <a:rPr lang="en-GB" altLang="en-US" sz="2400" dirty="0" smtClean="0">
                <a:solidFill>
                  <a:prstClr val="black"/>
                </a:solidFill>
              </a:rPr>
              <a:t>, Omeprazole 20mg BD, Nitrazepam 5mg on</a:t>
            </a:r>
          </a:p>
          <a:p>
            <a:pPr marL="228600" indent="-228600">
              <a:lnSpc>
                <a:spcPct val="90000"/>
              </a:lnSpc>
              <a:spcBef>
                <a:spcPts val="0"/>
              </a:spcBef>
              <a:defRPr/>
            </a:pPr>
            <a:r>
              <a:rPr lang="en-GB" altLang="en-US" sz="2400" dirty="0" smtClean="0">
                <a:solidFill>
                  <a:prstClr val="black"/>
                </a:solidFill>
              </a:rPr>
              <a:t>Paracetamol 1g QDS PRN, Tramadol 50mg BD </a:t>
            </a:r>
          </a:p>
          <a:p>
            <a:pPr marL="228600" indent="-228600">
              <a:lnSpc>
                <a:spcPct val="90000"/>
              </a:lnSpc>
              <a:spcBef>
                <a:spcPts val="0"/>
              </a:spcBef>
              <a:defRPr/>
            </a:pPr>
            <a:r>
              <a:rPr lang="en-GB" altLang="en-US" sz="2400" dirty="0" smtClean="0">
                <a:solidFill>
                  <a:prstClr val="black"/>
                </a:solidFill>
              </a:rPr>
              <a:t>Braltus 10mcg od, Symbicort 400/12 Turbohaler 1 puff BD</a:t>
            </a:r>
          </a:p>
          <a:p>
            <a:pPr marL="228600" indent="-228600">
              <a:lnSpc>
                <a:spcPct val="90000"/>
              </a:lnSpc>
              <a:spcBef>
                <a:spcPts val="0"/>
              </a:spcBef>
              <a:defRPr/>
            </a:pPr>
            <a:r>
              <a:rPr lang="en-GB" altLang="en-US" sz="2400" dirty="0" smtClean="0">
                <a:solidFill>
                  <a:prstClr val="black"/>
                </a:solidFill>
              </a:rPr>
              <a:t>Salbutamol 100mcg MDI  2 puffs PRN </a:t>
            </a:r>
          </a:p>
          <a:p>
            <a:pPr marL="228600" indent="-228600">
              <a:lnSpc>
                <a:spcPct val="90000"/>
              </a:lnSpc>
              <a:spcBef>
                <a:spcPts val="600"/>
              </a:spcBef>
              <a:defRPr/>
            </a:pPr>
            <a:endParaRPr lang="en-GB" altLang="en-US" sz="2400" dirty="0" smtClean="0">
              <a:solidFill>
                <a:prstClr val="black"/>
              </a:solidFill>
            </a:endParaRPr>
          </a:p>
        </p:txBody>
      </p:sp>
    </p:spTree>
    <p:extLst>
      <p:ext uri="{BB962C8B-B14F-4D97-AF65-F5344CB8AC3E}">
        <p14:creationId xmlns:p14="http://schemas.microsoft.com/office/powerpoint/2010/main" val="100566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fontScale="90000"/>
          </a:bodyPr>
          <a:lstStyle/>
          <a:p>
            <a:pPr lvl="0"/>
            <a:r>
              <a:rPr lang="en-GB" dirty="0" smtClean="0"/>
              <a:t/>
            </a:r>
            <a:br>
              <a:rPr lang="en-GB" dirty="0" smtClean="0"/>
            </a:br>
            <a:r>
              <a:rPr lang="en-GB" dirty="0" smtClean="0"/>
              <a:t>De-prescribing </a:t>
            </a:r>
            <a:r>
              <a:rPr lang="en-GB" dirty="0"/>
              <a:t>in </a:t>
            </a:r>
            <a:r>
              <a:rPr lang="en-GB" dirty="0" smtClean="0"/>
              <a:t>Patients at risk of Falls</a:t>
            </a:r>
            <a:endParaRPr lang="en-GB" dirty="0"/>
          </a:p>
        </p:txBody>
      </p:sp>
      <p:sp>
        <p:nvSpPr>
          <p:cNvPr id="3" name="Subtitle 2"/>
          <p:cNvSpPr>
            <a:spLocks noGrp="1"/>
          </p:cNvSpPr>
          <p:nvPr>
            <p:ph type="subTitle" idx="1"/>
          </p:nvPr>
        </p:nvSpPr>
        <p:spPr>
          <a:xfrm>
            <a:off x="395536" y="4293096"/>
            <a:ext cx="8352928" cy="1872208"/>
          </a:xfrm>
        </p:spPr>
        <p:txBody>
          <a:bodyPr>
            <a:normAutofit/>
          </a:bodyPr>
          <a:lstStyle/>
          <a:p>
            <a:pPr marL="457200" indent="-457200" algn="l">
              <a:buFont typeface="Arial" panose="020B0604020202020204" pitchFamily="34" charset="0"/>
              <a:buChar char="•"/>
            </a:pPr>
            <a:r>
              <a:rPr lang="en-GB" dirty="0" smtClean="0">
                <a:solidFill>
                  <a:schemeClr val="tx1"/>
                </a:solidFill>
              </a:rPr>
              <a:t>Presentation 4 of 4</a:t>
            </a:r>
          </a:p>
          <a:p>
            <a:pPr marL="457200" indent="-457200" algn="l">
              <a:buFont typeface="Arial" panose="020B0604020202020204" pitchFamily="34" charset="0"/>
              <a:buChar char="•"/>
            </a:pPr>
            <a:r>
              <a:rPr lang="en-GB" dirty="0" smtClean="0">
                <a:solidFill>
                  <a:schemeClr val="tx1"/>
                </a:solidFill>
              </a:rPr>
              <a:t>Presenters</a:t>
            </a:r>
          </a:p>
          <a:p>
            <a:endParaRPr lang="en-GB" dirty="0">
              <a:solidFill>
                <a:schemeClr val="tx1"/>
              </a:solidFill>
            </a:endParaRPr>
          </a:p>
        </p:txBody>
      </p:sp>
    </p:spTree>
    <p:extLst>
      <p:ext uri="{BB962C8B-B14F-4D97-AF65-F5344CB8AC3E}">
        <p14:creationId xmlns:p14="http://schemas.microsoft.com/office/powerpoint/2010/main" val="3103448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b="1" dirty="0" smtClean="0"/>
              <a:t> 7 Steps</a:t>
            </a:r>
            <a:endParaRPr lang="en-GB" b="1" dirty="0"/>
          </a:p>
        </p:txBody>
      </p:sp>
      <p:sp>
        <p:nvSpPr>
          <p:cNvPr id="3" name="Content Placeholder 2"/>
          <p:cNvSpPr>
            <a:spLocks noGrp="1"/>
          </p:cNvSpPr>
          <p:nvPr>
            <p:ph idx="1"/>
          </p:nvPr>
        </p:nvSpPr>
        <p:spPr>
          <a:xfrm>
            <a:off x="457200" y="1196752"/>
            <a:ext cx="8229600" cy="4929411"/>
          </a:xfrm>
        </p:spPr>
        <p:txBody>
          <a:bodyPr>
            <a:normAutofit/>
          </a:bodyPr>
          <a:lstStyle/>
          <a:p>
            <a:pPr marL="514350" indent="-514350">
              <a:buAutoNum type="arabicPeriod"/>
            </a:pPr>
            <a:r>
              <a:rPr lang="en-GB" dirty="0" smtClean="0"/>
              <a:t>Patient Views</a:t>
            </a:r>
          </a:p>
          <a:p>
            <a:pPr marL="514350" indent="-514350">
              <a:buAutoNum type="arabicPeriod"/>
            </a:pPr>
            <a:r>
              <a:rPr lang="en-GB" dirty="0" smtClean="0"/>
              <a:t>Essential</a:t>
            </a:r>
          </a:p>
          <a:p>
            <a:pPr marL="514350" indent="-514350">
              <a:buAutoNum type="arabicPeriod"/>
            </a:pPr>
            <a:r>
              <a:rPr lang="en-GB" dirty="0" smtClean="0">
                <a:solidFill>
                  <a:srgbClr val="FF0000"/>
                </a:solidFill>
              </a:rPr>
              <a:t>Unnecessary </a:t>
            </a:r>
          </a:p>
          <a:p>
            <a:pPr marL="514350" indent="-514350">
              <a:buAutoNum type="arabicPeriod"/>
            </a:pPr>
            <a:r>
              <a:rPr lang="en-GB" dirty="0" smtClean="0">
                <a:solidFill>
                  <a:srgbClr val="FF0000"/>
                </a:solidFill>
              </a:rPr>
              <a:t>Effectiveness</a:t>
            </a:r>
          </a:p>
          <a:p>
            <a:pPr marL="514350" indent="-514350">
              <a:buAutoNum type="arabicPeriod"/>
            </a:pPr>
            <a:r>
              <a:rPr lang="en-GB" dirty="0" smtClean="0">
                <a:solidFill>
                  <a:srgbClr val="FF0000"/>
                </a:solidFill>
              </a:rPr>
              <a:t>Safety </a:t>
            </a:r>
          </a:p>
          <a:p>
            <a:pPr marL="514350" indent="-514350">
              <a:buAutoNum type="arabicPeriod"/>
            </a:pPr>
            <a:r>
              <a:rPr lang="en-GB" dirty="0" smtClean="0"/>
              <a:t>Cost effectiveness</a:t>
            </a:r>
          </a:p>
          <a:p>
            <a:pPr marL="514350" indent="-514350">
              <a:buAutoNum type="arabicPeriod"/>
            </a:pPr>
            <a:r>
              <a:rPr lang="en-GB" dirty="0" smtClean="0">
                <a:solidFill>
                  <a:srgbClr val="FF0000"/>
                </a:solidFill>
              </a:rPr>
              <a:t>Patient Centredness</a:t>
            </a:r>
            <a:endParaRPr lang="en-GB" dirty="0">
              <a:solidFill>
                <a:srgbClr val="FF0000"/>
              </a:solidFill>
            </a:endParaRPr>
          </a:p>
        </p:txBody>
      </p:sp>
    </p:spTree>
    <p:extLst>
      <p:ext uri="{BB962C8B-B14F-4D97-AF65-F5344CB8AC3E}">
        <p14:creationId xmlns:p14="http://schemas.microsoft.com/office/powerpoint/2010/main" val="3337872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bg1"/>
                </a:solidFill>
              </a:rPr>
              <a:t>CASE STUDY – MRS MWCASE STUDY – MRS 		</a:t>
            </a:r>
            <a:r>
              <a:rPr lang="en-GB" sz="4000" b="1" cap="all" dirty="0" smtClean="0">
                <a:solidFill>
                  <a:prstClr val="black"/>
                </a:solidFill>
                <a:latin typeface="Century Gothic" panose="020B0502020202020204"/>
              </a:rPr>
              <a:t>MRS MW</a:t>
            </a:r>
            <a:r>
              <a:rPr lang="en-GB" b="1" dirty="0" smtClean="0">
                <a:solidFill>
                  <a:schemeClr val="bg1"/>
                </a:solidFill>
              </a:rPr>
              <a:t>MWCASE STUDY – MRS MW</a:t>
            </a:r>
            <a:endParaRPr lang="en-GB" dirty="0" smtClean="0"/>
          </a:p>
        </p:txBody>
      </p:sp>
      <p:sp>
        <p:nvSpPr>
          <p:cNvPr id="3" name="Content Placeholder 2"/>
          <p:cNvSpPr>
            <a:spLocks noGrp="1"/>
          </p:cNvSpPr>
          <p:nvPr>
            <p:ph idx="1"/>
          </p:nvPr>
        </p:nvSpPr>
        <p:spPr>
          <a:xfrm>
            <a:off x="457200" y="1484784"/>
            <a:ext cx="8229600" cy="4896544"/>
          </a:xfrm>
        </p:spPr>
        <p:txBody>
          <a:bodyPr rtlCol="0">
            <a:normAutofit/>
          </a:bodyPr>
          <a:lstStyle/>
          <a:p>
            <a:pPr marL="0" indent="0">
              <a:lnSpc>
                <a:spcPct val="90000"/>
              </a:lnSpc>
              <a:spcBef>
                <a:spcPts val="0"/>
              </a:spcBef>
              <a:buNone/>
              <a:defRPr/>
            </a:pPr>
            <a:r>
              <a:rPr lang="en-GB" altLang="en-US" sz="2400" b="1" dirty="0" smtClean="0">
                <a:solidFill>
                  <a:srgbClr val="FF0000"/>
                </a:solidFill>
                <a:latin typeface="+mj-lt"/>
              </a:rPr>
              <a:t>MEDICATION STOPPED:</a:t>
            </a:r>
          </a:p>
          <a:p>
            <a:pPr marL="228600" indent="-228600">
              <a:lnSpc>
                <a:spcPct val="90000"/>
              </a:lnSpc>
              <a:spcBef>
                <a:spcPts val="0"/>
              </a:spcBef>
              <a:defRPr/>
            </a:pPr>
            <a:r>
              <a:rPr lang="en-GB" altLang="en-US" sz="2400" b="1" dirty="0" smtClean="0">
                <a:solidFill>
                  <a:prstClr val="black"/>
                </a:solidFill>
                <a:latin typeface="+mj-lt"/>
              </a:rPr>
              <a:t>Chlorphenamine</a:t>
            </a:r>
            <a:r>
              <a:rPr lang="en-GB" altLang="en-US" sz="2400" dirty="0" smtClean="0">
                <a:solidFill>
                  <a:prstClr val="black"/>
                </a:solidFill>
                <a:latin typeface="+mj-lt"/>
              </a:rPr>
              <a:t>, </a:t>
            </a:r>
            <a:r>
              <a:rPr lang="en-GB" altLang="en-US" sz="2400" b="1" dirty="0" smtClean="0">
                <a:solidFill>
                  <a:prstClr val="black"/>
                </a:solidFill>
                <a:latin typeface="+mj-lt"/>
              </a:rPr>
              <a:t>Domperidone (MHRA safety alert)</a:t>
            </a:r>
          </a:p>
          <a:p>
            <a:pPr marL="228600" indent="-228600">
              <a:lnSpc>
                <a:spcPct val="90000"/>
              </a:lnSpc>
              <a:spcBef>
                <a:spcPts val="0"/>
              </a:spcBef>
              <a:defRPr/>
            </a:pPr>
            <a:r>
              <a:rPr lang="en-GB" altLang="en-US" sz="2400" b="1" dirty="0" smtClean="0">
                <a:solidFill>
                  <a:prstClr val="black"/>
                </a:solidFill>
                <a:latin typeface="+mj-lt"/>
              </a:rPr>
              <a:t>Nitrazepam</a:t>
            </a:r>
            <a:r>
              <a:rPr lang="en-GB" altLang="en-US" sz="2400" dirty="0" smtClean="0">
                <a:solidFill>
                  <a:prstClr val="black"/>
                </a:solidFill>
                <a:latin typeface="+mj-lt"/>
              </a:rPr>
              <a:t>  - 5mg nocte for 2/52 then 2.5mg nocte for 2/52 then STOP</a:t>
            </a:r>
          </a:p>
          <a:p>
            <a:pPr marL="228600" indent="-228600">
              <a:lnSpc>
                <a:spcPct val="90000"/>
              </a:lnSpc>
              <a:spcBef>
                <a:spcPts val="0"/>
              </a:spcBef>
              <a:defRPr/>
            </a:pPr>
            <a:r>
              <a:rPr lang="en-GB" altLang="en-US" sz="2400" b="1" dirty="0" smtClean="0">
                <a:solidFill>
                  <a:prstClr val="black"/>
                </a:solidFill>
                <a:latin typeface="+mj-lt"/>
              </a:rPr>
              <a:t>Dosulepin </a:t>
            </a:r>
            <a:r>
              <a:rPr lang="en-GB" altLang="en-US" sz="2400" dirty="0" smtClean="0">
                <a:solidFill>
                  <a:prstClr val="black"/>
                </a:solidFill>
                <a:latin typeface="+mj-lt"/>
              </a:rPr>
              <a:t>- 25mg nocte for 4/52 then STOP</a:t>
            </a:r>
          </a:p>
          <a:p>
            <a:pPr marL="0" indent="0">
              <a:lnSpc>
                <a:spcPct val="90000"/>
              </a:lnSpc>
              <a:spcBef>
                <a:spcPts val="0"/>
              </a:spcBef>
              <a:buNone/>
              <a:defRPr/>
            </a:pPr>
            <a:endParaRPr lang="en-GB" altLang="en-US" sz="2400" dirty="0" smtClean="0">
              <a:solidFill>
                <a:prstClr val="black"/>
              </a:solidFill>
              <a:latin typeface="+mj-lt"/>
            </a:endParaRPr>
          </a:p>
          <a:p>
            <a:pPr marL="0" indent="0">
              <a:lnSpc>
                <a:spcPct val="90000"/>
              </a:lnSpc>
              <a:spcBef>
                <a:spcPts val="0"/>
              </a:spcBef>
              <a:buNone/>
              <a:defRPr/>
            </a:pPr>
            <a:r>
              <a:rPr lang="en-GB" altLang="en-US" sz="2400" b="1" dirty="0" smtClean="0">
                <a:solidFill>
                  <a:srgbClr val="FF0000"/>
                </a:solidFill>
                <a:latin typeface="+mj-lt"/>
              </a:rPr>
              <a:t>MEDICATION CHANGED:</a:t>
            </a:r>
          </a:p>
          <a:p>
            <a:pPr marL="228600" indent="-228600">
              <a:lnSpc>
                <a:spcPct val="90000"/>
              </a:lnSpc>
              <a:spcBef>
                <a:spcPts val="0"/>
              </a:spcBef>
              <a:defRPr/>
            </a:pPr>
            <a:r>
              <a:rPr lang="en-GB" altLang="en-US" sz="2400" dirty="0" smtClean="0">
                <a:solidFill>
                  <a:prstClr val="black"/>
                </a:solidFill>
                <a:latin typeface="+mj-lt"/>
              </a:rPr>
              <a:t>Calcichew D3 Forte </a:t>
            </a:r>
            <a:r>
              <a:rPr lang="en-GB" altLang="en-US" sz="2400" b="1" dirty="0" smtClean="0">
                <a:solidFill>
                  <a:prstClr val="black"/>
                </a:solidFill>
                <a:latin typeface="+mj-lt"/>
              </a:rPr>
              <a:t>switched to </a:t>
            </a:r>
            <a:r>
              <a:rPr lang="en-GB" altLang="en-US" sz="2400" dirty="0" smtClean="0">
                <a:solidFill>
                  <a:prstClr val="black"/>
                </a:solidFill>
                <a:latin typeface="+mj-lt"/>
              </a:rPr>
              <a:t>Calcichew D3 </a:t>
            </a:r>
            <a:r>
              <a:rPr lang="en-GB" altLang="en-US" sz="2400" b="1" dirty="0" smtClean="0">
                <a:solidFill>
                  <a:prstClr val="black"/>
                </a:solidFill>
                <a:latin typeface="+mj-lt"/>
              </a:rPr>
              <a:t>caplets </a:t>
            </a:r>
            <a:r>
              <a:rPr lang="en-GB" altLang="en-US" sz="2400" dirty="0" smtClean="0">
                <a:solidFill>
                  <a:prstClr val="black"/>
                </a:solidFill>
                <a:latin typeface="+mj-lt"/>
              </a:rPr>
              <a:t>(one BD)</a:t>
            </a:r>
          </a:p>
          <a:p>
            <a:pPr marL="228600" indent="-228600">
              <a:lnSpc>
                <a:spcPct val="90000"/>
              </a:lnSpc>
              <a:spcBef>
                <a:spcPts val="0"/>
              </a:spcBef>
              <a:defRPr/>
            </a:pPr>
            <a:r>
              <a:rPr lang="en-GB" altLang="en-US" sz="2400" dirty="0" smtClean="0">
                <a:solidFill>
                  <a:prstClr val="black"/>
                </a:solidFill>
                <a:latin typeface="+mj-lt"/>
              </a:rPr>
              <a:t>Omeprazole 20mg BD </a:t>
            </a:r>
            <a:r>
              <a:rPr lang="en-GB" altLang="en-US" sz="2400" b="1" dirty="0" smtClean="0">
                <a:solidFill>
                  <a:prstClr val="black"/>
                </a:solidFill>
                <a:latin typeface="+mj-lt"/>
              </a:rPr>
              <a:t>reduced to 20mg OD </a:t>
            </a:r>
          </a:p>
          <a:p>
            <a:pPr marL="228600" indent="-228600">
              <a:lnSpc>
                <a:spcPct val="90000"/>
              </a:lnSpc>
              <a:spcBef>
                <a:spcPts val="0"/>
              </a:spcBef>
              <a:defRPr/>
            </a:pPr>
            <a:r>
              <a:rPr lang="en-GB" altLang="en-US" sz="2400" dirty="0" smtClean="0">
                <a:solidFill>
                  <a:prstClr val="black"/>
                </a:solidFill>
                <a:latin typeface="+mj-lt"/>
              </a:rPr>
              <a:t>Dosulepin </a:t>
            </a:r>
            <a:r>
              <a:rPr lang="en-GB" altLang="en-US" sz="2400" b="1" dirty="0" smtClean="0">
                <a:solidFill>
                  <a:prstClr val="black"/>
                </a:solidFill>
                <a:latin typeface="+mj-lt"/>
              </a:rPr>
              <a:t>switched to Mirtazapine 15mg </a:t>
            </a:r>
            <a:r>
              <a:rPr lang="en-GB" altLang="en-US" sz="2400" dirty="0" smtClean="0">
                <a:solidFill>
                  <a:prstClr val="black"/>
                </a:solidFill>
                <a:latin typeface="+mj-lt"/>
              </a:rPr>
              <a:t>nocte (started in third week of reduction)</a:t>
            </a:r>
          </a:p>
          <a:p>
            <a:pPr marL="228600" indent="-228600">
              <a:lnSpc>
                <a:spcPct val="90000"/>
              </a:lnSpc>
              <a:spcBef>
                <a:spcPts val="0"/>
              </a:spcBef>
              <a:defRPr/>
            </a:pPr>
            <a:r>
              <a:rPr lang="en-GB" altLang="en-US" sz="2400" dirty="0" smtClean="0">
                <a:solidFill>
                  <a:prstClr val="black"/>
                </a:solidFill>
                <a:latin typeface="+mj-lt"/>
              </a:rPr>
              <a:t>Furosemide 40mg mane </a:t>
            </a:r>
            <a:r>
              <a:rPr lang="en-GB" altLang="en-US" sz="2400" b="1" dirty="0" smtClean="0">
                <a:solidFill>
                  <a:prstClr val="black"/>
                </a:solidFill>
                <a:latin typeface="+mj-lt"/>
              </a:rPr>
              <a:t>reduced to 20mg mane </a:t>
            </a:r>
          </a:p>
          <a:p>
            <a:pPr marL="0" indent="0">
              <a:lnSpc>
                <a:spcPct val="90000"/>
              </a:lnSpc>
              <a:spcBef>
                <a:spcPts val="0"/>
              </a:spcBef>
              <a:buNone/>
              <a:defRPr/>
            </a:pPr>
            <a:endParaRPr lang="en-GB" altLang="en-US" sz="2400" b="1" dirty="0" smtClean="0">
              <a:solidFill>
                <a:srgbClr val="FF0000"/>
              </a:solidFill>
              <a:latin typeface="+mj-lt"/>
            </a:endParaRPr>
          </a:p>
          <a:p>
            <a:pPr marL="0" indent="0">
              <a:lnSpc>
                <a:spcPct val="90000"/>
              </a:lnSpc>
              <a:spcBef>
                <a:spcPts val="0"/>
              </a:spcBef>
              <a:buNone/>
              <a:defRPr/>
            </a:pPr>
            <a:r>
              <a:rPr lang="en-GB" altLang="en-US" sz="2400" b="1" dirty="0" smtClean="0">
                <a:solidFill>
                  <a:srgbClr val="FF0000"/>
                </a:solidFill>
                <a:latin typeface="+mj-lt"/>
              </a:rPr>
              <a:t>ACB score reduced from 5 to 2 </a:t>
            </a:r>
          </a:p>
        </p:txBody>
      </p:sp>
    </p:spTree>
    <p:extLst>
      <p:ext uri="{BB962C8B-B14F-4D97-AF65-F5344CB8AC3E}">
        <p14:creationId xmlns:p14="http://schemas.microsoft.com/office/powerpoint/2010/main" val="4103016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2 - Mrs JM</a:t>
            </a:r>
            <a:endParaRPr lang="en-GB" dirty="0"/>
          </a:p>
        </p:txBody>
      </p:sp>
      <p:sp>
        <p:nvSpPr>
          <p:cNvPr id="3" name="Content Placeholder 2"/>
          <p:cNvSpPr>
            <a:spLocks noGrp="1"/>
          </p:cNvSpPr>
          <p:nvPr>
            <p:ph sz="half" idx="1"/>
          </p:nvPr>
        </p:nvSpPr>
        <p:spPr>
          <a:xfrm>
            <a:off x="498376" y="1268760"/>
            <a:ext cx="8147248" cy="5472608"/>
          </a:xfrm>
        </p:spPr>
        <p:txBody>
          <a:bodyPr>
            <a:normAutofit fontScale="92500"/>
          </a:bodyPr>
          <a:lstStyle/>
          <a:p>
            <a:pPr marL="0" indent="0">
              <a:buNone/>
            </a:pPr>
            <a:r>
              <a:rPr lang="en-GB" dirty="0" smtClean="0"/>
              <a:t>82 year old, 50kg, 152 cm</a:t>
            </a:r>
          </a:p>
          <a:p>
            <a:pPr marL="0" indent="0">
              <a:buNone/>
            </a:pPr>
            <a:r>
              <a:rPr lang="en-GB" dirty="0" smtClean="0"/>
              <a:t>Hypertension, MI, CCF, chronic knee pain, TKR 6 months ago, recent BP – 100/60</a:t>
            </a:r>
          </a:p>
          <a:p>
            <a:pPr marL="0" indent="0">
              <a:buNone/>
            </a:pPr>
            <a:endParaRPr lang="en-GB" dirty="0" smtClean="0"/>
          </a:p>
          <a:p>
            <a:r>
              <a:rPr lang="en-GB" dirty="0" smtClean="0"/>
              <a:t>Amitriptyline 75mg OD		Bumetanide 2mg OD</a:t>
            </a:r>
            <a:endParaRPr lang="en-GB" dirty="0"/>
          </a:p>
          <a:p>
            <a:r>
              <a:rPr lang="en-GB" dirty="0" smtClean="0"/>
              <a:t>Ramipril 5mg OD			Bisoprolol 2.5mg OD</a:t>
            </a:r>
          </a:p>
          <a:p>
            <a:r>
              <a:rPr lang="en-GB" dirty="0" smtClean="0"/>
              <a:t>Atorvastatin 80mg OD		Zopiclone 7.5mg ON</a:t>
            </a:r>
          </a:p>
          <a:p>
            <a:r>
              <a:rPr lang="en-GB" dirty="0" smtClean="0"/>
              <a:t>Pregabalin 150mg BD		Rivaroxaban 10mg OD</a:t>
            </a:r>
          </a:p>
          <a:p>
            <a:r>
              <a:rPr lang="en-GB" dirty="0" smtClean="0"/>
              <a:t>Lansoprazole 30mg OD		Movicol 2 OD</a:t>
            </a:r>
          </a:p>
          <a:p>
            <a:r>
              <a:rPr lang="en-GB" dirty="0" smtClean="0"/>
              <a:t>Co-codamol 30/500 2 QDS</a:t>
            </a:r>
            <a:r>
              <a:rPr lang="en-GB" dirty="0"/>
              <a:t>	</a:t>
            </a:r>
            <a:r>
              <a:rPr lang="en-GB" dirty="0" smtClean="0"/>
              <a:t>Fentanyl </a:t>
            </a:r>
            <a:r>
              <a:rPr lang="en-GB" dirty="0"/>
              <a:t>25mcg patch </a:t>
            </a:r>
            <a:r>
              <a:rPr lang="en-GB" dirty="0" smtClean="0"/>
              <a:t>					every </a:t>
            </a:r>
            <a:r>
              <a:rPr lang="en-GB" dirty="0"/>
              <a:t>3 </a:t>
            </a:r>
            <a:r>
              <a:rPr lang="en-GB" dirty="0" smtClean="0"/>
              <a:t>days</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63573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en-GB" dirty="0"/>
              <a:t>W</a:t>
            </a:r>
            <a:r>
              <a:rPr lang="en-GB" dirty="0" smtClean="0"/>
              <a:t>hich meds are you worried about with regards to falls?</a:t>
            </a:r>
            <a:endParaRPr lang="en-GB" dirty="0"/>
          </a:p>
        </p:txBody>
      </p:sp>
      <p:sp>
        <p:nvSpPr>
          <p:cNvPr id="3" name="Content Placeholder 2"/>
          <p:cNvSpPr>
            <a:spLocks noGrp="1"/>
          </p:cNvSpPr>
          <p:nvPr>
            <p:ph idx="1"/>
          </p:nvPr>
        </p:nvSpPr>
        <p:spPr>
          <a:xfrm>
            <a:off x="467544" y="1988840"/>
            <a:ext cx="8229600" cy="3993307"/>
          </a:xfrm>
        </p:spPr>
        <p:txBody>
          <a:bodyPr/>
          <a:lstStyle/>
          <a:p>
            <a:pPr marL="0" lvl="0" indent="0">
              <a:buNone/>
            </a:pPr>
            <a:r>
              <a:rPr lang="en-GB" sz="2800" dirty="0">
                <a:solidFill>
                  <a:srgbClr val="FF0000"/>
                </a:solidFill>
              </a:rPr>
              <a:t>Amitriptyline 75mg OD</a:t>
            </a:r>
            <a:r>
              <a:rPr lang="en-GB" sz="2800" dirty="0">
                <a:solidFill>
                  <a:prstClr val="black"/>
                </a:solidFill>
              </a:rPr>
              <a:t>		</a:t>
            </a:r>
            <a:r>
              <a:rPr lang="en-GB" sz="2800" dirty="0">
                <a:solidFill>
                  <a:srgbClr val="FF0000"/>
                </a:solidFill>
              </a:rPr>
              <a:t>Bumetanide 2mg OD</a:t>
            </a:r>
          </a:p>
          <a:p>
            <a:pPr marL="0" lvl="0" indent="0">
              <a:buNone/>
            </a:pPr>
            <a:r>
              <a:rPr lang="en-GB" sz="2800" dirty="0">
                <a:solidFill>
                  <a:srgbClr val="FF0000"/>
                </a:solidFill>
              </a:rPr>
              <a:t>Ramipril 5mg OD</a:t>
            </a:r>
            <a:r>
              <a:rPr lang="en-GB" sz="2800" dirty="0">
                <a:solidFill>
                  <a:prstClr val="black"/>
                </a:solidFill>
              </a:rPr>
              <a:t>			</a:t>
            </a:r>
            <a:r>
              <a:rPr lang="en-GB" sz="2800" dirty="0">
                <a:solidFill>
                  <a:srgbClr val="FF0000"/>
                </a:solidFill>
              </a:rPr>
              <a:t>Bisoprolol 2.5mg OD</a:t>
            </a:r>
          </a:p>
          <a:p>
            <a:pPr marL="0" lvl="0" indent="0">
              <a:buNone/>
            </a:pPr>
            <a:r>
              <a:rPr lang="en-GB" sz="2800" dirty="0">
                <a:solidFill>
                  <a:srgbClr val="FF0000"/>
                </a:solidFill>
              </a:rPr>
              <a:t>Atorvastatin 80mg OD</a:t>
            </a:r>
            <a:r>
              <a:rPr lang="en-GB" sz="2800" dirty="0">
                <a:solidFill>
                  <a:prstClr val="black"/>
                </a:solidFill>
              </a:rPr>
              <a:t>		</a:t>
            </a:r>
            <a:r>
              <a:rPr lang="en-GB" sz="2800" dirty="0">
                <a:solidFill>
                  <a:srgbClr val="FF0000"/>
                </a:solidFill>
              </a:rPr>
              <a:t>Zopiclone 7.5mg ON</a:t>
            </a:r>
          </a:p>
          <a:p>
            <a:pPr marL="0" lvl="0" indent="0">
              <a:buNone/>
            </a:pPr>
            <a:r>
              <a:rPr lang="en-GB" sz="2800" dirty="0">
                <a:solidFill>
                  <a:srgbClr val="FF0000"/>
                </a:solidFill>
              </a:rPr>
              <a:t>Pregabalin 150mg BD</a:t>
            </a:r>
            <a:r>
              <a:rPr lang="en-GB" sz="2800" dirty="0">
                <a:solidFill>
                  <a:prstClr val="black"/>
                </a:solidFill>
              </a:rPr>
              <a:t>		</a:t>
            </a:r>
            <a:r>
              <a:rPr lang="en-GB" sz="2800" dirty="0">
                <a:solidFill>
                  <a:srgbClr val="FF0000"/>
                </a:solidFill>
              </a:rPr>
              <a:t>Rivaroxaban </a:t>
            </a:r>
            <a:r>
              <a:rPr lang="en-GB" sz="2800" dirty="0" smtClean="0">
                <a:solidFill>
                  <a:srgbClr val="FF0000"/>
                </a:solidFill>
              </a:rPr>
              <a:t>10mg </a:t>
            </a:r>
            <a:r>
              <a:rPr lang="en-GB" sz="2800" dirty="0">
                <a:solidFill>
                  <a:srgbClr val="FF0000"/>
                </a:solidFill>
              </a:rPr>
              <a:t>OD</a:t>
            </a:r>
          </a:p>
          <a:p>
            <a:pPr marL="0" lvl="0" indent="0">
              <a:buNone/>
            </a:pPr>
            <a:r>
              <a:rPr lang="en-GB" sz="2800" dirty="0">
                <a:solidFill>
                  <a:srgbClr val="FF0000"/>
                </a:solidFill>
              </a:rPr>
              <a:t>Lansoprazole 30mg </a:t>
            </a:r>
            <a:r>
              <a:rPr lang="en-GB" sz="2800" dirty="0" smtClean="0">
                <a:solidFill>
                  <a:srgbClr val="FF0000"/>
                </a:solidFill>
              </a:rPr>
              <a:t>OD		Movicol 2 OD</a:t>
            </a:r>
            <a:endParaRPr lang="en-GB" sz="2800" dirty="0">
              <a:solidFill>
                <a:srgbClr val="FF0000"/>
              </a:solidFill>
            </a:endParaRPr>
          </a:p>
          <a:p>
            <a:pPr marL="0" lvl="0" indent="0">
              <a:buNone/>
            </a:pPr>
            <a:r>
              <a:rPr lang="en-GB" sz="2800" dirty="0">
                <a:solidFill>
                  <a:srgbClr val="FF0000"/>
                </a:solidFill>
              </a:rPr>
              <a:t>Co-codamol 30/500 2 QDS </a:t>
            </a:r>
            <a:endParaRPr lang="en-GB" sz="2800" dirty="0" smtClean="0">
              <a:solidFill>
                <a:srgbClr val="FF0000"/>
              </a:solidFill>
            </a:endParaRPr>
          </a:p>
          <a:p>
            <a:pPr marL="0" lvl="0" indent="0">
              <a:buNone/>
            </a:pPr>
            <a:r>
              <a:rPr lang="en-GB" sz="2800" dirty="0" smtClean="0">
                <a:solidFill>
                  <a:srgbClr val="FF0000"/>
                </a:solidFill>
              </a:rPr>
              <a:t>Fentanyl </a:t>
            </a:r>
            <a:r>
              <a:rPr lang="en-GB" sz="2800" dirty="0">
                <a:solidFill>
                  <a:srgbClr val="FF0000"/>
                </a:solidFill>
              </a:rPr>
              <a:t>25mcg patch every 3 days</a:t>
            </a:r>
          </a:p>
          <a:p>
            <a:pPr marL="0" indent="0">
              <a:buNone/>
            </a:pPr>
            <a:endParaRPr lang="en-GB" dirty="0"/>
          </a:p>
        </p:txBody>
      </p:sp>
    </p:spTree>
    <p:extLst>
      <p:ext uri="{BB962C8B-B14F-4D97-AF65-F5344CB8AC3E}">
        <p14:creationId xmlns:p14="http://schemas.microsoft.com/office/powerpoint/2010/main" val="1936957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b="1" dirty="0" smtClean="0"/>
              <a:t> 7 Steps</a:t>
            </a:r>
            <a:endParaRPr lang="en-GB" b="1" dirty="0"/>
          </a:p>
        </p:txBody>
      </p:sp>
      <p:sp>
        <p:nvSpPr>
          <p:cNvPr id="3" name="Content Placeholder 2"/>
          <p:cNvSpPr>
            <a:spLocks noGrp="1"/>
          </p:cNvSpPr>
          <p:nvPr>
            <p:ph idx="1"/>
          </p:nvPr>
        </p:nvSpPr>
        <p:spPr>
          <a:xfrm>
            <a:off x="457200" y="1196752"/>
            <a:ext cx="8229600" cy="4929411"/>
          </a:xfrm>
        </p:spPr>
        <p:txBody>
          <a:bodyPr>
            <a:normAutofit/>
          </a:bodyPr>
          <a:lstStyle/>
          <a:p>
            <a:pPr marL="514350" indent="-514350">
              <a:buAutoNum type="arabicPeriod"/>
            </a:pPr>
            <a:r>
              <a:rPr lang="en-GB" dirty="0" smtClean="0">
                <a:solidFill>
                  <a:srgbClr val="FF0000"/>
                </a:solidFill>
              </a:rPr>
              <a:t>Patient Views</a:t>
            </a:r>
          </a:p>
          <a:p>
            <a:pPr marL="514350" indent="-514350">
              <a:buAutoNum type="arabicPeriod"/>
            </a:pPr>
            <a:r>
              <a:rPr lang="en-GB" dirty="0" smtClean="0"/>
              <a:t>Essential</a:t>
            </a:r>
          </a:p>
          <a:p>
            <a:pPr marL="514350" indent="-514350">
              <a:buAutoNum type="arabicPeriod"/>
            </a:pPr>
            <a:r>
              <a:rPr lang="en-GB" dirty="0" smtClean="0"/>
              <a:t>Unnecessary </a:t>
            </a:r>
          </a:p>
          <a:p>
            <a:pPr marL="514350" indent="-514350">
              <a:buAutoNum type="arabicPeriod"/>
            </a:pPr>
            <a:r>
              <a:rPr lang="en-GB" dirty="0" smtClean="0"/>
              <a:t>Effectiveness</a:t>
            </a:r>
          </a:p>
          <a:p>
            <a:pPr marL="514350" indent="-514350">
              <a:buAutoNum type="arabicPeriod"/>
            </a:pPr>
            <a:r>
              <a:rPr lang="en-GB" dirty="0" smtClean="0"/>
              <a:t>Safety </a:t>
            </a:r>
          </a:p>
          <a:p>
            <a:pPr marL="514350" indent="-514350">
              <a:buAutoNum type="arabicPeriod"/>
            </a:pPr>
            <a:r>
              <a:rPr lang="en-GB" dirty="0" smtClean="0"/>
              <a:t>Cost effectiveness</a:t>
            </a:r>
          </a:p>
          <a:p>
            <a:pPr marL="514350" indent="-514350">
              <a:buAutoNum type="arabicPeriod"/>
            </a:pPr>
            <a:r>
              <a:rPr lang="en-GB" dirty="0" smtClean="0"/>
              <a:t>Patient Centredness</a:t>
            </a:r>
            <a:endParaRPr lang="en-GB" dirty="0"/>
          </a:p>
        </p:txBody>
      </p:sp>
    </p:spTree>
    <p:extLst>
      <p:ext uri="{BB962C8B-B14F-4D97-AF65-F5344CB8AC3E}">
        <p14:creationId xmlns:p14="http://schemas.microsoft.com/office/powerpoint/2010/main" val="1238102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Need to make specific for the patient</a:t>
            </a:r>
            <a:endParaRPr lang="en-GB" dirty="0"/>
          </a:p>
        </p:txBody>
      </p:sp>
      <p:sp>
        <p:nvSpPr>
          <p:cNvPr id="3" name="Content Placeholder 2"/>
          <p:cNvSpPr>
            <a:spLocks noGrp="1"/>
          </p:cNvSpPr>
          <p:nvPr>
            <p:ph idx="1"/>
          </p:nvPr>
        </p:nvSpPr>
        <p:spPr>
          <a:xfrm>
            <a:off x="444137" y="1286692"/>
            <a:ext cx="8229600" cy="4997152"/>
          </a:xfrm>
        </p:spPr>
        <p:txBody>
          <a:bodyPr>
            <a:normAutofit lnSpcReduction="10000"/>
          </a:bodyPr>
          <a:lstStyle/>
          <a:p>
            <a:pPr marL="0" indent="0">
              <a:buNone/>
            </a:pPr>
            <a:r>
              <a:rPr lang="en-GB" b="1" dirty="0" smtClean="0"/>
              <a:t>Scottish </a:t>
            </a:r>
            <a:r>
              <a:rPr lang="en-GB" b="1" dirty="0" smtClean="0"/>
              <a:t>polypharmacy guidelines 7 steps</a:t>
            </a:r>
          </a:p>
          <a:p>
            <a:r>
              <a:rPr lang="en-GB" dirty="0" smtClean="0"/>
              <a:t>What are they being used for?</a:t>
            </a:r>
          </a:p>
          <a:p>
            <a:pPr lvl="1"/>
            <a:r>
              <a:rPr lang="en-GB" dirty="0" smtClean="0"/>
              <a:t>Rivaroxaban, amitriptyline, lansoprazole, zopiclone </a:t>
            </a:r>
          </a:p>
          <a:p>
            <a:r>
              <a:rPr lang="en-GB" dirty="0" smtClean="0"/>
              <a:t>Which are essential?</a:t>
            </a:r>
          </a:p>
          <a:p>
            <a:pPr lvl="1"/>
            <a:r>
              <a:rPr lang="en-GB" dirty="0" smtClean="0"/>
              <a:t>Ideally manage low BP without stopping ACEI and beta blockers – reduce doses</a:t>
            </a:r>
          </a:p>
          <a:p>
            <a:r>
              <a:rPr lang="en-GB" dirty="0" smtClean="0"/>
              <a:t>Which are not required?</a:t>
            </a:r>
          </a:p>
          <a:p>
            <a:pPr lvl="1"/>
            <a:r>
              <a:rPr lang="en-GB" dirty="0" smtClean="0"/>
              <a:t>Rivaroxaban</a:t>
            </a:r>
          </a:p>
          <a:p>
            <a:pPr lvl="1"/>
            <a:r>
              <a:rPr lang="en-GB" dirty="0" smtClean="0"/>
              <a:t>?Bumetanide</a:t>
            </a:r>
          </a:p>
          <a:p>
            <a:pPr lvl="1"/>
            <a:endParaRPr lang="en-GB" dirty="0"/>
          </a:p>
        </p:txBody>
      </p:sp>
    </p:spTree>
    <p:extLst>
      <p:ext uri="{BB962C8B-B14F-4D97-AF65-F5344CB8AC3E}">
        <p14:creationId xmlns:p14="http://schemas.microsoft.com/office/powerpoint/2010/main" val="174257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en-GB" dirty="0" smtClean="0"/>
              <a:t>Are therapeutic goals being achieved?</a:t>
            </a:r>
          </a:p>
          <a:p>
            <a:pPr lvl="1"/>
            <a:r>
              <a:rPr lang="en-GB" dirty="0" smtClean="0"/>
              <a:t>Pain relief</a:t>
            </a:r>
          </a:p>
          <a:p>
            <a:r>
              <a:rPr lang="en-GB" dirty="0" smtClean="0"/>
              <a:t>Is the patient suffering ADRs or interactions?</a:t>
            </a:r>
          </a:p>
          <a:p>
            <a:pPr lvl="1"/>
            <a:r>
              <a:rPr lang="en-GB" dirty="0" smtClean="0"/>
              <a:t>Constipation</a:t>
            </a:r>
          </a:p>
          <a:p>
            <a:pPr lvl="1"/>
            <a:r>
              <a:rPr lang="en-GB" dirty="0" smtClean="0"/>
              <a:t>Falls (!)</a:t>
            </a:r>
          </a:p>
          <a:p>
            <a:pPr lvl="1"/>
            <a:r>
              <a:rPr lang="en-GB" dirty="0" smtClean="0"/>
              <a:t>Anticholinergic and opioid burden</a:t>
            </a:r>
          </a:p>
          <a:p>
            <a:pPr lvl="1"/>
            <a:r>
              <a:rPr lang="en-GB" dirty="0" smtClean="0"/>
              <a:t>Interactions</a:t>
            </a:r>
          </a:p>
          <a:p>
            <a:r>
              <a:rPr lang="en-GB" dirty="0" smtClean="0"/>
              <a:t>Is the drug therapy cost effective?</a:t>
            </a:r>
          </a:p>
          <a:p>
            <a:r>
              <a:rPr lang="en-GB" dirty="0" smtClean="0"/>
              <a:t>Is the patient willing and able to take the meds as prescribed?</a:t>
            </a:r>
          </a:p>
          <a:p>
            <a:endParaRPr lang="en-GB" dirty="0" smtClean="0"/>
          </a:p>
        </p:txBody>
      </p:sp>
    </p:spTree>
    <p:extLst>
      <p:ext uri="{BB962C8B-B14F-4D97-AF65-F5344CB8AC3E}">
        <p14:creationId xmlns:p14="http://schemas.microsoft.com/office/powerpoint/2010/main" val="90576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323911"/>
            <a:ext cx="2469024" cy="1470533"/>
          </a:xfrm>
          <a:ln>
            <a:solidFill>
              <a:schemeClr val="tx1"/>
            </a:solidFill>
          </a:ln>
        </p:spPr>
        <p:txBody>
          <a:bodyPr>
            <a:normAutofit/>
          </a:bodyPr>
          <a:lstStyle/>
          <a:p>
            <a:pPr marL="0" lvl="0" indent="0">
              <a:buNone/>
            </a:pPr>
            <a:r>
              <a:rPr lang="en-GB" sz="2800" dirty="0" smtClean="0">
                <a:solidFill>
                  <a:prstClr val="black"/>
                </a:solidFill>
              </a:rPr>
              <a:t>Stop</a:t>
            </a:r>
          </a:p>
          <a:p>
            <a:pPr marL="457200" lvl="1" indent="0">
              <a:buNone/>
            </a:pPr>
            <a:r>
              <a:rPr lang="en-GB" sz="2400" dirty="0" smtClean="0">
                <a:solidFill>
                  <a:prstClr val="black"/>
                </a:solidFill>
              </a:rPr>
              <a:t>Rivaroxaban</a:t>
            </a:r>
          </a:p>
          <a:p>
            <a:pPr marL="457200" lvl="1" indent="0">
              <a:buNone/>
            </a:pPr>
            <a:r>
              <a:rPr lang="en-GB" sz="2400" dirty="0" smtClean="0">
                <a:solidFill>
                  <a:prstClr val="black"/>
                </a:solidFill>
              </a:rPr>
              <a:t>Co-codamol</a:t>
            </a:r>
          </a:p>
          <a:p>
            <a:endParaRPr lang="en-GB" dirty="0" smtClean="0">
              <a:solidFill>
                <a:prstClr val="black"/>
              </a:solidFill>
            </a:endParaRPr>
          </a:p>
          <a:p>
            <a:pPr marL="457200" lvl="1" indent="0">
              <a:buNone/>
            </a:pPr>
            <a:endParaRPr lang="en-GB" dirty="0" smtClean="0">
              <a:solidFill>
                <a:prstClr val="black"/>
              </a:solidFill>
            </a:endParaRPr>
          </a:p>
          <a:p>
            <a:pPr marL="457200" lvl="1" indent="0">
              <a:buNone/>
            </a:pPr>
            <a:endParaRPr lang="en-GB" dirty="0" smtClean="0">
              <a:solidFill>
                <a:prstClr val="black"/>
              </a:solidFill>
            </a:endParaRPr>
          </a:p>
          <a:p>
            <a:pPr lvl="1"/>
            <a:endParaRPr lang="en-GB" dirty="0" smtClean="0"/>
          </a:p>
          <a:p>
            <a:pPr lvl="1"/>
            <a:endParaRPr lang="en-GB" dirty="0" smtClean="0"/>
          </a:p>
        </p:txBody>
      </p:sp>
      <p:sp>
        <p:nvSpPr>
          <p:cNvPr id="4" name="TextBox 3"/>
          <p:cNvSpPr txBox="1"/>
          <p:nvPr/>
        </p:nvSpPr>
        <p:spPr>
          <a:xfrm>
            <a:off x="4644008" y="1397504"/>
            <a:ext cx="4176464" cy="1852815"/>
          </a:xfrm>
          <a:prstGeom prst="rect">
            <a:avLst/>
          </a:prstGeom>
          <a:noFill/>
          <a:ln>
            <a:solidFill>
              <a:schemeClr val="tx1"/>
            </a:solidFill>
          </a:ln>
        </p:spPr>
        <p:txBody>
          <a:bodyPr wrap="square" rtlCol="0">
            <a:spAutoFit/>
          </a:bodyPr>
          <a:lstStyle/>
          <a:p>
            <a:pPr lvl="0">
              <a:spcBef>
                <a:spcPct val="20000"/>
              </a:spcBef>
            </a:pPr>
            <a:r>
              <a:rPr lang="en-GB" sz="2800" dirty="0">
                <a:solidFill>
                  <a:prstClr val="black"/>
                </a:solidFill>
              </a:rPr>
              <a:t>Review with an aim </a:t>
            </a:r>
            <a:r>
              <a:rPr lang="en-GB" sz="2800" dirty="0" smtClean="0">
                <a:solidFill>
                  <a:prstClr val="black"/>
                </a:solidFill>
              </a:rPr>
              <a:t>to stop </a:t>
            </a:r>
            <a:endParaRPr lang="en-GB" sz="2800" dirty="0">
              <a:solidFill>
                <a:prstClr val="black"/>
              </a:solidFill>
            </a:endParaRPr>
          </a:p>
          <a:p>
            <a:pPr lvl="1">
              <a:spcBef>
                <a:spcPct val="20000"/>
              </a:spcBef>
            </a:pPr>
            <a:r>
              <a:rPr lang="en-GB" sz="2400" dirty="0">
                <a:solidFill>
                  <a:prstClr val="black"/>
                </a:solidFill>
              </a:rPr>
              <a:t>Amitriptyline </a:t>
            </a:r>
          </a:p>
          <a:p>
            <a:pPr lvl="1">
              <a:spcBef>
                <a:spcPct val="20000"/>
              </a:spcBef>
            </a:pPr>
            <a:r>
              <a:rPr lang="en-GB" sz="2400" dirty="0">
                <a:solidFill>
                  <a:prstClr val="black"/>
                </a:solidFill>
              </a:rPr>
              <a:t>Zopiclone</a:t>
            </a:r>
          </a:p>
          <a:p>
            <a:pPr lvl="1">
              <a:spcBef>
                <a:spcPct val="20000"/>
              </a:spcBef>
            </a:pPr>
            <a:r>
              <a:rPr lang="en-GB" sz="2400" dirty="0">
                <a:solidFill>
                  <a:prstClr val="black"/>
                </a:solidFill>
              </a:rPr>
              <a:t>Fentanyl and </a:t>
            </a:r>
            <a:r>
              <a:rPr lang="en-GB" sz="2400" dirty="0" smtClean="0">
                <a:solidFill>
                  <a:prstClr val="black"/>
                </a:solidFill>
              </a:rPr>
              <a:t>pregabalin</a:t>
            </a:r>
            <a:endParaRPr lang="en-GB" sz="2400" dirty="0">
              <a:solidFill>
                <a:prstClr val="black"/>
              </a:solidFill>
            </a:endParaRPr>
          </a:p>
        </p:txBody>
      </p:sp>
      <p:sp>
        <p:nvSpPr>
          <p:cNvPr id="5" name="TextBox 4"/>
          <p:cNvSpPr txBox="1"/>
          <p:nvPr/>
        </p:nvSpPr>
        <p:spPr>
          <a:xfrm>
            <a:off x="241996" y="476672"/>
            <a:ext cx="4041972" cy="1409617"/>
          </a:xfrm>
          <a:prstGeom prst="rect">
            <a:avLst/>
          </a:prstGeom>
          <a:noFill/>
          <a:ln>
            <a:solidFill>
              <a:schemeClr val="tx1"/>
            </a:solidFill>
          </a:ln>
        </p:spPr>
        <p:txBody>
          <a:bodyPr wrap="square" rtlCol="0">
            <a:spAutoFit/>
          </a:bodyPr>
          <a:lstStyle/>
          <a:p>
            <a:pPr lvl="0">
              <a:spcBef>
                <a:spcPct val="20000"/>
              </a:spcBef>
            </a:pPr>
            <a:r>
              <a:rPr lang="en-GB" sz="2800" dirty="0">
                <a:solidFill>
                  <a:prstClr val="black"/>
                </a:solidFill>
              </a:rPr>
              <a:t>Continue</a:t>
            </a:r>
          </a:p>
          <a:p>
            <a:pPr lvl="1">
              <a:spcBef>
                <a:spcPct val="20000"/>
              </a:spcBef>
            </a:pPr>
            <a:r>
              <a:rPr lang="en-GB" sz="2400" dirty="0">
                <a:solidFill>
                  <a:prstClr val="black"/>
                </a:solidFill>
              </a:rPr>
              <a:t>Ramipril – reduce dose</a:t>
            </a:r>
          </a:p>
          <a:p>
            <a:pPr lvl="1">
              <a:spcBef>
                <a:spcPct val="20000"/>
              </a:spcBef>
            </a:pPr>
            <a:r>
              <a:rPr lang="en-GB" sz="2400" dirty="0">
                <a:solidFill>
                  <a:prstClr val="black"/>
                </a:solidFill>
              </a:rPr>
              <a:t>Bisoprolol – reduce dose</a:t>
            </a:r>
            <a:endParaRPr lang="en-GB" sz="2400" dirty="0"/>
          </a:p>
        </p:txBody>
      </p:sp>
      <p:sp>
        <p:nvSpPr>
          <p:cNvPr id="6" name="TextBox 5"/>
          <p:cNvSpPr txBox="1"/>
          <p:nvPr/>
        </p:nvSpPr>
        <p:spPr>
          <a:xfrm>
            <a:off x="2411760" y="3933056"/>
            <a:ext cx="6408712" cy="2296013"/>
          </a:xfrm>
          <a:prstGeom prst="rect">
            <a:avLst/>
          </a:prstGeom>
          <a:noFill/>
          <a:ln>
            <a:solidFill>
              <a:schemeClr val="tx1"/>
            </a:solidFill>
          </a:ln>
        </p:spPr>
        <p:txBody>
          <a:bodyPr wrap="square" rtlCol="0">
            <a:spAutoFit/>
          </a:bodyPr>
          <a:lstStyle/>
          <a:p>
            <a:pPr lvl="0">
              <a:spcBef>
                <a:spcPct val="20000"/>
              </a:spcBef>
            </a:pPr>
            <a:r>
              <a:rPr lang="en-GB" sz="2800" dirty="0">
                <a:solidFill>
                  <a:prstClr val="black"/>
                </a:solidFill>
              </a:rPr>
              <a:t>Check</a:t>
            </a:r>
          </a:p>
          <a:p>
            <a:pPr lvl="1">
              <a:spcBef>
                <a:spcPct val="20000"/>
              </a:spcBef>
            </a:pPr>
            <a:r>
              <a:rPr lang="en-GB" sz="2400" dirty="0" smtClean="0">
                <a:solidFill>
                  <a:prstClr val="black"/>
                </a:solidFill>
              </a:rPr>
              <a:t>Is she having </a:t>
            </a:r>
            <a:r>
              <a:rPr lang="en-GB" sz="2400" dirty="0">
                <a:solidFill>
                  <a:prstClr val="black"/>
                </a:solidFill>
              </a:rPr>
              <a:t>side effects with </a:t>
            </a:r>
            <a:r>
              <a:rPr lang="en-GB" sz="2400" dirty="0" smtClean="0">
                <a:solidFill>
                  <a:prstClr val="black"/>
                </a:solidFill>
              </a:rPr>
              <a:t>atorvastatin?</a:t>
            </a:r>
            <a:endParaRPr lang="en-GB" sz="2400" dirty="0">
              <a:solidFill>
                <a:prstClr val="black"/>
              </a:solidFill>
            </a:endParaRPr>
          </a:p>
          <a:p>
            <a:pPr lvl="1">
              <a:spcBef>
                <a:spcPct val="20000"/>
              </a:spcBef>
            </a:pPr>
            <a:r>
              <a:rPr lang="en-GB" sz="2400" dirty="0" smtClean="0">
                <a:solidFill>
                  <a:prstClr val="black"/>
                </a:solidFill>
              </a:rPr>
              <a:t>Does she </a:t>
            </a:r>
            <a:r>
              <a:rPr lang="en-GB" sz="2400" dirty="0">
                <a:solidFill>
                  <a:prstClr val="black"/>
                </a:solidFill>
              </a:rPr>
              <a:t>still need </a:t>
            </a:r>
            <a:r>
              <a:rPr lang="en-GB" sz="2400" dirty="0" smtClean="0">
                <a:solidFill>
                  <a:prstClr val="black"/>
                </a:solidFill>
              </a:rPr>
              <a:t>movicol?</a:t>
            </a:r>
            <a:endParaRPr lang="en-GB" sz="2400" dirty="0">
              <a:solidFill>
                <a:prstClr val="black"/>
              </a:solidFill>
            </a:endParaRPr>
          </a:p>
          <a:p>
            <a:pPr lvl="1">
              <a:spcBef>
                <a:spcPct val="20000"/>
              </a:spcBef>
            </a:pPr>
            <a:r>
              <a:rPr lang="en-GB" sz="2400" dirty="0" smtClean="0">
                <a:solidFill>
                  <a:prstClr val="black"/>
                </a:solidFill>
              </a:rPr>
              <a:t>Does she </a:t>
            </a:r>
            <a:r>
              <a:rPr lang="en-GB" sz="2400" dirty="0">
                <a:solidFill>
                  <a:prstClr val="black"/>
                </a:solidFill>
              </a:rPr>
              <a:t>still need </a:t>
            </a:r>
            <a:r>
              <a:rPr lang="en-GB" sz="2400" dirty="0" smtClean="0">
                <a:solidFill>
                  <a:prstClr val="black"/>
                </a:solidFill>
              </a:rPr>
              <a:t>lansoprazole?</a:t>
            </a:r>
            <a:endParaRPr lang="en-GB" sz="2400" dirty="0">
              <a:solidFill>
                <a:prstClr val="black"/>
              </a:solidFill>
            </a:endParaRPr>
          </a:p>
          <a:p>
            <a:pPr lvl="1">
              <a:spcBef>
                <a:spcPct val="20000"/>
              </a:spcBef>
            </a:pPr>
            <a:r>
              <a:rPr lang="en-GB" sz="2400" dirty="0" smtClean="0">
                <a:solidFill>
                  <a:prstClr val="black"/>
                </a:solidFill>
              </a:rPr>
              <a:t>Does she </a:t>
            </a:r>
            <a:r>
              <a:rPr lang="en-GB" sz="2400" dirty="0">
                <a:solidFill>
                  <a:prstClr val="black"/>
                </a:solidFill>
              </a:rPr>
              <a:t>still need </a:t>
            </a:r>
            <a:r>
              <a:rPr lang="en-GB" sz="2400" dirty="0" smtClean="0">
                <a:solidFill>
                  <a:prstClr val="black"/>
                </a:solidFill>
              </a:rPr>
              <a:t>bumetanide?</a:t>
            </a:r>
            <a:endParaRPr lang="en-GB" sz="2400" dirty="0">
              <a:solidFill>
                <a:prstClr val="black"/>
              </a:solidFill>
            </a:endParaRPr>
          </a:p>
        </p:txBody>
      </p:sp>
    </p:spTree>
    <p:extLst>
      <p:ext uri="{BB962C8B-B14F-4D97-AF65-F5344CB8AC3E}">
        <p14:creationId xmlns:p14="http://schemas.microsoft.com/office/powerpoint/2010/main" val="387496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De-prescribing Osteoporosis Prophylaxis</a:t>
            </a:r>
            <a:endParaRPr lang="en-GB" dirty="0"/>
          </a:p>
        </p:txBody>
      </p:sp>
      <p:sp>
        <p:nvSpPr>
          <p:cNvPr id="3" name="Content Placeholder 2"/>
          <p:cNvSpPr>
            <a:spLocks noGrp="1"/>
          </p:cNvSpPr>
          <p:nvPr>
            <p:ph idx="1"/>
          </p:nvPr>
        </p:nvSpPr>
        <p:spPr>
          <a:xfrm>
            <a:off x="457200" y="1600200"/>
            <a:ext cx="8507288" cy="4925144"/>
          </a:xfrm>
        </p:spPr>
        <p:txBody>
          <a:bodyPr>
            <a:normAutofit fontScale="77500" lnSpcReduction="20000"/>
          </a:bodyPr>
          <a:lstStyle/>
          <a:p>
            <a:pPr marL="0" indent="0">
              <a:buNone/>
            </a:pPr>
            <a:r>
              <a:rPr lang="en-GB" dirty="0" smtClean="0"/>
              <a:t>Review at the </a:t>
            </a:r>
            <a:r>
              <a:rPr lang="en-GB" dirty="0"/>
              <a:t>following </a:t>
            </a:r>
            <a:r>
              <a:rPr lang="en-GB" dirty="0" smtClean="0"/>
              <a:t>intervals:</a:t>
            </a:r>
          </a:p>
          <a:p>
            <a:r>
              <a:rPr lang="en-GB" dirty="0" smtClean="0"/>
              <a:t>Three </a:t>
            </a:r>
            <a:r>
              <a:rPr lang="en-GB" dirty="0"/>
              <a:t>years for patients with </a:t>
            </a:r>
            <a:r>
              <a:rPr lang="en-GB" dirty="0" smtClean="0"/>
              <a:t>multimorbidity</a:t>
            </a:r>
            <a:endParaRPr lang="en-GB" dirty="0"/>
          </a:p>
          <a:p>
            <a:r>
              <a:rPr lang="en-GB" dirty="0" smtClean="0"/>
              <a:t>Three </a:t>
            </a:r>
            <a:r>
              <a:rPr lang="en-GB" dirty="0"/>
              <a:t>years for zoledronic acid</a:t>
            </a:r>
          </a:p>
          <a:p>
            <a:r>
              <a:rPr lang="en-GB" dirty="0" smtClean="0"/>
              <a:t>Five </a:t>
            </a:r>
            <a:r>
              <a:rPr lang="en-GB" dirty="0"/>
              <a:t>years for alendronic acid, risedronate sodium, and ibandronic acid</a:t>
            </a:r>
          </a:p>
          <a:p>
            <a:r>
              <a:rPr lang="en-GB" dirty="0" smtClean="0"/>
              <a:t>Ten </a:t>
            </a:r>
            <a:r>
              <a:rPr lang="en-GB" dirty="0"/>
              <a:t>year review for all patients </a:t>
            </a:r>
            <a:r>
              <a:rPr lang="en-GB" dirty="0" smtClean="0"/>
              <a:t>as </a:t>
            </a:r>
            <a:r>
              <a:rPr lang="en-GB" dirty="0"/>
              <a:t>there is </a:t>
            </a:r>
            <a:r>
              <a:rPr lang="en-GB" dirty="0" smtClean="0"/>
              <a:t>no evidence </a:t>
            </a:r>
            <a:r>
              <a:rPr lang="en-GB" dirty="0"/>
              <a:t>to support prescribing beyond ten years</a:t>
            </a:r>
            <a:r>
              <a:rPr lang="en-GB" dirty="0" smtClean="0"/>
              <a:t>.</a:t>
            </a:r>
          </a:p>
          <a:p>
            <a:pPr marL="0" indent="0">
              <a:buNone/>
            </a:pPr>
            <a:endParaRPr lang="en-GB" dirty="0"/>
          </a:p>
          <a:p>
            <a:pPr marL="0" indent="0">
              <a:buNone/>
            </a:pPr>
            <a:r>
              <a:rPr lang="en-GB" dirty="0" smtClean="0"/>
              <a:t>When </a:t>
            </a:r>
            <a:r>
              <a:rPr lang="en-GB" dirty="0"/>
              <a:t>a drug treatment break is started, </a:t>
            </a:r>
            <a:r>
              <a:rPr lang="en-GB" dirty="0" smtClean="0"/>
              <a:t>reassess </a:t>
            </a:r>
            <a:r>
              <a:rPr lang="en-GB" dirty="0"/>
              <a:t>the need for recommencing </a:t>
            </a:r>
            <a:r>
              <a:rPr lang="en-GB" dirty="0" smtClean="0"/>
              <a:t>at; 18 </a:t>
            </a:r>
            <a:r>
              <a:rPr lang="en-GB" dirty="0"/>
              <a:t>months for risedronate sodium</a:t>
            </a:r>
          </a:p>
          <a:p>
            <a:r>
              <a:rPr lang="en-GB" dirty="0" smtClean="0"/>
              <a:t>Two </a:t>
            </a:r>
            <a:r>
              <a:rPr lang="en-GB" dirty="0"/>
              <a:t>years for alendronic acid or ibandronic acid</a:t>
            </a:r>
          </a:p>
          <a:p>
            <a:r>
              <a:rPr lang="en-GB" dirty="0" smtClean="0"/>
              <a:t>Three </a:t>
            </a:r>
            <a:r>
              <a:rPr lang="en-GB" dirty="0"/>
              <a:t>years for zoledronic acid. </a:t>
            </a:r>
            <a:endParaRPr lang="en-GB" dirty="0" smtClean="0"/>
          </a:p>
          <a:p>
            <a:r>
              <a:rPr lang="en-GB" dirty="0" smtClean="0"/>
              <a:t>or </a:t>
            </a:r>
            <a:r>
              <a:rPr lang="en-GB" dirty="0"/>
              <a:t>sooner if there is a new </a:t>
            </a:r>
            <a:r>
              <a:rPr lang="en-GB" dirty="0" smtClean="0"/>
              <a:t>fracture</a:t>
            </a:r>
            <a:endParaRPr lang="en-GB" dirty="0"/>
          </a:p>
          <a:p>
            <a:endParaRPr lang="en-GB" dirty="0"/>
          </a:p>
        </p:txBody>
      </p:sp>
    </p:spTree>
    <p:extLst>
      <p:ext uri="{BB962C8B-B14F-4D97-AF65-F5344CB8AC3E}">
        <p14:creationId xmlns:p14="http://schemas.microsoft.com/office/powerpoint/2010/main" val="178687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 and Answer Session</a:t>
            </a:r>
            <a:endParaRPr lang="en-GB" dirty="0"/>
          </a:p>
        </p:txBody>
      </p:sp>
    </p:spTree>
    <p:extLst>
      <p:ext uri="{BB962C8B-B14F-4D97-AF65-F5344CB8AC3E}">
        <p14:creationId xmlns:p14="http://schemas.microsoft.com/office/powerpoint/2010/main" val="346545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b="1" dirty="0" smtClean="0"/>
              <a:t>De-prescribing Webinars</a:t>
            </a:r>
            <a:endParaRPr lang="en-GB"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a:t>1</a:t>
            </a:r>
            <a:r>
              <a:rPr lang="en-US" dirty="0" smtClean="0"/>
              <a:t> of 4 - </a:t>
            </a:r>
            <a:r>
              <a:rPr lang="en-GB" dirty="0" smtClean="0"/>
              <a:t>Introduction to Managing Polypharmacy, 	and De-prescribing in Cardiovascular 	Disease</a:t>
            </a:r>
            <a:endParaRPr lang="en-US" dirty="0" smtClean="0"/>
          </a:p>
          <a:p>
            <a:pPr marL="0" indent="0">
              <a:buNone/>
            </a:pPr>
            <a:endParaRPr lang="en-GB" dirty="0"/>
          </a:p>
          <a:p>
            <a:pPr marL="0" indent="0">
              <a:buNone/>
            </a:pPr>
            <a:r>
              <a:rPr lang="en-US" dirty="0"/>
              <a:t>2</a:t>
            </a:r>
            <a:r>
              <a:rPr lang="en-US" dirty="0" smtClean="0"/>
              <a:t> of 4 - De-prescribing </a:t>
            </a:r>
            <a:r>
              <a:rPr lang="en-US" dirty="0"/>
              <a:t>in patients at risk of </a:t>
            </a:r>
            <a:r>
              <a:rPr lang="en-GB" dirty="0" smtClean="0"/>
              <a:t>AKI</a:t>
            </a:r>
            <a:endParaRPr lang="en-GB" dirty="0"/>
          </a:p>
          <a:p>
            <a:pPr marL="0" indent="0">
              <a:buNone/>
            </a:pPr>
            <a:endParaRPr lang="en-US" dirty="0" smtClean="0"/>
          </a:p>
          <a:p>
            <a:pPr marL="0" indent="0">
              <a:buNone/>
            </a:pPr>
            <a:r>
              <a:rPr lang="en-US" dirty="0"/>
              <a:t>3</a:t>
            </a:r>
            <a:r>
              <a:rPr lang="en-US" dirty="0" smtClean="0"/>
              <a:t> of 4 – De-prescribing in Pain</a:t>
            </a:r>
            <a:endParaRPr lang="en-GB" dirty="0"/>
          </a:p>
        </p:txBody>
      </p:sp>
    </p:spTree>
    <p:extLst>
      <p:ext uri="{BB962C8B-B14F-4D97-AF65-F5344CB8AC3E}">
        <p14:creationId xmlns:p14="http://schemas.microsoft.com/office/powerpoint/2010/main" val="3323456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Thank you for attending the </a:t>
            </a:r>
            <a:r>
              <a:rPr lang="en-GB" dirty="0" smtClean="0"/>
              <a:t>sessions</a:t>
            </a:r>
            <a:endParaRPr lang="en-GB" dirty="0">
              <a:solidFill>
                <a:srgbClr val="FF0000"/>
              </a:solidFill>
            </a:endParaRPr>
          </a:p>
        </p:txBody>
      </p:sp>
      <p:sp>
        <p:nvSpPr>
          <p:cNvPr id="3" name="Content Placeholder 2"/>
          <p:cNvSpPr>
            <a:spLocks noGrp="1"/>
          </p:cNvSpPr>
          <p:nvPr>
            <p:ph idx="1"/>
          </p:nvPr>
        </p:nvSpPr>
        <p:spPr/>
        <p:txBody>
          <a:bodyPr>
            <a:normAutofit/>
          </a:bodyPr>
          <a:lstStyle/>
          <a:p>
            <a:pPr marL="457200" indent="-457200" algn="l">
              <a:buFont typeface="Arial" panose="020B0604020202020204" pitchFamily="34" charset="0"/>
              <a:buChar char="•"/>
            </a:pPr>
            <a:r>
              <a:rPr lang="en-GB" dirty="0" smtClean="0"/>
              <a:t>Think about how to incorporate reviews like this into practice and personal professional processes</a:t>
            </a:r>
          </a:p>
          <a:p>
            <a:pPr marL="457200" indent="-457200" algn="l">
              <a:buFont typeface="Arial" panose="020B0604020202020204" pitchFamily="34" charset="0"/>
              <a:buChar char="•"/>
            </a:pPr>
            <a:r>
              <a:rPr lang="en-GB" dirty="0" smtClean="0"/>
              <a:t>How do we manage patients with multiple disease – need consider them holistically</a:t>
            </a:r>
          </a:p>
          <a:p>
            <a:pPr marL="457200" indent="-457200" algn="l">
              <a:buFont typeface="Arial" panose="020B0604020202020204" pitchFamily="34" charset="0"/>
              <a:buChar char="•"/>
            </a:pPr>
            <a:endParaRPr lang="en-GB" dirty="0"/>
          </a:p>
          <a:p>
            <a:pPr marL="0" indent="0" algn="l">
              <a:buNone/>
            </a:pPr>
            <a:endParaRPr lang="en-GB" dirty="0"/>
          </a:p>
        </p:txBody>
      </p:sp>
    </p:spTree>
    <p:extLst>
      <p:ext uri="{BB962C8B-B14F-4D97-AF65-F5344CB8AC3E}">
        <p14:creationId xmlns:p14="http://schemas.microsoft.com/office/powerpoint/2010/main" val="59652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session</a:t>
            </a:r>
            <a:endParaRPr lang="en-GB" dirty="0"/>
          </a:p>
        </p:txBody>
      </p:sp>
      <p:sp>
        <p:nvSpPr>
          <p:cNvPr id="3" name="Content Placeholder 2"/>
          <p:cNvSpPr>
            <a:spLocks noGrp="1"/>
          </p:cNvSpPr>
          <p:nvPr>
            <p:ph idx="1"/>
          </p:nvPr>
        </p:nvSpPr>
        <p:spPr/>
        <p:txBody>
          <a:bodyPr/>
          <a:lstStyle/>
          <a:p>
            <a:r>
              <a:rPr lang="en-GB" dirty="0" smtClean="0"/>
              <a:t>Introduction to polypharmacy</a:t>
            </a:r>
          </a:p>
          <a:p>
            <a:pPr lvl="1"/>
            <a:r>
              <a:rPr lang="en-GB" dirty="0" smtClean="0"/>
              <a:t>Presenters</a:t>
            </a:r>
          </a:p>
          <a:p>
            <a:r>
              <a:rPr lang="en-GB" dirty="0" smtClean="0"/>
              <a:t>De-prescribing in patients at risk of falls– </a:t>
            </a:r>
          </a:p>
          <a:p>
            <a:pPr lvl="1"/>
            <a:r>
              <a:rPr lang="en-GB" dirty="0" smtClean="0"/>
              <a:t>Presenters</a:t>
            </a:r>
            <a:endParaRPr lang="en-GB" dirty="0"/>
          </a:p>
          <a:p>
            <a:endParaRPr lang="en-GB" dirty="0">
              <a:solidFill>
                <a:srgbClr val="FF0000"/>
              </a:solidFill>
            </a:endParaRPr>
          </a:p>
        </p:txBody>
      </p:sp>
    </p:spTree>
    <p:extLst>
      <p:ext uri="{BB962C8B-B14F-4D97-AF65-F5344CB8AC3E}">
        <p14:creationId xmlns:p14="http://schemas.microsoft.com/office/powerpoint/2010/main" val="2513669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16833"/>
            <a:ext cx="7772400" cy="1944216"/>
          </a:xfrm>
        </p:spPr>
        <p:txBody>
          <a:bodyPr>
            <a:normAutofit/>
          </a:bodyPr>
          <a:lstStyle/>
          <a:p>
            <a:r>
              <a:rPr lang="en-GB" sz="4800" b="1" dirty="0" smtClean="0"/>
              <a:t>Polypharmacy Revisited</a:t>
            </a:r>
            <a:endParaRPr lang="en-GB" sz="4800" b="1" dirty="0"/>
          </a:p>
        </p:txBody>
      </p:sp>
      <p:sp>
        <p:nvSpPr>
          <p:cNvPr id="5" name="Subtitle 4"/>
          <p:cNvSpPr>
            <a:spLocks noGrp="1"/>
          </p:cNvSpPr>
          <p:nvPr>
            <p:ph type="subTitle" idx="1"/>
          </p:nvPr>
        </p:nvSpPr>
        <p:spPr>
          <a:xfrm>
            <a:off x="539551" y="3886200"/>
            <a:ext cx="7992889" cy="1752600"/>
          </a:xfrm>
        </p:spPr>
        <p:txBody>
          <a:bodyPr>
            <a:normAutofit fontScale="92500" lnSpcReduction="10000"/>
          </a:bodyPr>
          <a:lstStyle/>
          <a:p>
            <a:endParaRPr lang="en-GB" sz="1800" dirty="0" smtClean="0">
              <a:solidFill>
                <a:schemeClr val="tx1"/>
              </a:solidFill>
            </a:endParaRPr>
          </a:p>
          <a:p>
            <a:endParaRPr lang="en-GB" sz="1800" dirty="0">
              <a:solidFill>
                <a:schemeClr val="tx1"/>
              </a:solidFill>
            </a:endParaRPr>
          </a:p>
          <a:p>
            <a:endParaRPr lang="en-GB" sz="1800" dirty="0" smtClean="0">
              <a:solidFill>
                <a:schemeClr val="tx1"/>
              </a:solidFill>
            </a:endParaRPr>
          </a:p>
          <a:p>
            <a:pPr algn="l"/>
            <a:r>
              <a:rPr lang="en-GB" sz="1900" dirty="0" smtClean="0">
                <a:solidFill>
                  <a:schemeClr val="tx1"/>
                </a:solidFill>
              </a:rPr>
              <a:t>Written by</a:t>
            </a:r>
          </a:p>
          <a:p>
            <a:pPr marL="285750" indent="-285750" algn="l">
              <a:buFont typeface="Arial" panose="020B0604020202020204" pitchFamily="34" charset="0"/>
              <a:buChar char="•"/>
            </a:pPr>
            <a:r>
              <a:rPr lang="en-GB" sz="1900" dirty="0" smtClean="0">
                <a:solidFill>
                  <a:schemeClr val="tx1"/>
                </a:solidFill>
              </a:rPr>
              <a:t>Rachel Berry and Michelle Chapman, </a:t>
            </a:r>
            <a:r>
              <a:rPr lang="en-GB" sz="1900" dirty="0">
                <a:solidFill>
                  <a:schemeClr val="tx1"/>
                </a:solidFill>
              </a:rPr>
              <a:t>Medicines Optimisation </a:t>
            </a:r>
            <a:r>
              <a:rPr lang="en-GB" sz="1900" dirty="0" smtClean="0">
                <a:solidFill>
                  <a:schemeClr val="tx1"/>
                </a:solidFill>
              </a:rPr>
              <a:t>Pharmacists, </a:t>
            </a:r>
            <a:r>
              <a:rPr lang="en-GB" sz="1900" dirty="0">
                <a:solidFill>
                  <a:schemeClr val="tx1"/>
                </a:solidFill>
              </a:rPr>
              <a:t>DDES and North Durham CCGs</a:t>
            </a:r>
          </a:p>
          <a:p>
            <a:pPr algn="l"/>
            <a:endParaRPr lang="en-GB" sz="1800" dirty="0">
              <a:solidFill>
                <a:srgbClr val="FF0000"/>
              </a:solidFill>
            </a:endParaRPr>
          </a:p>
        </p:txBody>
      </p:sp>
    </p:spTree>
    <p:extLst>
      <p:ext uri="{BB962C8B-B14F-4D97-AF65-F5344CB8AC3E}">
        <p14:creationId xmlns:p14="http://schemas.microsoft.com/office/powerpoint/2010/main" val="333155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6149340" cy="310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719" y="3212976"/>
            <a:ext cx="5926281" cy="361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136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2372" y="1662335"/>
            <a:ext cx="7279255"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b="1" dirty="0" smtClean="0"/>
              <a:t>Current Position</a:t>
            </a:r>
            <a:endParaRPr lang="en-GB" b="1" dirty="0">
              <a:solidFill>
                <a:srgbClr val="FF0000"/>
              </a:solidFill>
            </a:endParaRPr>
          </a:p>
        </p:txBody>
      </p:sp>
      <p:sp>
        <p:nvSpPr>
          <p:cNvPr id="3" name="TextBox 2"/>
          <p:cNvSpPr txBox="1"/>
          <p:nvPr/>
        </p:nvSpPr>
        <p:spPr>
          <a:xfrm>
            <a:off x="1697400" y="3573016"/>
            <a:ext cx="5904656" cy="707886"/>
          </a:xfrm>
          <a:prstGeom prst="rect">
            <a:avLst/>
          </a:prstGeom>
          <a:noFill/>
        </p:spPr>
        <p:txBody>
          <a:bodyPr wrap="square" rtlCol="0">
            <a:spAutoFit/>
          </a:bodyPr>
          <a:lstStyle/>
          <a:p>
            <a:r>
              <a:rPr lang="en-GB" sz="4000" b="1" dirty="0" smtClean="0">
                <a:solidFill>
                  <a:srgbClr val="FF0000"/>
                </a:solidFill>
              </a:rPr>
              <a:t>**Insert own area data**</a:t>
            </a:r>
            <a:endParaRPr lang="en-GB" sz="4000" b="1" dirty="0">
              <a:solidFill>
                <a:srgbClr val="FF0000"/>
              </a:solidFill>
            </a:endParaRPr>
          </a:p>
        </p:txBody>
      </p:sp>
    </p:spTree>
    <p:extLst>
      <p:ext uri="{BB962C8B-B14F-4D97-AF65-F5344CB8AC3E}">
        <p14:creationId xmlns:p14="http://schemas.microsoft.com/office/powerpoint/2010/main" val="1098469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4" y="430547"/>
            <a:ext cx="8930952" cy="599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918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GB" b="1" dirty="0" smtClean="0"/>
              <a:t>Scottish </a:t>
            </a:r>
            <a:r>
              <a:rPr lang="en-GB" b="1" dirty="0"/>
              <a:t>P</a:t>
            </a:r>
            <a:r>
              <a:rPr lang="en-GB" b="1" dirty="0" smtClean="0"/>
              <a:t>olypharmacy </a:t>
            </a:r>
            <a:r>
              <a:rPr lang="en-GB" b="1" dirty="0"/>
              <a:t>G</a:t>
            </a:r>
            <a:r>
              <a:rPr lang="en-GB" b="1" dirty="0" smtClean="0"/>
              <a:t>uidance</a:t>
            </a:r>
            <a:endParaRPr lang="en-GB" b="1" dirty="0">
              <a:solidFill>
                <a:srgbClr val="FF0000"/>
              </a:solidFill>
            </a:endParaRPr>
          </a:p>
        </p:txBody>
      </p:sp>
      <p:pic>
        <p:nvPicPr>
          <p:cNvPr id="307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5040560" cy="485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869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2248</Words>
  <Application>Microsoft Office PowerPoint</Application>
  <PresentationFormat>On-screen Show (4:3)</PresentationFormat>
  <Paragraphs>319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**Delete this slide before presenting**</vt:lpstr>
      <vt:lpstr> De-prescribing in Patients at risk of Falls</vt:lpstr>
      <vt:lpstr>De-prescribing Webinars</vt:lpstr>
      <vt:lpstr>This session</vt:lpstr>
      <vt:lpstr>Polypharmacy Revisited</vt:lpstr>
      <vt:lpstr>PowerPoint Presentation</vt:lpstr>
      <vt:lpstr>Current Position</vt:lpstr>
      <vt:lpstr>PowerPoint Presentation</vt:lpstr>
      <vt:lpstr>Scottish Polypharmacy Guidance</vt:lpstr>
      <vt:lpstr>De-prescribing in  patients at risk of Falls</vt:lpstr>
      <vt:lpstr>Why are we covering falls?</vt:lpstr>
      <vt:lpstr>Drugs can increase risk of falls if they cause…..</vt:lpstr>
      <vt:lpstr>Drugs can cause increased risk if a patient falls if…..</vt:lpstr>
      <vt:lpstr>Anticholinergic burden</vt:lpstr>
      <vt:lpstr>PowerPoint Presentation</vt:lpstr>
      <vt:lpstr>PowerPoint Presentation</vt:lpstr>
      <vt:lpstr>Percentage of patients over 65 with an anticholinergic burden score of 6 or more</vt:lpstr>
      <vt:lpstr>Case 1 - MRS MW</vt:lpstr>
      <vt:lpstr>CASE STUDY – MRS MWCASE STUDY – MRS   MRS MWW</vt:lpstr>
      <vt:lpstr> 7 Steps</vt:lpstr>
      <vt:lpstr>CASE STUDY – MRS MWCASE STUDY – MRS   MRS MWMWCASE STUDY – MRS MW</vt:lpstr>
      <vt:lpstr>Case 2 - Mrs JM</vt:lpstr>
      <vt:lpstr>Which meds are you worried about with regards to falls?</vt:lpstr>
      <vt:lpstr> 7 Steps</vt:lpstr>
      <vt:lpstr>Need to make specific for the patient</vt:lpstr>
      <vt:lpstr>PowerPoint Presentation</vt:lpstr>
      <vt:lpstr>PowerPoint Presentation</vt:lpstr>
      <vt:lpstr>De-prescribing Osteoporosis Prophylaxis</vt:lpstr>
      <vt:lpstr>Question and Answer Session</vt:lpstr>
      <vt:lpstr>Thank you for attending the sessions</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Berry Rachel</dc:creator>
  <cp:lastModifiedBy>Berry Rachel</cp:lastModifiedBy>
  <cp:revision>18</cp:revision>
  <dcterms:created xsi:type="dcterms:W3CDTF">2020-06-08T10:21:23Z</dcterms:created>
  <dcterms:modified xsi:type="dcterms:W3CDTF">2020-07-23T13:53:39Z</dcterms:modified>
</cp:coreProperties>
</file>