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23"/>
  </p:notesMasterIdLst>
  <p:sldIdLst>
    <p:sldId id="271" r:id="rId2"/>
    <p:sldId id="266" r:id="rId3"/>
    <p:sldId id="264" r:id="rId4"/>
    <p:sldId id="260" r:id="rId5"/>
    <p:sldId id="258" r:id="rId6"/>
    <p:sldId id="274" r:id="rId7"/>
    <p:sldId id="267" r:id="rId8"/>
    <p:sldId id="272" r:id="rId9"/>
    <p:sldId id="275" r:id="rId10"/>
    <p:sldId id="277" r:id="rId11"/>
    <p:sldId id="276" r:id="rId12"/>
    <p:sldId id="278" r:id="rId13"/>
    <p:sldId id="273" r:id="rId14"/>
    <p:sldId id="280" r:id="rId15"/>
    <p:sldId id="281" r:id="rId16"/>
    <p:sldId id="279" r:id="rId17"/>
    <p:sldId id="282" r:id="rId18"/>
    <p:sldId id="284" r:id="rId19"/>
    <p:sldId id="283" r:id="rId20"/>
    <p:sldId id="263" r:id="rId21"/>
    <p:sldId id="270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C1D8"/>
    <a:srgbClr val="81FEFF"/>
    <a:srgbClr val="0B2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0CF81-B28A-439C-97DE-AD8F0B0CBE9F}" v="46" dt="2021-07-09T08:35:48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8"/>
    <p:restoredTop sz="94694"/>
  </p:normalViewPr>
  <p:slideViewPr>
    <p:cSldViewPr snapToGrid="0" snapToObjects="1">
      <p:cViewPr varScale="1">
        <p:scale>
          <a:sx n="57" d="100"/>
          <a:sy n="57" d="100"/>
        </p:scale>
        <p:origin x="78" y="1116"/>
      </p:cViewPr>
      <p:guideLst/>
    </p:cSldViewPr>
  </p:slideViewPr>
  <p:outlineViewPr>
    <p:cViewPr>
      <p:scale>
        <a:sx n="33" d="100"/>
        <a:sy n="33" d="100"/>
      </p:scale>
      <p:origin x="0" y="-5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48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Donovan (Staff)" userId="b12ff43b-9709-4059-9dd2-d91f0b9dcec7" providerId="ADAL" clId="{00F0CF81-B28A-439C-97DE-AD8F0B0CBE9F}"/>
    <pc:docChg chg="custSel modSld">
      <pc:chgData name="Gemma Donovan (Staff)" userId="b12ff43b-9709-4059-9dd2-d91f0b9dcec7" providerId="ADAL" clId="{00F0CF81-B28A-439C-97DE-AD8F0B0CBE9F}" dt="2021-07-09T08:35:54.127" v="91" actId="1076"/>
      <pc:docMkLst>
        <pc:docMk/>
      </pc:docMkLst>
      <pc:sldChg chg="modSp mod">
        <pc:chgData name="Gemma Donovan (Staff)" userId="b12ff43b-9709-4059-9dd2-d91f0b9dcec7" providerId="ADAL" clId="{00F0CF81-B28A-439C-97DE-AD8F0B0CBE9F}" dt="2021-07-09T08:32:21.518" v="45" actId="6549"/>
        <pc:sldMkLst>
          <pc:docMk/>
          <pc:sldMk cId="3017101953" sldId="264"/>
        </pc:sldMkLst>
        <pc:spChg chg="mod">
          <ac:chgData name="Gemma Donovan (Staff)" userId="b12ff43b-9709-4059-9dd2-d91f0b9dcec7" providerId="ADAL" clId="{00F0CF81-B28A-439C-97DE-AD8F0B0CBE9F}" dt="2021-07-09T08:32:21.518" v="45" actId="6549"/>
          <ac:spMkLst>
            <pc:docMk/>
            <pc:sldMk cId="3017101953" sldId="264"/>
            <ac:spMk id="3" creationId="{D6BA9062-CB0D-954D-9A8B-2FD3F694D92A}"/>
          </ac:spMkLst>
        </pc:spChg>
      </pc:sldChg>
      <pc:sldChg chg="modSp mod">
        <pc:chgData name="Gemma Donovan (Staff)" userId="b12ff43b-9709-4059-9dd2-d91f0b9dcec7" providerId="ADAL" clId="{00F0CF81-B28A-439C-97DE-AD8F0B0CBE9F}" dt="2021-07-09T08:33:34.610" v="79" actId="20577"/>
        <pc:sldMkLst>
          <pc:docMk/>
          <pc:sldMk cId="3966738658" sldId="272"/>
        </pc:sldMkLst>
        <pc:spChg chg="mod">
          <ac:chgData name="Gemma Donovan (Staff)" userId="b12ff43b-9709-4059-9dd2-d91f0b9dcec7" providerId="ADAL" clId="{00F0CF81-B28A-439C-97DE-AD8F0B0CBE9F}" dt="2021-07-09T08:33:27.351" v="61" actId="20577"/>
          <ac:spMkLst>
            <pc:docMk/>
            <pc:sldMk cId="3966738658" sldId="272"/>
            <ac:spMk id="4" creationId="{E3F71213-187A-864C-90EB-8C060E95699F}"/>
          </ac:spMkLst>
        </pc:spChg>
        <pc:spChg chg="mod">
          <ac:chgData name="Gemma Donovan (Staff)" userId="b12ff43b-9709-4059-9dd2-d91f0b9dcec7" providerId="ADAL" clId="{00F0CF81-B28A-439C-97DE-AD8F0B0CBE9F}" dt="2021-07-09T08:33:34.610" v="79" actId="20577"/>
          <ac:spMkLst>
            <pc:docMk/>
            <pc:sldMk cId="3966738658" sldId="272"/>
            <ac:spMk id="9" creationId="{950AF462-7697-4239-A7A7-065FF9F16702}"/>
          </ac:spMkLst>
        </pc:spChg>
      </pc:sldChg>
      <pc:sldChg chg="modSp mod">
        <pc:chgData name="Gemma Donovan (Staff)" userId="b12ff43b-9709-4059-9dd2-d91f0b9dcec7" providerId="ADAL" clId="{00F0CF81-B28A-439C-97DE-AD8F0B0CBE9F}" dt="2021-07-09T08:35:14.882" v="82" actId="20577"/>
        <pc:sldMkLst>
          <pc:docMk/>
          <pc:sldMk cId="3968013687" sldId="276"/>
        </pc:sldMkLst>
        <pc:spChg chg="mod">
          <ac:chgData name="Gemma Donovan (Staff)" userId="b12ff43b-9709-4059-9dd2-d91f0b9dcec7" providerId="ADAL" clId="{00F0CF81-B28A-439C-97DE-AD8F0B0CBE9F}" dt="2021-07-09T08:35:14.882" v="82" actId="20577"/>
          <ac:spMkLst>
            <pc:docMk/>
            <pc:sldMk cId="3968013687" sldId="276"/>
            <ac:spMk id="6" creationId="{51C80D16-333F-BA44-BBEB-44ACE3BCFAE2}"/>
          </ac:spMkLst>
        </pc:spChg>
      </pc:sldChg>
      <pc:sldChg chg="addSp delSp modSp mod">
        <pc:chgData name="Gemma Donovan (Staff)" userId="b12ff43b-9709-4059-9dd2-d91f0b9dcec7" providerId="ADAL" clId="{00F0CF81-B28A-439C-97DE-AD8F0B0CBE9F}" dt="2021-07-09T08:35:54.127" v="91" actId="1076"/>
        <pc:sldMkLst>
          <pc:docMk/>
          <pc:sldMk cId="2620817821" sldId="278"/>
        </pc:sldMkLst>
        <pc:spChg chg="mod">
          <ac:chgData name="Gemma Donovan (Staff)" userId="b12ff43b-9709-4059-9dd2-d91f0b9dcec7" providerId="ADAL" clId="{00F0CF81-B28A-439C-97DE-AD8F0B0CBE9F}" dt="2021-07-09T08:35:30.924" v="85" actId="113"/>
          <ac:spMkLst>
            <pc:docMk/>
            <pc:sldMk cId="2620817821" sldId="278"/>
            <ac:spMk id="2" creationId="{7266B1C0-384C-4251-B98B-176A3641F1E0}"/>
          </ac:spMkLst>
        </pc:spChg>
        <pc:spChg chg="del">
          <ac:chgData name="Gemma Donovan (Staff)" userId="b12ff43b-9709-4059-9dd2-d91f0b9dcec7" providerId="ADAL" clId="{00F0CF81-B28A-439C-97DE-AD8F0B0CBE9F}" dt="2021-07-09T08:35:38.571" v="86" actId="478"/>
          <ac:spMkLst>
            <pc:docMk/>
            <pc:sldMk cId="2620817821" sldId="278"/>
            <ac:spMk id="3" creationId="{2840D359-4C62-48CF-AECD-F5312A7399A5}"/>
          </ac:spMkLst>
        </pc:spChg>
        <pc:picChg chg="add mod">
          <ac:chgData name="Gemma Donovan (Staff)" userId="b12ff43b-9709-4059-9dd2-d91f0b9dcec7" providerId="ADAL" clId="{00F0CF81-B28A-439C-97DE-AD8F0B0CBE9F}" dt="2021-07-09T08:35:44.969" v="89" actId="1076"/>
          <ac:picMkLst>
            <pc:docMk/>
            <pc:sldMk cId="2620817821" sldId="278"/>
            <ac:picMk id="4" creationId="{3B8E3344-FA83-492C-A093-DA39B8051BEE}"/>
          </ac:picMkLst>
        </pc:picChg>
        <pc:picChg chg="add mod">
          <ac:chgData name="Gemma Donovan (Staff)" userId="b12ff43b-9709-4059-9dd2-d91f0b9dcec7" providerId="ADAL" clId="{00F0CF81-B28A-439C-97DE-AD8F0B0CBE9F}" dt="2021-07-09T08:35:54.127" v="91" actId="1076"/>
          <ac:picMkLst>
            <pc:docMk/>
            <pc:sldMk cId="2620817821" sldId="278"/>
            <ac:picMk id="5" creationId="{EC697E88-BB58-4A09-941B-18D83733F4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EA10-9BB5-0D49-A918-5B3078778DF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9849D-3A14-5741-8D5A-AE369E94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9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67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78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79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36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02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88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06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17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9849D-3A14-5741-8D5A-AE369E94CB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2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3455643-42E2-8149-9D13-31CC392E25A6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4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86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375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29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62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1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28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0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5643-42E2-8149-9D13-31CC392E25A6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5643-42E2-8149-9D13-31CC392E25A6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1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8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72086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8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9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7FCF-F0CD-4744-8B8D-3D3AE93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3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22AA8-4A1D-4BCB-A8EC-0F6DE1F207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 introduction to using routinely collected digital healthcare data for the purposes of research, evaluation or quality improvement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6266B-B0FF-449B-A334-2031981CD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2798762"/>
          </a:xfrm>
        </p:spPr>
        <p:txBody>
          <a:bodyPr>
            <a:normAutofit/>
          </a:bodyPr>
          <a:lstStyle/>
          <a:p>
            <a:r>
              <a:rPr lang="en-GB" dirty="0"/>
              <a:t>Gemma Donovan</a:t>
            </a:r>
          </a:p>
          <a:p>
            <a:r>
              <a:rPr lang="en-GB" sz="1600" dirty="0"/>
              <a:t>Academic practitioner, NHS Sunderland CCG &amp; University of Sunderland</a:t>
            </a:r>
          </a:p>
          <a:p>
            <a:r>
              <a:rPr lang="en-GB" dirty="0"/>
              <a:t>WITH SUPPORT FROM:</a:t>
            </a:r>
          </a:p>
          <a:p>
            <a:r>
              <a:rPr lang="en-GB" dirty="0"/>
              <a:t>ADAM RATHBONE</a:t>
            </a:r>
          </a:p>
          <a:p>
            <a:r>
              <a:rPr lang="en-GB" dirty="0"/>
              <a:t>ANNA ROBINSON</a:t>
            </a:r>
          </a:p>
        </p:txBody>
      </p:sp>
    </p:spTree>
    <p:extLst>
      <p:ext uri="{BB962C8B-B14F-4D97-AF65-F5344CB8AC3E}">
        <p14:creationId xmlns:p14="http://schemas.microsoft.com/office/powerpoint/2010/main" val="162128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65CF86-9D7A-4913-B7C9-F7B0F772B5D6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486400" y="602187"/>
            <a:ext cx="1219200" cy="5101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A555E6-BA1B-4FBE-BFA2-E49AFEB2209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1714500"/>
            <a:ext cx="1219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424242"/>
                </a:solidFill>
              </a:rPr>
              <a:t>Can you read a document and do the following?</a:t>
            </a:r>
            <a:endParaRPr lang="en-GB" sz="3600">
              <a:solidFill>
                <a:srgbClr val="42424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E0C50C-F642-473D-A7C3-CE356294C60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5143500"/>
            <a:ext cx="12192000" cy="1714500"/>
          </a:xfrm>
          <a:prstGeom prst="rect">
            <a:avLst/>
          </a:prstGeom>
          <a:solidFill>
            <a:srgbClr val="FFFFFF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>
                <a:solidFill>
                  <a:srgbClr val="39AC37"/>
                </a:solidFill>
              </a:rPr>
              <a:t>ⓘ</a:t>
            </a:r>
            <a:r>
              <a:rPr lang="en-US" sz="1400">
                <a:solidFill>
                  <a:srgbClr val="424242"/>
                </a:solidFill>
              </a:rPr>
              <a:t> Start presenting to display the poll results on this slide.</a:t>
            </a:r>
            <a:endParaRPr lang="en-GB" sz="1400">
              <a:solidFill>
                <a:srgbClr val="42424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37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4B8F-7FE9-8343-B469-3BF0133A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Qualitative analysis poll</a:t>
            </a:r>
            <a:endParaRPr lang="en-US" b="1" dirty="0"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80D16-333F-BA44-BBEB-44ACE3BCF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Qualitative research helps to explore, conceptualize and understand </a:t>
            </a:r>
          </a:p>
          <a:p>
            <a:r>
              <a:rPr lang="en-US" dirty="0"/>
              <a:t>Excellent for innovative services or new roles and patient or professional experiences research</a:t>
            </a:r>
          </a:p>
          <a:p>
            <a:r>
              <a:rPr lang="en-US" dirty="0"/>
              <a:t>Important to acknowledge the role of the researcher and how this informs the research</a:t>
            </a:r>
          </a:p>
          <a:p>
            <a:r>
              <a:rPr lang="en-US" dirty="0"/>
              <a:t>If you do want to use more advanced analysis to link your findings to theory, get some support/ advice (and you should still do the descriptive bits first!)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1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6B1C0-384C-4251-B98B-176A3641F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Examples</a:t>
            </a: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B8E3344-FA83-492C-A093-DA39B8051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79" y="1795634"/>
            <a:ext cx="5864898" cy="282981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697E88-BB58-4A09-941B-18D83733F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827" y="3670629"/>
            <a:ext cx="5786894" cy="292238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0817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62D-9668-DD4C-9604-29872DB45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WORKSHOP Exercise 2</a:t>
            </a: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9062-CB0D-954D-9A8B-2FD3F694D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12" y="4775952"/>
            <a:ext cx="9905999" cy="166254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Go back to your original diagram</a:t>
            </a:r>
          </a:p>
          <a:p>
            <a:r>
              <a:rPr lang="en-US" dirty="0"/>
              <a:t>Can you add more routinely collected datasets?</a:t>
            </a:r>
          </a:p>
          <a:p>
            <a:r>
              <a:rPr lang="en-US" dirty="0"/>
              <a:t>Can you draw more lines between what you are interested in and what data is available?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E4F2D8-DE0B-4AB4-B554-D45D3B9E5292}"/>
              </a:ext>
            </a:extLst>
          </p:cNvPr>
          <p:cNvSpPr/>
          <p:nvPr/>
        </p:nvSpPr>
        <p:spPr>
          <a:xfrm>
            <a:off x="2059709" y="1865745"/>
            <a:ext cx="8017164" cy="27432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634D3A-74EF-4DD8-9941-D13E27D77952}"/>
              </a:ext>
            </a:extLst>
          </p:cNvPr>
          <p:cNvSpPr txBox="1"/>
          <p:nvPr/>
        </p:nvSpPr>
        <p:spPr>
          <a:xfrm>
            <a:off x="2429164" y="2097088"/>
            <a:ext cx="329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Bradley Hand ITC" panose="03070402050302030203" pitchFamily="66" charset="0"/>
              </a:rPr>
              <a:t>Your research, evaluation or innovation interests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622568-4885-4748-960C-52D4356D1AB6}"/>
              </a:ext>
            </a:extLst>
          </p:cNvPr>
          <p:cNvSpPr txBox="1"/>
          <p:nvPr/>
        </p:nvSpPr>
        <p:spPr>
          <a:xfrm>
            <a:off x="6465457" y="2097088"/>
            <a:ext cx="329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Bradley Hand ITC" panose="03070402050302030203" pitchFamily="66" charset="0"/>
              </a:rPr>
              <a:t>Routinely collected datasets you think you have access to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DC8BE42-BA00-486C-A7B4-109372BB8930}"/>
              </a:ext>
            </a:extLst>
          </p:cNvPr>
          <p:cNvCxnSpPr/>
          <p:nvPr/>
        </p:nvCxnSpPr>
        <p:spPr>
          <a:xfrm>
            <a:off x="5985164" y="2179782"/>
            <a:ext cx="0" cy="217054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62CCE2-424D-4DF3-9BD5-E2E9131B134A}"/>
              </a:ext>
            </a:extLst>
          </p:cNvPr>
          <p:cNvGrpSpPr/>
          <p:nvPr/>
        </p:nvGrpSpPr>
        <p:grpSpPr>
          <a:xfrm>
            <a:off x="4733636" y="2983345"/>
            <a:ext cx="3338946" cy="1007302"/>
            <a:chOff x="4733636" y="2983345"/>
            <a:chExt cx="3338946" cy="100730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BC02F13-F3DB-4B4B-9B63-BC0166795C1E}"/>
                </a:ext>
              </a:extLst>
            </p:cNvPr>
            <p:cNvCxnSpPr/>
            <p:nvPr/>
          </p:nvCxnSpPr>
          <p:spPr>
            <a:xfrm>
              <a:off x="4886036" y="2983345"/>
              <a:ext cx="3186546" cy="646546"/>
            </a:xfrm>
            <a:prstGeom prst="line">
              <a:avLst/>
            </a:prstGeom>
            <a:ln w="19050">
              <a:solidFill>
                <a:srgbClr val="0B2C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49B1756-103C-4E85-AA35-4EDA204DF5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3636" y="2983345"/>
              <a:ext cx="2636982" cy="1007302"/>
            </a:xfrm>
            <a:prstGeom prst="line">
              <a:avLst/>
            </a:prstGeom>
            <a:ln w="19050">
              <a:solidFill>
                <a:srgbClr val="0B2C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618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F1ED-C342-4739-AD77-7D57BB6A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Writing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3B48B-FDF2-4DBA-A814-E05BF01DD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76953"/>
            <a:ext cx="9905999" cy="4506913"/>
          </a:xfrm>
        </p:spPr>
        <p:txBody>
          <a:bodyPr/>
          <a:lstStyle/>
          <a:p>
            <a:r>
              <a:rPr lang="en-GB" dirty="0"/>
              <a:t>What matters, to whom, and why?</a:t>
            </a:r>
          </a:p>
          <a:p>
            <a:pPr lvl="1"/>
            <a:r>
              <a:rPr lang="en-GB" dirty="0"/>
              <a:t>Commissioners/ payers</a:t>
            </a:r>
          </a:p>
          <a:p>
            <a:pPr lvl="1"/>
            <a:r>
              <a:rPr lang="en-GB" dirty="0"/>
              <a:t>Patients/ service users</a:t>
            </a:r>
          </a:p>
          <a:p>
            <a:pPr lvl="1"/>
            <a:r>
              <a:rPr lang="en-GB" dirty="0"/>
              <a:t>Regulators / governance</a:t>
            </a:r>
          </a:p>
          <a:p>
            <a:pPr lvl="1"/>
            <a:r>
              <a:rPr lang="en-GB" dirty="0"/>
              <a:t>Stakeholders / interested parties</a:t>
            </a:r>
          </a:p>
          <a:p>
            <a:r>
              <a:rPr lang="en-GB" dirty="0"/>
              <a:t>Could they be collaborators in the research question writing process?</a:t>
            </a:r>
          </a:p>
          <a:p>
            <a:r>
              <a:rPr lang="en-GB" dirty="0"/>
              <a:t>FINERMAPS (Feasible, Interesting, Novel, Ethical, Relevant, Manageable, Appropriate, Potential value and </a:t>
            </a:r>
            <a:r>
              <a:rPr lang="en-GB" dirty="0" err="1"/>
              <a:t>publishability</a:t>
            </a:r>
            <a:r>
              <a:rPr lang="en-GB" dirty="0"/>
              <a:t>, Systematic)</a:t>
            </a:r>
          </a:p>
        </p:txBody>
      </p:sp>
    </p:spTree>
    <p:extLst>
      <p:ext uri="{BB962C8B-B14F-4D97-AF65-F5344CB8AC3E}">
        <p14:creationId xmlns:p14="http://schemas.microsoft.com/office/powerpoint/2010/main" val="3962379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B231-E70B-4E83-B846-D609417C3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the data allow you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B70A3-22D4-493A-8CCC-87DE9FA34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Identify a hypothesised problem or phenomenon</a:t>
            </a:r>
          </a:p>
          <a:p>
            <a:r>
              <a:rPr lang="en-GB" dirty="0"/>
              <a:t>Describe or classify a particular issue</a:t>
            </a:r>
          </a:p>
          <a:p>
            <a:r>
              <a:rPr lang="en-GB" dirty="0"/>
              <a:t>Deconstruct something to see how it works</a:t>
            </a:r>
          </a:p>
          <a:p>
            <a:r>
              <a:rPr lang="en-GB" dirty="0"/>
              <a:t>Identify relationships between things</a:t>
            </a:r>
          </a:p>
          <a:p>
            <a:r>
              <a:rPr lang="en-GB" dirty="0"/>
              <a:t>Compare outcomes between different conditions</a:t>
            </a:r>
          </a:p>
          <a:p>
            <a:r>
              <a:rPr lang="en-GB" dirty="0"/>
              <a:t>Detect causality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48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F6FC2-0B8E-4074-B177-40413533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Planning a project using routinely collected healthcare data</a:t>
            </a: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950B8C23-916B-4A3A-852E-F7A0AF2CB1F2}"/>
              </a:ext>
            </a:extLst>
          </p:cNvPr>
          <p:cNvSpPr/>
          <p:nvPr/>
        </p:nvSpPr>
        <p:spPr>
          <a:xfrm rot="10800000">
            <a:off x="3828403" y="5094173"/>
            <a:ext cx="4313382" cy="1145309"/>
          </a:xfrm>
          <a:prstGeom prst="curvedDownArrow">
            <a:avLst/>
          </a:prstGeom>
          <a:solidFill>
            <a:srgbClr val="44C1D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20E040D-5253-4BB5-91EA-052AD9A2B777}"/>
              </a:ext>
            </a:extLst>
          </p:cNvPr>
          <p:cNvSpPr/>
          <p:nvPr/>
        </p:nvSpPr>
        <p:spPr>
          <a:xfrm>
            <a:off x="7012237" y="3071409"/>
            <a:ext cx="2022764" cy="2022764"/>
          </a:xfrm>
          <a:prstGeom prst="ellipse">
            <a:avLst/>
          </a:prstGeom>
          <a:solidFill>
            <a:srgbClr val="44C1D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Available Data</a:t>
            </a:r>
          </a:p>
        </p:txBody>
      </p:sp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EC7816D9-C02F-43F9-8D80-A3D5600CBF9B}"/>
              </a:ext>
            </a:extLst>
          </p:cNvPr>
          <p:cNvSpPr/>
          <p:nvPr/>
        </p:nvSpPr>
        <p:spPr>
          <a:xfrm>
            <a:off x="4038602" y="2097088"/>
            <a:ext cx="4313382" cy="1145309"/>
          </a:xfrm>
          <a:prstGeom prst="curvedDownArrow">
            <a:avLst/>
          </a:prstGeom>
          <a:solidFill>
            <a:srgbClr val="44C1D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1F2C88F-6C42-48E0-B572-9184E38AFC99}"/>
              </a:ext>
            </a:extLst>
          </p:cNvPr>
          <p:cNvSpPr/>
          <p:nvPr/>
        </p:nvSpPr>
        <p:spPr>
          <a:xfrm>
            <a:off x="3093604" y="3071409"/>
            <a:ext cx="2022764" cy="2022764"/>
          </a:xfrm>
          <a:prstGeom prst="ellipse">
            <a:avLst/>
          </a:prstGeom>
          <a:solidFill>
            <a:srgbClr val="44C1D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Research Question</a:t>
            </a:r>
          </a:p>
        </p:txBody>
      </p:sp>
    </p:spTree>
    <p:extLst>
      <p:ext uri="{BB962C8B-B14F-4D97-AF65-F5344CB8AC3E}">
        <p14:creationId xmlns:p14="http://schemas.microsoft.com/office/powerpoint/2010/main" val="155122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62D-9668-DD4C-9604-29872DB45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Workshop Exercise 3</a:t>
            </a: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9062-CB0D-954D-9A8B-2FD3F694D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12" y="4775952"/>
            <a:ext cx="9905999" cy="16625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Go back to your original diagram</a:t>
            </a:r>
          </a:p>
          <a:p>
            <a:r>
              <a:rPr lang="en-US" dirty="0"/>
              <a:t>For one of the lines you have drawn, can you have a go at writing one (or more!) potential research questions which you could answer with that data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2503EF-647D-497D-BC12-688AF387DE52}"/>
              </a:ext>
            </a:extLst>
          </p:cNvPr>
          <p:cNvSpPr/>
          <p:nvPr/>
        </p:nvSpPr>
        <p:spPr>
          <a:xfrm>
            <a:off x="2059709" y="1865745"/>
            <a:ext cx="8017164" cy="27432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3AFE48-A1B7-4C68-9289-763D485477CD}"/>
              </a:ext>
            </a:extLst>
          </p:cNvPr>
          <p:cNvSpPr txBox="1"/>
          <p:nvPr/>
        </p:nvSpPr>
        <p:spPr>
          <a:xfrm>
            <a:off x="2429164" y="2097088"/>
            <a:ext cx="329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Bradley Hand ITC" panose="03070402050302030203" pitchFamily="66" charset="0"/>
              </a:rPr>
              <a:t>Your research, evaluation or innovation interests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B189A7-747F-4253-8167-31BE103F2D3F}"/>
              </a:ext>
            </a:extLst>
          </p:cNvPr>
          <p:cNvSpPr txBox="1"/>
          <p:nvPr/>
        </p:nvSpPr>
        <p:spPr>
          <a:xfrm>
            <a:off x="6465457" y="2097088"/>
            <a:ext cx="329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Bradley Hand ITC" panose="03070402050302030203" pitchFamily="66" charset="0"/>
              </a:rPr>
              <a:t>Routinely collected datasets you think you have access to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0D8238-799B-4DA0-B592-9850F5DB42E2}"/>
              </a:ext>
            </a:extLst>
          </p:cNvPr>
          <p:cNvCxnSpPr/>
          <p:nvPr/>
        </p:nvCxnSpPr>
        <p:spPr>
          <a:xfrm>
            <a:off x="5985164" y="2179782"/>
            <a:ext cx="0" cy="217054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DBE5CBA-3BA3-43D8-B147-AFC23E29EB93}"/>
              </a:ext>
            </a:extLst>
          </p:cNvPr>
          <p:cNvGrpSpPr/>
          <p:nvPr/>
        </p:nvGrpSpPr>
        <p:grpSpPr>
          <a:xfrm>
            <a:off x="4733636" y="2983345"/>
            <a:ext cx="3338946" cy="1007302"/>
            <a:chOff x="4733636" y="2983345"/>
            <a:chExt cx="3338946" cy="100730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B06004A-A5C3-4737-ABF5-3B70F39573CB}"/>
                </a:ext>
              </a:extLst>
            </p:cNvPr>
            <p:cNvCxnSpPr/>
            <p:nvPr/>
          </p:nvCxnSpPr>
          <p:spPr>
            <a:xfrm>
              <a:off x="4886036" y="2983345"/>
              <a:ext cx="3186546" cy="646546"/>
            </a:xfrm>
            <a:prstGeom prst="line">
              <a:avLst/>
            </a:prstGeom>
            <a:ln w="19050">
              <a:solidFill>
                <a:srgbClr val="0B2C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A4E7F9-4047-42B9-B71F-5C80BEA3D7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3636" y="2983345"/>
              <a:ext cx="2636982" cy="1007302"/>
            </a:xfrm>
            <a:prstGeom prst="line">
              <a:avLst/>
            </a:prstGeom>
            <a:ln w="19050">
              <a:solidFill>
                <a:srgbClr val="0B2C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711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6830-1298-47B8-A9EF-85C782782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Things to think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5DE8F-5F37-4085-A801-6A66CC89E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Prioritise suitability over availability</a:t>
            </a:r>
          </a:p>
          <a:p>
            <a:r>
              <a:rPr lang="en-GB" dirty="0"/>
              <a:t>Consider the context in which the data was generated in the first place (e.g. payments, purpose of document generation, timing of data generation)</a:t>
            </a:r>
          </a:p>
          <a:p>
            <a:r>
              <a:rPr lang="en-GB" dirty="0"/>
              <a:t>Could you actively collect data to complement the use of routinely collected data? (e.g. identify patients who you could then send a questionnaire)</a:t>
            </a:r>
          </a:p>
          <a:p>
            <a:r>
              <a:rPr lang="en-GB" dirty="0"/>
              <a:t>Can you improve the quality or utility of the data you are using? (e.g. coding, tags)</a:t>
            </a:r>
          </a:p>
          <a:p>
            <a:r>
              <a:rPr lang="en-GB" dirty="0"/>
              <a:t>What ethics or governance approvals do you need?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81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4B8E-EFF0-4E8E-8146-05700E6D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we should do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69289-8F58-4966-906D-1A0F88C47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As a profession, we need to be thinking about evaluating what we do, how we do it, if it works, and why</a:t>
            </a:r>
          </a:p>
          <a:p>
            <a:r>
              <a:rPr lang="en-GB" dirty="0"/>
              <a:t>Using routinely collected healthcare data gives us more opportunities than ever before to do this</a:t>
            </a:r>
          </a:p>
          <a:p>
            <a:r>
              <a:rPr lang="en-GB" dirty="0"/>
              <a:t>It’s power is that it (usually) includes everyone, not just those who ‘opt in’</a:t>
            </a:r>
          </a:p>
          <a:p>
            <a:r>
              <a:rPr lang="en-GB" dirty="0"/>
              <a:t>It can also allow a process of continuous evaluation and improvement</a:t>
            </a:r>
          </a:p>
          <a:p>
            <a:r>
              <a:rPr lang="en-GB" dirty="0"/>
              <a:t>We shouldn’t just be providing good quality patient care, we should also be contributing to improving what ‘good quality’ looks like</a:t>
            </a:r>
          </a:p>
        </p:txBody>
      </p:sp>
    </p:spTree>
    <p:extLst>
      <p:ext uri="{BB962C8B-B14F-4D97-AF65-F5344CB8AC3E}">
        <p14:creationId xmlns:p14="http://schemas.microsoft.com/office/powerpoint/2010/main" val="376692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FA10-1C0D-FA41-8276-6215B9A2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E1EEB-80E5-434E-A4AA-1FA7D4610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An introduction to using routinely collected digital healthcare data for the purposes of research, evaluation or quality improvement </a:t>
            </a:r>
          </a:p>
          <a:p>
            <a:r>
              <a:rPr lang="en-GB" dirty="0"/>
              <a:t>This will include: </a:t>
            </a:r>
            <a:endParaRPr lang="en-GB" dirty="0">
              <a:cs typeface="Calibri"/>
            </a:endParaRPr>
          </a:p>
          <a:p>
            <a:pPr lvl="1"/>
            <a:r>
              <a:rPr lang="en-GB" dirty="0"/>
              <a:t>What data sources may be helpful for medicines-related research </a:t>
            </a:r>
            <a:endParaRPr lang="en-GB" dirty="0">
              <a:cs typeface="Calibri"/>
            </a:endParaRPr>
          </a:p>
          <a:p>
            <a:pPr lvl="1"/>
            <a:r>
              <a:rPr lang="en-GB" dirty="0"/>
              <a:t>Examples of how data can be used and optimised to appropriately answer research questions</a:t>
            </a:r>
            <a:endParaRPr lang="en-GB" dirty="0">
              <a:cs typeface="Calibri"/>
            </a:endParaRPr>
          </a:p>
          <a:p>
            <a:pPr lvl="1"/>
            <a:r>
              <a:rPr lang="en-GB" dirty="0">
                <a:ea typeface="+mn-lt"/>
                <a:cs typeface="+mn-lt"/>
              </a:rPr>
              <a:t>Things to consider when working with routinely collected healthcare data</a:t>
            </a:r>
          </a:p>
          <a:p>
            <a:pPr lvl="1"/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7900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FB2F-39D1-7A4C-AF21-F42AE7DE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help!</a:t>
            </a: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1C634-A5B8-0044-90A4-17757037B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an evaluation team (consider clinical and methodological experts)</a:t>
            </a:r>
          </a:p>
          <a:p>
            <a:r>
              <a:rPr lang="en-US" dirty="0"/>
              <a:t>Get advice on ethics and governance approvals (see link to research and development team directory in workshop supplement)</a:t>
            </a:r>
          </a:p>
          <a:p>
            <a:r>
              <a:rPr lang="en-US" dirty="0"/>
              <a:t>Speak to someone with experience (Universities, people who have done previous evaluation or research projects)</a:t>
            </a:r>
          </a:p>
          <a:p>
            <a:r>
              <a:rPr lang="en-US" dirty="0"/>
              <a:t>Could this be a funded project? (advice available from the Research Design Service)</a:t>
            </a:r>
          </a:p>
        </p:txBody>
      </p:sp>
    </p:spTree>
    <p:extLst>
      <p:ext uri="{BB962C8B-B14F-4D97-AF65-F5344CB8AC3E}">
        <p14:creationId xmlns:p14="http://schemas.microsoft.com/office/powerpoint/2010/main" val="69712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9851-B9B4-5745-AAB1-CC46EDB0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questions for us?</a:t>
            </a: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2BA11-A25A-C64A-9601-C6EAE570A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966" y="2014880"/>
            <a:ext cx="477908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Contact us via email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Gemma.Donovan@sunderland.ac.uk </a:t>
            </a:r>
          </a:p>
          <a:p>
            <a:pPr marL="457200" lvl="1" indent="0">
              <a:buNone/>
            </a:pPr>
            <a:r>
              <a:rPr lang="en-US" dirty="0"/>
              <a:t>Adam.Rathbone@Newcastle.ac.uk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Anna.Robinson@Newcastle.ac.uk</a:t>
            </a: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E6684-7723-3347-A0BD-7BF53B2DB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1376" y="2014880"/>
            <a:ext cx="438065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Contact us via Twitter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@AbsoluteGem</a:t>
            </a:r>
          </a:p>
          <a:p>
            <a:pPr marL="457200" lvl="1" indent="0">
              <a:buNone/>
            </a:pPr>
            <a:r>
              <a:rPr lang="en-US" dirty="0"/>
              <a:t>@AdamPRathbone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@AnnaRobPharm</a:t>
            </a:r>
          </a:p>
        </p:txBody>
      </p:sp>
    </p:spTree>
    <p:extLst>
      <p:ext uri="{BB962C8B-B14F-4D97-AF65-F5344CB8AC3E}">
        <p14:creationId xmlns:p14="http://schemas.microsoft.com/office/powerpoint/2010/main" val="277896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62D-9668-DD4C-9604-29872DB45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WORKSHOP Exercise 1</a:t>
            </a: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9062-CB0D-954D-9A8B-2FD3F694D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12" y="4775952"/>
            <a:ext cx="9905999" cy="166254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Write down 5-10 words to describe your research, evaluation or innovation topics you are interested in on one side of the page</a:t>
            </a:r>
          </a:p>
          <a:p>
            <a:r>
              <a:rPr lang="en-US" dirty="0"/>
              <a:t>Now write down all the routinely collected datasets you think you have access to</a:t>
            </a:r>
            <a:endParaRPr lang="en-US" dirty="0">
              <a:cs typeface="Calibri"/>
            </a:endParaRPr>
          </a:p>
          <a:p>
            <a:r>
              <a:rPr lang="en-US" dirty="0"/>
              <a:t>Draw lines to connect where you think these routine data sets align with your interests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EFBBA9-AF7D-4BDE-8A9B-2EB31A018E0A}"/>
              </a:ext>
            </a:extLst>
          </p:cNvPr>
          <p:cNvSpPr/>
          <p:nvPr/>
        </p:nvSpPr>
        <p:spPr>
          <a:xfrm>
            <a:off x="2059709" y="1865745"/>
            <a:ext cx="8017164" cy="27432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B93003-78DD-433A-A082-8C755CB81310}"/>
              </a:ext>
            </a:extLst>
          </p:cNvPr>
          <p:cNvSpPr txBox="1"/>
          <p:nvPr/>
        </p:nvSpPr>
        <p:spPr>
          <a:xfrm>
            <a:off x="2429164" y="2097088"/>
            <a:ext cx="329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Bradley Hand ITC" panose="03070402050302030203" pitchFamily="66" charset="0"/>
              </a:rPr>
              <a:t>Your research, evaluation or innovation interests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BEB417-EB12-4E29-B75B-C3A3C0C8467D}"/>
              </a:ext>
            </a:extLst>
          </p:cNvPr>
          <p:cNvSpPr txBox="1"/>
          <p:nvPr/>
        </p:nvSpPr>
        <p:spPr>
          <a:xfrm>
            <a:off x="6465457" y="2097088"/>
            <a:ext cx="329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Bradley Hand ITC" panose="03070402050302030203" pitchFamily="66" charset="0"/>
              </a:rPr>
              <a:t>Routinely collected datasets you think you have access to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DCC966-467A-4064-B7E6-9FC6ACDCD739}"/>
              </a:ext>
            </a:extLst>
          </p:cNvPr>
          <p:cNvCxnSpPr/>
          <p:nvPr/>
        </p:nvCxnSpPr>
        <p:spPr>
          <a:xfrm>
            <a:off x="5985164" y="2179782"/>
            <a:ext cx="0" cy="217054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A56660-AB22-483E-9B4F-D6AC4A19AE8F}"/>
              </a:ext>
            </a:extLst>
          </p:cNvPr>
          <p:cNvGrpSpPr/>
          <p:nvPr/>
        </p:nvGrpSpPr>
        <p:grpSpPr>
          <a:xfrm>
            <a:off x="4733636" y="2983345"/>
            <a:ext cx="3338946" cy="1007302"/>
            <a:chOff x="4733636" y="2983345"/>
            <a:chExt cx="3338946" cy="10073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E0E1AFC-6990-4DDF-BFA3-670D310846F9}"/>
                </a:ext>
              </a:extLst>
            </p:cNvPr>
            <p:cNvCxnSpPr/>
            <p:nvPr/>
          </p:nvCxnSpPr>
          <p:spPr>
            <a:xfrm>
              <a:off x="4886036" y="2983345"/>
              <a:ext cx="3186546" cy="646546"/>
            </a:xfrm>
            <a:prstGeom prst="line">
              <a:avLst/>
            </a:prstGeom>
            <a:ln w="19050">
              <a:solidFill>
                <a:srgbClr val="0B2C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0260E93-0800-4D65-B29A-14D4E5B5F5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3636" y="2983345"/>
              <a:ext cx="2636982" cy="1007302"/>
            </a:xfrm>
            <a:prstGeom prst="line">
              <a:avLst/>
            </a:prstGeom>
            <a:ln w="19050">
              <a:solidFill>
                <a:srgbClr val="0B2C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710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E923-6CE8-3A44-94CB-AB4BBF87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285999"/>
          </a:xfrm>
        </p:spPr>
        <p:txBody>
          <a:bodyPr>
            <a:normAutofit/>
          </a:bodyPr>
          <a:lstStyle/>
          <a:p>
            <a:r>
              <a:rPr lang="en-US" b="1" dirty="0">
                <a:cs typeface="Calibri Light"/>
              </a:rPr>
              <a:t>What routinely collected datasets did you identify in that exercise?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8A238-8910-2045-85C1-0761465A7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3843336"/>
            <a:ext cx="9906000" cy="604838"/>
          </a:xfrm>
        </p:spPr>
        <p:txBody>
          <a:bodyPr/>
          <a:lstStyle/>
          <a:p>
            <a:r>
              <a:rPr lang="en-US" dirty="0"/>
              <a:t>Type your answer in the teams Chat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3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30C92-997D-F448-8646-CC1387998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cs typeface="Calibri Light"/>
              </a:rPr>
              <a:t>Examples of routinely collected medicines-related data (that we could think of)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A1AA9-9B65-B145-AFF9-38A7E2F0A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8560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Group messaging channels (</a:t>
            </a:r>
            <a:r>
              <a:rPr lang="en-US" dirty="0" err="1"/>
              <a:t>e.g.WhatsApp</a:t>
            </a:r>
            <a:r>
              <a:rPr lang="en-US" dirty="0"/>
              <a:t> groups)</a:t>
            </a:r>
          </a:p>
          <a:p>
            <a:r>
              <a:rPr lang="en-US" dirty="0"/>
              <a:t>Incident reporting data (e.g. DATIX)</a:t>
            </a:r>
          </a:p>
          <a:p>
            <a:r>
              <a:rPr lang="en-US" dirty="0"/>
              <a:t>Records of meetings (e.g. minutes)</a:t>
            </a:r>
          </a:p>
          <a:p>
            <a:r>
              <a:rPr lang="en-US" dirty="0"/>
              <a:t>Prescribing data (e.g. primary care dispensing data, </a:t>
            </a:r>
            <a:r>
              <a:rPr lang="en-US" dirty="0" err="1"/>
              <a:t>ePrescribing</a:t>
            </a:r>
            <a:r>
              <a:rPr lang="en-US" dirty="0"/>
              <a:t> systems)</a:t>
            </a:r>
          </a:p>
          <a:p>
            <a:r>
              <a:rPr lang="en-US" dirty="0"/>
              <a:t>Service delivery records (e.g. PharmOutcomes)</a:t>
            </a:r>
          </a:p>
          <a:p>
            <a:r>
              <a:rPr lang="en-US" dirty="0"/>
              <a:t>Medical records (e.g. EMIS searches)</a:t>
            </a:r>
          </a:p>
          <a:p>
            <a:r>
              <a:rPr lang="en-US" dirty="0"/>
              <a:t>Patient-generated data (e.g. national questionnaires)</a:t>
            </a:r>
          </a:p>
          <a:p>
            <a:r>
              <a:rPr lang="en-US" dirty="0"/>
              <a:t>National project data (e.g. coordinated audits)</a:t>
            </a:r>
          </a:p>
          <a:p>
            <a:r>
              <a:rPr lang="en-US" dirty="0"/>
              <a:t>Healthcare utilization data (e.g. Hospital Episode Statistics)</a:t>
            </a:r>
          </a:p>
        </p:txBody>
      </p:sp>
    </p:spTree>
    <p:extLst>
      <p:ext uri="{BB962C8B-B14F-4D97-AF65-F5344CB8AC3E}">
        <p14:creationId xmlns:p14="http://schemas.microsoft.com/office/powerpoint/2010/main" val="328835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D43E6D-FE82-404B-A3B2-A302E6B59F87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486400" y="602187"/>
            <a:ext cx="1219200" cy="5101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E7B87FE-4F24-4325-B8E8-E272AEE5E6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1714500"/>
            <a:ext cx="1219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424242"/>
                </a:solidFill>
              </a:rPr>
              <a:t>Which of the following analysis methods do you feel comfortable with?</a:t>
            </a:r>
            <a:endParaRPr lang="en-GB" sz="3600" dirty="0">
              <a:solidFill>
                <a:srgbClr val="42424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67A02-4FCE-4345-8451-5AC159C529A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5143500"/>
            <a:ext cx="12192000" cy="1714500"/>
          </a:xfrm>
          <a:prstGeom prst="rect">
            <a:avLst/>
          </a:prstGeom>
          <a:solidFill>
            <a:srgbClr val="FFFFFF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>
                <a:solidFill>
                  <a:srgbClr val="39AC37"/>
                </a:solidFill>
              </a:rPr>
              <a:t>ⓘ</a:t>
            </a:r>
            <a:r>
              <a:rPr lang="en-US" sz="1400">
                <a:solidFill>
                  <a:srgbClr val="424242"/>
                </a:solidFill>
              </a:rPr>
              <a:t> Start presenting to display the poll results on this slide.</a:t>
            </a:r>
            <a:endParaRPr lang="en-GB" sz="1400">
              <a:solidFill>
                <a:srgbClr val="42424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766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4B8F-7FE9-8343-B469-3BF0133A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Quantitative analysis poll</a:t>
            </a:r>
            <a:endParaRPr lang="en-US" b="1" dirty="0"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80D16-333F-BA44-BBEB-44ACE3BCF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purposes of evaluation, description is usually most useful analysis approach, because:</a:t>
            </a:r>
          </a:p>
          <a:p>
            <a:pPr lvl="1"/>
            <a:r>
              <a:rPr lang="en-US" dirty="0"/>
              <a:t>Your dataset may be small (and therefore inferential statistics will be underpowered)</a:t>
            </a:r>
          </a:p>
          <a:p>
            <a:pPr lvl="1"/>
            <a:r>
              <a:rPr lang="en-US" dirty="0"/>
              <a:t>It will still help you understand what is happening in your organization</a:t>
            </a:r>
          </a:p>
          <a:p>
            <a:pPr lvl="1"/>
            <a:r>
              <a:rPr lang="en-US" dirty="0"/>
              <a:t>Better to triangulate your findings (looking at your research question from multiple sources) than do a more sophisticated analysis on a single dataset</a:t>
            </a:r>
          </a:p>
          <a:p>
            <a:pPr lvl="1"/>
            <a:r>
              <a:rPr lang="en-US" dirty="0"/>
              <a:t>If you do want to use more advanced statistical techniques, get some support/ advice (and you should still do the descriptive bits first!)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0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30C92-997D-F448-8646-CC1387998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cs typeface="Calibri Light"/>
              </a:rPr>
              <a:t>Raw or pre-</a:t>
            </a:r>
            <a:r>
              <a:rPr lang="en-US" b="1" dirty="0" err="1">
                <a:cs typeface="Calibri Light"/>
              </a:rPr>
              <a:t>analysed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datAsets</a:t>
            </a:r>
            <a:r>
              <a:rPr lang="en-US" b="1" dirty="0">
                <a:cs typeface="Calibri Light"/>
              </a:rPr>
              <a:t>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75A793-1D5E-43C4-BA99-442C3BEDEF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Pre-analysed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71213-187A-864C-90EB-8C060E956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0019" y="3073397"/>
            <a:ext cx="4649782" cy="2717801"/>
          </a:xfrm>
        </p:spPr>
        <p:txBody>
          <a:bodyPr>
            <a:normAutofit/>
          </a:bodyPr>
          <a:lstStyle/>
          <a:p>
            <a:r>
              <a:rPr lang="en-US" dirty="0"/>
              <a:t>Usually anonymized</a:t>
            </a:r>
          </a:p>
          <a:p>
            <a:r>
              <a:rPr lang="en-US" dirty="0"/>
              <a:t>May be pre-integrated with other data</a:t>
            </a:r>
          </a:p>
          <a:p>
            <a:r>
              <a:rPr lang="en-US" dirty="0"/>
              <a:t>Analysis more efficient</a:t>
            </a:r>
          </a:p>
          <a:p>
            <a:r>
              <a:rPr lang="en-US" dirty="0"/>
              <a:t>More easily accessible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7AB9B6-2C22-4E78-9401-786077BC3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/>
              <a:t>Raw data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50AF462-7697-4239-A7A7-065FF9F16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808" y="3073396"/>
            <a:ext cx="4875210" cy="2717801"/>
          </a:xfrm>
        </p:spPr>
        <p:txBody>
          <a:bodyPr>
            <a:normAutofit/>
          </a:bodyPr>
          <a:lstStyle/>
          <a:p>
            <a:r>
              <a:rPr lang="en-GB" dirty="0"/>
              <a:t>Confidentiality considerations</a:t>
            </a:r>
          </a:p>
          <a:p>
            <a:r>
              <a:rPr lang="en-GB" dirty="0"/>
              <a:t>Can choose integrations with other data</a:t>
            </a:r>
          </a:p>
          <a:p>
            <a:r>
              <a:rPr lang="en-GB" dirty="0"/>
              <a:t>Analysis more bespoke</a:t>
            </a:r>
          </a:p>
          <a:p>
            <a:r>
              <a:rPr lang="en-GB" dirty="0"/>
              <a:t>Will likely require approvals</a:t>
            </a:r>
          </a:p>
        </p:txBody>
      </p:sp>
    </p:spTree>
    <p:extLst>
      <p:ext uri="{BB962C8B-B14F-4D97-AF65-F5344CB8AC3E}">
        <p14:creationId xmlns:p14="http://schemas.microsoft.com/office/powerpoint/2010/main" val="396673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7B8D-9D77-4CEF-80A9-A8C319F7E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evaluation of opioid reduction in </a:t>
            </a:r>
            <a:r>
              <a:rPr lang="en-GB" dirty="0" err="1"/>
              <a:t>nhs</a:t>
            </a:r>
            <a:r>
              <a:rPr lang="en-GB" dirty="0"/>
              <a:t> Sunderland </a:t>
            </a:r>
            <a:r>
              <a:rPr lang="en-GB" dirty="0" err="1"/>
              <a:t>ccg</a:t>
            </a:r>
            <a:endParaRPr lang="en-GB" dirty="0"/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1899C8D9-80D6-421A-AACD-54ED9C1E2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250" b="15598"/>
          <a:stretch/>
        </p:blipFill>
        <p:spPr>
          <a:xfrm>
            <a:off x="2160322" y="2030413"/>
            <a:ext cx="7868179" cy="4316743"/>
          </a:xfrm>
        </p:spPr>
      </p:pic>
    </p:spTree>
    <p:extLst>
      <p:ext uri="{BB962C8B-B14F-4D97-AF65-F5344CB8AC3E}">
        <p14:creationId xmlns:p14="http://schemas.microsoft.com/office/powerpoint/2010/main" val="18455496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0.18.2.1721"/>
  <p:tag name="SLIDO_PRESENTATION_ID" val="00000000-0000-0000-0000-000000000000"/>
  <p:tag name="SLIDO_EVENT_UUID" val="94e1d2e0-3fac-43db-ae1c-dae8b97ab76f"/>
  <p:tag name="SLIDO_EVENT_SECTION_UUID" val="6ae6a1ff-bef0-4952-a748-484d4dfaa15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MjQ4ODQxNTd9"/>
  <p:tag name="SLIDO_TYPE" val="SlidoPoll"/>
  <p:tag name="SLIDO_POLL_UUID" val="be315d20-193e-44b7-8375-d080d2873f92"/>
  <p:tag name="SLIDO_TIMELINE" val="W3sicG9sbFF1ZXN0aW9uVXVpZCI6IjY4YWUzZjI2LTRlMzAtNGU5OS04MzAwLWIxOWU0MTYyZmU0ZCIsInNob3dSZXN1bHRzIjp0cnVlLCJzaG93Q29ycmVjdEFuc3dlcnMiOmZhbHNlLCJ2b3RpbmdMb2NrZWQiOmZhbHNlfV0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MjQ4ODU1OTJ9"/>
  <p:tag name="SLIDO_TYPE" val="SlidoPoll"/>
  <p:tag name="SLIDO_POLL_UUID" val="4b511ab2-465f-430c-9026-bb2bb6752f87"/>
  <p:tag name="SLIDO_TIMELINE" val="W3sicG9sbFF1ZXN0aW9uVXVpZCI6Ijg0OWFjMzU0LTc2OWItNGE1MC05ZjE0LWExYjg0Y2I4MDk1NCIsInNob3dSZXN1bHRzIjp0cnVlLCJzaG93Q29ycmVjdEFuc3dlcnMiOmZhbHNlLCJ2b3RpbmdMb2NrZWQiOmZhbHNlfV0=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6D6F19223BB14EBB7183EC6FC440CE" ma:contentTypeVersion="13" ma:contentTypeDescription="Create a new document." ma:contentTypeScope="" ma:versionID="469470f82045f5d6974a5fd9f52c1374">
  <xsd:schema xmlns:xsd="http://www.w3.org/2001/XMLSchema" xmlns:xs="http://www.w3.org/2001/XMLSchema" xmlns:p="http://schemas.microsoft.com/office/2006/metadata/properties" xmlns:ns2="96c85ef5-f444-4f61-bbfb-f2718bea8958" xmlns:ns3="bb85d086-ee1a-4af6-8735-0653ff74b3de" targetNamespace="http://schemas.microsoft.com/office/2006/metadata/properties" ma:root="true" ma:fieldsID="31c4176f81a11858f957b4874ceb4f85" ns2:_="" ns3:_="">
    <xsd:import namespace="96c85ef5-f444-4f61-bbfb-f2718bea8958"/>
    <xsd:import namespace="bb85d086-ee1a-4af6-8735-0653ff74b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85ef5-f444-4f61-bbfb-f2718bea8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5d086-ee1a-4af6-8735-0653ff74b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8E357E-00D2-47CB-85A4-BEF75F5769B4}"/>
</file>

<file path=customXml/itemProps2.xml><?xml version="1.0" encoding="utf-8"?>
<ds:datastoreItem xmlns:ds="http://schemas.openxmlformats.org/officeDocument/2006/customXml" ds:itemID="{431DE2F6-BE82-4762-99F3-F73ACEE5E2E2}"/>
</file>

<file path=customXml/itemProps3.xml><?xml version="1.0" encoding="utf-8"?>
<ds:datastoreItem xmlns:ds="http://schemas.openxmlformats.org/officeDocument/2006/customXml" ds:itemID="{7707F224-BDB4-4018-891D-CB48AD94A233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318</TotalTime>
  <Words>1102</Words>
  <Application>Microsoft Office PowerPoint</Application>
  <PresentationFormat>Widescreen</PresentationFormat>
  <Paragraphs>124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Bradley Hand ITC</vt:lpstr>
      <vt:lpstr>Calibri</vt:lpstr>
      <vt:lpstr>Tw Cen MT</vt:lpstr>
      <vt:lpstr>Circuit</vt:lpstr>
      <vt:lpstr>An introduction to using routinely collected digital healthcare data for the purposes of research, evaluation or quality improvement</vt:lpstr>
      <vt:lpstr>Introduction</vt:lpstr>
      <vt:lpstr>WORKSHOP Exercise 1</vt:lpstr>
      <vt:lpstr>What routinely collected datasets did you identify in that exercise?</vt:lpstr>
      <vt:lpstr>Examples of routinely collected medicines-related data (that we could think of)</vt:lpstr>
      <vt:lpstr>PowerPoint Presentation</vt:lpstr>
      <vt:lpstr>Quantitative analysis poll</vt:lpstr>
      <vt:lpstr>Raw or pre-analysed datAsets?</vt:lpstr>
      <vt:lpstr>Example: evaluation of opioid reduction in nhs Sunderland ccg</vt:lpstr>
      <vt:lpstr>PowerPoint Presentation</vt:lpstr>
      <vt:lpstr>Qualitative analysis poll</vt:lpstr>
      <vt:lpstr>Examples</vt:lpstr>
      <vt:lpstr>WORKSHOP Exercise 2</vt:lpstr>
      <vt:lpstr>Writing research questions</vt:lpstr>
      <vt:lpstr>What will the data allow you to do?</vt:lpstr>
      <vt:lpstr>Planning a project using routinely collected healthcare data</vt:lpstr>
      <vt:lpstr>Workshop Exercise 3</vt:lpstr>
      <vt:lpstr>Things to think about</vt:lpstr>
      <vt:lpstr>Why we should do this</vt:lpstr>
      <vt:lpstr>Get help!</vt:lpstr>
      <vt:lpstr>Any questions for 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Rathbone</dc:creator>
  <cp:lastModifiedBy>Gemma Donovan (Staff)</cp:lastModifiedBy>
  <cp:revision>84</cp:revision>
  <dcterms:created xsi:type="dcterms:W3CDTF">2021-05-26T09:09:56Z</dcterms:created>
  <dcterms:modified xsi:type="dcterms:W3CDTF">2021-07-09T08:36:06Z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0.18.2.1721</vt:lpwstr>
  </property>
  <property fmtid="{D5CDD505-2E9C-101B-9397-08002B2CF9AE}" pid="3" name="ContentTypeId">
    <vt:lpwstr>0x0101005D6D6F19223BB14EBB7183EC6FC440CE</vt:lpwstr>
  </property>
</Properties>
</file>