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2" r:id="rId2"/>
    <p:sldId id="348" r:id="rId3"/>
    <p:sldId id="349" r:id="rId4"/>
    <p:sldId id="351" r:id="rId5"/>
    <p:sldId id="357" r:id="rId6"/>
    <p:sldId id="356" r:id="rId7"/>
    <p:sldId id="353" r:id="rId8"/>
    <p:sldId id="359" r:id="rId9"/>
    <p:sldId id="354" r:id="rId10"/>
    <p:sldId id="362" r:id="rId11"/>
    <p:sldId id="360" r:id="rId12"/>
    <p:sldId id="350" r:id="rId13"/>
    <p:sldId id="355" r:id="rId14"/>
    <p:sldId id="358" r:id="rId15"/>
    <p:sldId id="361" r:id="rId16"/>
    <p:sldId id="300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7C80"/>
    <a:srgbClr val="FFFFCC"/>
    <a:srgbClr val="FFFF66"/>
    <a:srgbClr val="FFFF99"/>
    <a:srgbClr val="217D25"/>
    <a:srgbClr val="CCFFCC"/>
    <a:srgbClr val="FFCC66"/>
    <a:srgbClr val="FF5050"/>
    <a:srgbClr val="007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71029" autoAdjust="0"/>
  </p:normalViewPr>
  <p:slideViewPr>
    <p:cSldViewPr>
      <p:cViewPr varScale="1">
        <p:scale>
          <a:sx n="64" d="100"/>
          <a:sy n="64" d="100"/>
        </p:scale>
        <p:origin x="22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262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C994E-5E32-44E0-9439-FFAB62055287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B4B55-347A-4C8B-A50B-FF99CA9109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83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C988C-1A90-4AD5-AA91-F7C1CCE26C75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48A8D-2F02-4B5F-A263-D79DE44E07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72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5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878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693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841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18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396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766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3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84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682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104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637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103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426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650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450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8A8D-2F02-4B5F-A263-D79DE44E079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19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Prof Paula Whitty – Director, NEQOS</a:t>
            </a:r>
          </a:p>
          <a:p>
            <a:r>
              <a:rPr lang="en-US" dirty="0" smtClean="0"/>
              <a:t>Tony Roberts – Deputy Director, NEQOS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3510"/>
            <a:ext cx="2133600" cy="207965"/>
          </a:xfrm>
          <a:prstGeom prst="rect">
            <a:avLst/>
          </a:prstGeom>
        </p:spPr>
        <p:txBody>
          <a:bodyPr/>
          <a:lstStyle/>
          <a:p>
            <a:fld id="{9D5B43B8-11E8-49C1-9E94-2EC6005B99BC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1520" y="1052736"/>
            <a:ext cx="8568952" cy="0"/>
          </a:xfrm>
          <a:prstGeom prst="line">
            <a:avLst/>
          </a:prstGeom>
          <a:ln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51520" y="6237312"/>
            <a:ext cx="8568952" cy="0"/>
          </a:xfrm>
          <a:prstGeom prst="line">
            <a:avLst/>
          </a:prstGeom>
          <a:ln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0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1196" y="1196752"/>
            <a:ext cx="8229600" cy="996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052736"/>
            <a:ext cx="8568952" cy="0"/>
          </a:xfrm>
          <a:prstGeom prst="line">
            <a:avLst/>
          </a:prstGeom>
          <a:ln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520" y="6237312"/>
            <a:ext cx="8568952" cy="0"/>
          </a:xfrm>
          <a:prstGeom prst="line">
            <a:avLst/>
          </a:prstGeom>
          <a:ln>
            <a:solidFill>
              <a:srgbClr val="0072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868" y="188640"/>
            <a:ext cx="2785872" cy="762000"/>
          </a:xfrm>
          <a:prstGeom prst="rect">
            <a:avLst/>
          </a:prstGeom>
        </p:spPr>
      </p:pic>
      <p:sp>
        <p:nvSpPr>
          <p:cNvPr id="18" name="Text Box 2"/>
          <p:cNvSpPr txBox="1">
            <a:spLocks noChangeAspect="1" noChangeArrowheads="1"/>
          </p:cNvSpPr>
          <p:nvPr userDrawn="1"/>
        </p:nvSpPr>
        <p:spPr bwMode="auto">
          <a:xfrm>
            <a:off x="275164" y="6309320"/>
            <a:ext cx="3936796" cy="377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b="1" dirty="0">
                <a:solidFill>
                  <a:srgbClr val="0065BD"/>
                </a:solidFill>
                <a:effectLst/>
                <a:latin typeface="Microsoft New Tai Lue"/>
                <a:ea typeface="Calibri"/>
                <a:cs typeface="Times New Roman"/>
              </a:rPr>
              <a:t>Better</a:t>
            </a:r>
            <a:r>
              <a:rPr lang="en-GB" sz="1600" i="1" dirty="0">
                <a:effectLst/>
                <a:latin typeface="Calibri"/>
                <a:ea typeface="Calibri"/>
                <a:cs typeface="Times New Roman"/>
              </a:rPr>
              <a:t>Knowledge</a:t>
            </a:r>
            <a:r>
              <a:rPr lang="en-GB" sz="1400" b="1" dirty="0">
                <a:solidFill>
                  <a:srgbClr val="0065BD"/>
                </a:solidFill>
                <a:effectLst/>
                <a:latin typeface="Microsoft New Tai Lue"/>
                <a:ea typeface="Calibri"/>
                <a:cs typeface="Times New Roman"/>
              </a:rPr>
              <a:t>Better</a:t>
            </a:r>
            <a:r>
              <a:rPr lang="en-GB" sz="1600" i="1" dirty="0">
                <a:effectLst/>
                <a:latin typeface="Calibri"/>
                <a:ea typeface="Calibri"/>
                <a:cs typeface="Times New Roman"/>
              </a:rPr>
              <a:t>Care</a:t>
            </a:r>
            <a:r>
              <a:rPr lang="en-GB" sz="1400" b="1" dirty="0">
                <a:solidFill>
                  <a:srgbClr val="0065BD"/>
                </a:solidFill>
                <a:effectLst/>
                <a:latin typeface="Microsoft New Tai Lue"/>
                <a:ea typeface="Calibri"/>
                <a:cs typeface="Times New Roman"/>
              </a:rPr>
              <a:t>Better</a:t>
            </a:r>
            <a:r>
              <a:rPr lang="en-GB" sz="1600" i="1" dirty="0">
                <a:effectLst/>
                <a:latin typeface="Calibri"/>
                <a:ea typeface="Calibri"/>
                <a:cs typeface="Times New Roman"/>
              </a:rPr>
              <a:t>Outcomes</a:t>
            </a:r>
            <a:endParaRPr lang="en-GB" sz="24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13C3-81A4-41C2-A01B-444A1A6AE1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2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lang="en-GB" sz="1100" b="1" i="1" kern="1200" smtClean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health-inequalities-place-based-approaches-to-reduce-inequalitie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neqos@cntw.nhs.u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ourwork/clinical-policy/cvd/cvdpreve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guidance/ta393/resources/resource-impact-report-pdf-254336238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40769"/>
            <a:ext cx="8784976" cy="2259682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</a:rPr>
              <a:t>AHSN CVD Prevention Programme</a:t>
            </a:r>
            <a:br>
              <a:rPr lang="en-GB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GB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Lipid management and FH detection</a:t>
            </a:r>
            <a:endParaRPr lang="en-GB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592" y="4005064"/>
            <a:ext cx="6400800" cy="1752600"/>
          </a:xfrm>
        </p:spPr>
        <p:txBody>
          <a:bodyPr>
            <a:noAutofit/>
          </a:bodyPr>
          <a:lstStyle/>
          <a:p>
            <a:r>
              <a:rPr lang="en-GB" sz="2400" dirty="0" smtClean="0"/>
              <a:t>March 2021</a:t>
            </a:r>
          </a:p>
          <a:p>
            <a:endParaRPr lang="en-GB" sz="2400" dirty="0" smtClean="0"/>
          </a:p>
          <a:p>
            <a:r>
              <a:rPr lang="en-GB" sz="2400" i="1" dirty="0" smtClean="0"/>
              <a:t>Dr Andrea Brown</a:t>
            </a:r>
          </a:p>
          <a:p>
            <a:r>
              <a:rPr lang="en-GB" sz="2400" i="1" dirty="0" smtClean="0"/>
              <a:t>NEQOS</a:t>
            </a:r>
          </a:p>
        </p:txBody>
      </p:sp>
    </p:spTree>
    <p:extLst>
      <p:ext uri="{BB962C8B-B14F-4D97-AF65-F5344CB8AC3E}">
        <p14:creationId xmlns:p14="http://schemas.microsoft.com/office/powerpoint/2010/main" val="39000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832648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Metric 5: </a:t>
            </a:r>
            <a:br>
              <a:rPr lang="en-GB" sz="3200" dirty="0" smtClean="0">
                <a:solidFill>
                  <a:srgbClr val="C00000"/>
                </a:solidFill>
              </a:rPr>
            </a:br>
            <a:r>
              <a:rPr lang="en-GB" sz="3200" dirty="0" smtClean="0">
                <a:solidFill>
                  <a:srgbClr val="C00000"/>
                </a:solidFill>
              </a:rPr>
              <a:t>% PCSK9i out of eligible population</a:t>
            </a:r>
            <a:endParaRPr lang="en-GB" sz="3600" dirty="0">
              <a:solidFill>
                <a:srgbClr val="C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418143"/>
              </p:ext>
            </p:extLst>
          </p:nvPr>
        </p:nvGraphicFramePr>
        <p:xfrm>
          <a:off x="107504" y="1196752"/>
          <a:ext cx="8856984" cy="433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144">
                  <a:extLst>
                    <a:ext uri="{9D8B030D-6E8A-4147-A177-3AD203B41FA5}">
                      <a16:colId xmlns:a16="http://schemas.microsoft.com/office/drawing/2014/main" val="830669601"/>
                    </a:ext>
                  </a:extLst>
                </a:gridCol>
                <a:gridCol w="958400">
                  <a:extLst>
                    <a:ext uri="{9D8B030D-6E8A-4147-A177-3AD203B41FA5}">
                      <a16:colId xmlns:a16="http://schemas.microsoft.com/office/drawing/2014/main" val="163062586"/>
                    </a:ext>
                  </a:extLst>
                </a:gridCol>
                <a:gridCol w="1236952">
                  <a:extLst>
                    <a:ext uri="{9D8B030D-6E8A-4147-A177-3AD203B41FA5}">
                      <a16:colId xmlns:a16="http://schemas.microsoft.com/office/drawing/2014/main" val="331590477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294602554"/>
                    </a:ext>
                  </a:extLst>
                </a:gridCol>
                <a:gridCol w="884231">
                  <a:extLst>
                    <a:ext uri="{9D8B030D-6E8A-4147-A177-3AD203B41FA5}">
                      <a16:colId xmlns:a16="http://schemas.microsoft.com/office/drawing/2014/main" val="3258138625"/>
                    </a:ext>
                  </a:extLst>
                </a:gridCol>
                <a:gridCol w="1276009">
                  <a:extLst>
                    <a:ext uri="{9D8B030D-6E8A-4147-A177-3AD203B41FA5}">
                      <a16:colId xmlns:a16="http://schemas.microsoft.com/office/drawing/2014/main" val="3072075044"/>
                    </a:ext>
                  </a:extLst>
                </a:gridCol>
              </a:tblGrid>
              <a:tr h="57158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ENGLAND</a:t>
                      </a:r>
                      <a:endParaRPr lang="en-GB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Non-familial hypercholesterolaemia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Familial hypercholesterolaemia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5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Adult population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100%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42,359,366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Adult population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100%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42,359,366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55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High risk of CVD,</a:t>
                      </a:r>
                    </a:p>
                    <a:p>
                      <a:r>
                        <a:rPr lang="en-GB" dirty="0" smtClean="0"/>
                        <a:t>LDL-C</a:t>
                      </a:r>
                      <a:r>
                        <a:rPr lang="en-GB" baseline="0" dirty="0" smtClean="0"/>
                        <a:t> of 4.0 </a:t>
                      </a:r>
                      <a:r>
                        <a:rPr lang="en-GB" baseline="0" dirty="0" err="1" smtClean="0"/>
                        <a:t>mmol</a:t>
                      </a:r>
                      <a:r>
                        <a:rPr lang="en-GB" baseline="0" dirty="0" smtClean="0"/>
                        <a:t>/l or 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0.19%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80,948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People with no CVD history, LDL-C above 5.0 </a:t>
                      </a:r>
                      <a:r>
                        <a:rPr lang="en-GB" sz="1800" dirty="0" err="1" smtClean="0"/>
                        <a:t>mmol</a:t>
                      </a:r>
                      <a:r>
                        <a:rPr lang="en-GB" sz="1800" dirty="0" smtClean="0"/>
                        <a:t>/l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0.01%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2,181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853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Very high risk of CVD,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LDL-C of 3.5 </a:t>
                      </a:r>
                      <a:r>
                        <a:rPr lang="en-GB" baseline="0" dirty="0" err="1" smtClean="0"/>
                        <a:t>mmol</a:t>
                      </a:r>
                      <a:r>
                        <a:rPr lang="en-GB" baseline="0" dirty="0" smtClean="0"/>
                        <a:t>/l or 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0.17%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70,153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People</a:t>
                      </a:r>
                      <a:r>
                        <a:rPr lang="en-GB" sz="1800" baseline="0" dirty="0" smtClean="0"/>
                        <a:t> with CVD history, LDL-C above 3.5 </a:t>
                      </a:r>
                      <a:r>
                        <a:rPr lang="en-GB" sz="1800" baseline="0" dirty="0" err="1" smtClean="0"/>
                        <a:t>mmol</a:t>
                      </a:r>
                      <a:r>
                        <a:rPr lang="en-GB" sz="1800" baseline="0" dirty="0" smtClean="0"/>
                        <a:t>/l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0.02%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10,311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11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 population in 2 groups above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151,102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Total population in 2 groups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dirty="0" smtClean="0"/>
                        <a:t>12,492</a:t>
                      </a:r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833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People likely to have PSCSK9i</a:t>
                      </a:r>
                      <a:r>
                        <a:rPr lang="en-GB" baseline="0" dirty="0" smtClean="0"/>
                        <a:t> (LDL-C levels not controlled)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8%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12,088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People likely to have PSCSK9i</a:t>
                      </a:r>
                      <a:r>
                        <a:rPr lang="en-GB" baseline="0" dirty="0" smtClean="0"/>
                        <a:t> (LDL-C levels not controlled)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14%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1,749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924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602000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NICE estimate (England) is 13,837 (8% or 14% of population as per criteria in table)</a:t>
            </a:r>
          </a:p>
          <a:p>
            <a:r>
              <a:rPr lang="en-GB" b="1" dirty="0" smtClean="0"/>
              <a:t>NHSE estimate (England) is 35,991 (22% of this population requiring treatment)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724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96752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No information on eligible population is currently available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dk1"/>
                </a:solidFill>
              </a:rPr>
              <a:t>Inclisiran</a:t>
            </a:r>
            <a:r>
              <a:rPr lang="en-GB" sz="2400" dirty="0" smtClean="0">
                <a:solidFill>
                  <a:schemeClr val="dk1"/>
                </a:solidFill>
              </a:rPr>
              <a:t> is an LDL-C lowering therapy for patients with non-familial hypercholesterolaemia or heterozygous familial hypercholesterolaemia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It is possible therefore that </a:t>
            </a:r>
            <a:r>
              <a:rPr lang="en-GB" sz="2400" dirty="0" err="1" smtClean="0">
                <a:solidFill>
                  <a:schemeClr val="dk1"/>
                </a:solidFill>
              </a:rPr>
              <a:t>Inclisiran</a:t>
            </a:r>
            <a:r>
              <a:rPr lang="en-GB" sz="2400" dirty="0" smtClean="0">
                <a:solidFill>
                  <a:schemeClr val="dk1"/>
                </a:solidFill>
              </a:rPr>
              <a:t> shares the same or similar eligible population as PCSK9 inhibitors</a:t>
            </a:r>
            <a:endParaRPr lang="en-GB" sz="2400" dirty="0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832648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Metric 6: </a:t>
            </a:r>
            <a:br>
              <a:rPr lang="en-GB" sz="3200" dirty="0" smtClean="0">
                <a:solidFill>
                  <a:srgbClr val="C00000"/>
                </a:solidFill>
              </a:rPr>
            </a:br>
            <a:r>
              <a:rPr lang="en-GB" sz="3200" dirty="0" smtClean="0">
                <a:solidFill>
                  <a:srgbClr val="C00000"/>
                </a:solidFill>
              </a:rPr>
              <a:t>% </a:t>
            </a:r>
            <a:r>
              <a:rPr lang="en-GB" sz="3200" dirty="0" err="1" smtClean="0">
                <a:solidFill>
                  <a:srgbClr val="C00000"/>
                </a:solidFill>
              </a:rPr>
              <a:t>Inclisiran</a:t>
            </a:r>
            <a:r>
              <a:rPr lang="en-GB" sz="3200" dirty="0" smtClean="0">
                <a:solidFill>
                  <a:srgbClr val="C00000"/>
                </a:solidFill>
              </a:rPr>
              <a:t> of eligible population 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6632"/>
            <a:ext cx="8568952" cy="65537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556792"/>
            <a:ext cx="1967543" cy="1440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16632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QOF results – CVD-related indicators</a:t>
            </a:r>
          </a:p>
          <a:p>
            <a:endParaRPr lang="en-GB" sz="3600" b="1" dirty="0"/>
          </a:p>
          <a:p>
            <a:r>
              <a:rPr lang="en-GB" sz="1400" b="1" dirty="0" smtClean="0"/>
              <a:t>Compared to England: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2985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846" y="1196752"/>
            <a:ext cx="8568952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200" dirty="0" smtClean="0"/>
              <a:t>Health benefits and cost savings through changes in detection and management of people </a:t>
            </a:r>
            <a:r>
              <a:rPr lang="en-GB" sz="2200" dirty="0"/>
              <a:t>with six key high CVD risk factors: hypertension; </a:t>
            </a:r>
            <a:r>
              <a:rPr lang="en-GB" sz="2200" dirty="0" smtClean="0"/>
              <a:t> atrial </a:t>
            </a:r>
            <a:r>
              <a:rPr lang="en-GB" sz="2200" dirty="0"/>
              <a:t>fibrillation, </a:t>
            </a:r>
            <a:r>
              <a:rPr lang="en-GB" sz="2200" dirty="0" smtClean="0"/>
              <a:t> diabetes;  non- </a:t>
            </a:r>
            <a:r>
              <a:rPr lang="en-GB" sz="2200" dirty="0"/>
              <a:t>diabetic hyperglycaemia; </a:t>
            </a:r>
            <a:r>
              <a:rPr lang="en-GB" sz="2200" dirty="0" smtClean="0"/>
              <a:t> chronic </a:t>
            </a:r>
            <a:r>
              <a:rPr lang="en-GB" sz="2200" dirty="0"/>
              <a:t>kidney disease and high cholesterol/high QRISK score</a:t>
            </a:r>
            <a:r>
              <a:rPr lang="en-GB" sz="2200" dirty="0" smtClean="0"/>
              <a:t>.</a:t>
            </a:r>
            <a:endParaRPr lang="en-GB" sz="1400" dirty="0"/>
          </a:p>
          <a:p>
            <a:r>
              <a:rPr lang="en-GB" sz="2200" i="1" dirty="0" smtClean="0"/>
              <a:t>https</a:t>
            </a:r>
            <a:r>
              <a:rPr lang="en-GB" sz="2200" i="1" dirty="0"/>
              <a:t>://cvd-prevention.shef.ac.uk/</a:t>
            </a:r>
          </a:p>
          <a:p>
            <a:pPr>
              <a:spcAft>
                <a:spcPts val="600"/>
              </a:spcAft>
            </a:pPr>
            <a:r>
              <a:rPr lang="en-GB" sz="2200" dirty="0" smtClean="0"/>
              <a:t>Estimate events </a:t>
            </a:r>
            <a:r>
              <a:rPr lang="en-GB" sz="2200" dirty="0"/>
              <a:t>avoided &amp;</a:t>
            </a:r>
            <a:r>
              <a:rPr lang="en-GB" sz="2200" dirty="0" smtClean="0"/>
              <a:t> </a:t>
            </a:r>
            <a:r>
              <a:rPr lang="en-GB" sz="2200" dirty="0"/>
              <a:t>costs saved at a </a:t>
            </a:r>
            <a:r>
              <a:rPr lang="en-GB" sz="2200" dirty="0" smtClean="0"/>
              <a:t>England, STP or a local </a:t>
            </a:r>
            <a:r>
              <a:rPr lang="en-GB" sz="2200" dirty="0"/>
              <a:t>level</a:t>
            </a:r>
            <a:r>
              <a:rPr lang="en-GB" sz="22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GB" sz="1900" b="1" dirty="0" smtClean="0"/>
              <a:t>1</a:t>
            </a:r>
            <a:r>
              <a:rPr lang="en-GB" sz="1900" b="1" dirty="0"/>
              <a:t>. </a:t>
            </a:r>
            <a:r>
              <a:rPr lang="en-GB" sz="1900" b="1" dirty="0" smtClean="0"/>
              <a:t>Improving detection </a:t>
            </a:r>
            <a:r>
              <a:rPr lang="en-GB" sz="1900" b="1" dirty="0"/>
              <a:t>or management of key CVD risk </a:t>
            </a:r>
            <a:r>
              <a:rPr lang="en-GB" sz="1900" b="1" dirty="0" smtClean="0"/>
              <a:t>factors</a:t>
            </a:r>
            <a:endParaRPr lang="en-GB" sz="1900" b="1" dirty="0"/>
          </a:p>
          <a:p>
            <a:r>
              <a:rPr lang="en-GB" sz="1900" dirty="0" smtClean="0"/>
              <a:t>Consider </a:t>
            </a:r>
            <a:r>
              <a:rPr lang="en-GB" sz="1900" dirty="0"/>
              <a:t>the impact of changing the proportion of people detected or 'well managed' out of </a:t>
            </a:r>
            <a:r>
              <a:rPr lang="en-GB" sz="1900" dirty="0" smtClean="0"/>
              <a:t>the people </a:t>
            </a:r>
            <a:r>
              <a:rPr lang="en-GB" sz="1900" dirty="0"/>
              <a:t>who have one or many of the six CVD risk factors above. </a:t>
            </a:r>
            <a:endParaRPr lang="en-GB" sz="1900" dirty="0" smtClean="0"/>
          </a:p>
          <a:p>
            <a:pPr>
              <a:spcAft>
                <a:spcPts val="600"/>
              </a:spcAft>
            </a:pPr>
            <a:r>
              <a:rPr lang="en-GB" sz="1900" dirty="0" smtClean="0"/>
              <a:t>'Well </a:t>
            </a:r>
            <a:r>
              <a:rPr lang="en-GB" sz="1900" dirty="0"/>
              <a:t>managed' </a:t>
            </a:r>
            <a:r>
              <a:rPr lang="en-GB" sz="1900" dirty="0" smtClean="0"/>
              <a:t>is </a:t>
            </a:r>
            <a:r>
              <a:rPr lang="en-GB" sz="1900" dirty="0"/>
              <a:t>receiving </a:t>
            </a:r>
            <a:r>
              <a:rPr lang="en-GB" sz="1900" dirty="0" smtClean="0"/>
              <a:t>all interventions </a:t>
            </a:r>
            <a:r>
              <a:rPr lang="en-GB" sz="1900" dirty="0"/>
              <a:t>that are NICE recommended for CVD prevention in people with that condition</a:t>
            </a:r>
            <a:r>
              <a:rPr lang="en-GB" sz="1900" dirty="0" smtClean="0"/>
              <a:t>.</a:t>
            </a:r>
          </a:p>
          <a:p>
            <a:r>
              <a:rPr lang="en-GB" sz="1900" b="1" dirty="0" smtClean="0"/>
              <a:t>2</a:t>
            </a:r>
            <a:r>
              <a:rPr lang="en-GB" sz="1900" b="1" dirty="0"/>
              <a:t>. </a:t>
            </a:r>
            <a:r>
              <a:rPr lang="en-GB" sz="1900" b="1" dirty="0" smtClean="0"/>
              <a:t>Improving usage </a:t>
            </a:r>
            <a:r>
              <a:rPr lang="en-GB" sz="1900" b="1" dirty="0"/>
              <a:t>of the key interventions for people at risk of </a:t>
            </a:r>
            <a:r>
              <a:rPr lang="en-GB" sz="1900" b="1" dirty="0" smtClean="0"/>
              <a:t>CVD</a:t>
            </a:r>
            <a:endParaRPr lang="en-GB" sz="1900" b="1" dirty="0"/>
          </a:p>
          <a:p>
            <a:r>
              <a:rPr lang="en-GB" sz="1900" dirty="0" smtClean="0"/>
              <a:t>Consider the </a:t>
            </a:r>
            <a:r>
              <a:rPr lang="en-GB" sz="1900" dirty="0"/>
              <a:t>impact of improving the coverage of interventions in people who have </a:t>
            </a:r>
            <a:r>
              <a:rPr lang="en-GB" sz="1900" dirty="0" smtClean="0"/>
              <a:t>identified CVD </a:t>
            </a:r>
            <a:r>
              <a:rPr lang="en-GB" sz="1900" dirty="0"/>
              <a:t>risk factors. </a:t>
            </a:r>
            <a:r>
              <a:rPr lang="en-GB" sz="1900" dirty="0" smtClean="0"/>
              <a:t>Additional option </a:t>
            </a:r>
            <a:r>
              <a:rPr lang="en-GB" sz="1900" dirty="0"/>
              <a:t>to create </a:t>
            </a:r>
            <a:r>
              <a:rPr lang="en-GB" sz="1900" dirty="0" smtClean="0"/>
              <a:t>own </a:t>
            </a:r>
            <a:r>
              <a:rPr lang="en-GB" sz="1900" dirty="0"/>
              <a:t>intervention that might impact on the </a:t>
            </a:r>
            <a:r>
              <a:rPr lang="en-GB" sz="1900" dirty="0" smtClean="0"/>
              <a:t>risk conditions.</a:t>
            </a:r>
            <a:endParaRPr lang="en-GB" sz="1900" dirty="0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6120680" cy="86409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C00000"/>
                </a:solidFill>
              </a:rPr>
              <a:t>CVD Prevention ROI tool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4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6120680" cy="864096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NENC health inequalities</a:t>
            </a:r>
            <a:endParaRPr lang="en-GB" sz="36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96752"/>
            <a:ext cx="7059168" cy="14874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2835960"/>
            <a:ext cx="7057644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4473645"/>
            <a:ext cx="7059168" cy="1485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09164" y="1196752"/>
            <a:ext cx="1655324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Index of multiple deprivation (IMD 2019) scores at GP practice level, taken from Fingertips tool (PHE).</a:t>
            </a:r>
          </a:p>
          <a:p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 smtClean="0"/>
              <a:t>A low IMD score means less deprived.</a:t>
            </a:r>
          </a:p>
          <a:p>
            <a:endParaRPr lang="en-GB" sz="2000" dirty="0"/>
          </a:p>
          <a:p>
            <a:r>
              <a:rPr lang="en-GB" sz="1600" i="1" dirty="0"/>
              <a:t>https://fingertips.phe.org.uk/</a:t>
            </a:r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16582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6120680" cy="864096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NENC health inequalities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980728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r>
              <a:rPr lang="en-GB" sz="2400" dirty="0" smtClean="0">
                <a:solidFill>
                  <a:schemeClr val="dk1"/>
                </a:solidFill>
              </a:rPr>
              <a:t>Place based approaches to reduce inequalities</a:t>
            </a:r>
          </a:p>
          <a:p>
            <a:r>
              <a:rPr lang="en-GB" sz="2000" i="1" dirty="0">
                <a:solidFill>
                  <a:schemeClr val="dk1"/>
                </a:solidFill>
                <a:hlinkClick r:id="rId3"/>
              </a:rPr>
              <a:t>https://</a:t>
            </a:r>
            <a:r>
              <a:rPr lang="en-GB" sz="2000" i="1" dirty="0" smtClean="0">
                <a:solidFill>
                  <a:schemeClr val="dk1"/>
                </a:solidFill>
                <a:hlinkClick r:id="rId3"/>
              </a:rPr>
              <a:t>www.gov.uk/government/publications/health-inequalities-place-based-approaches-to-reduce-inequalities</a:t>
            </a:r>
            <a:endParaRPr lang="en-GB" sz="2000" i="1" dirty="0" smtClean="0">
              <a:solidFill>
                <a:schemeClr val="dk1"/>
              </a:solidFill>
            </a:endParaRPr>
          </a:p>
          <a:p>
            <a:endParaRPr lang="en-GB" sz="2000" i="1" dirty="0">
              <a:solidFill>
                <a:schemeClr val="dk1"/>
              </a:solidFill>
            </a:endParaRPr>
          </a:p>
          <a:p>
            <a:r>
              <a:rPr lang="en-GB" sz="2400" dirty="0" smtClean="0">
                <a:solidFill>
                  <a:schemeClr val="dk1"/>
                </a:solidFill>
              </a:rPr>
              <a:t>Various supporting documents:</a:t>
            </a:r>
          </a:p>
          <a:p>
            <a:r>
              <a:rPr lang="en-GB" sz="2400" dirty="0">
                <a:solidFill>
                  <a:schemeClr val="dk1"/>
                </a:solidFill>
              </a:rPr>
              <a:t>	</a:t>
            </a:r>
            <a:r>
              <a:rPr lang="en-GB" sz="2400" dirty="0" smtClean="0">
                <a:solidFill>
                  <a:schemeClr val="dk1"/>
                </a:solidFill>
              </a:rPr>
              <a:t>Main report </a:t>
            </a:r>
          </a:p>
          <a:p>
            <a:r>
              <a:rPr lang="en-GB" sz="2400" dirty="0">
                <a:solidFill>
                  <a:schemeClr val="dk1"/>
                </a:solidFill>
              </a:rPr>
              <a:t>	</a:t>
            </a:r>
            <a:r>
              <a:rPr lang="en-GB" sz="2400" dirty="0" smtClean="0">
                <a:solidFill>
                  <a:schemeClr val="dk1"/>
                </a:solidFill>
              </a:rPr>
              <a:t>Annexes (data, methodology, resources)</a:t>
            </a:r>
          </a:p>
          <a:p>
            <a:r>
              <a:rPr lang="en-GB" sz="2400" dirty="0">
                <a:solidFill>
                  <a:schemeClr val="dk1"/>
                </a:solidFill>
              </a:rPr>
              <a:t>	</a:t>
            </a:r>
            <a:r>
              <a:rPr lang="en-GB" sz="2400" dirty="0" smtClean="0">
                <a:solidFill>
                  <a:schemeClr val="dk1"/>
                </a:solidFill>
              </a:rPr>
              <a:t>A guide to using national and local data to address HI</a:t>
            </a:r>
          </a:p>
          <a:p>
            <a:endParaRPr lang="en-GB" sz="2400" dirty="0">
              <a:solidFill>
                <a:schemeClr val="dk1"/>
              </a:solidFill>
            </a:endParaRPr>
          </a:p>
          <a:p>
            <a:r>
              <a:rPr lang="en-GB" sz="2400" dirty="0" smtClean="0">
                <a:solidFill>
                  <a:schemeClr val="dk1"/>
                </a:solidFill>
              </a:rPr>
              <a:t>	Screening tools – checklist of questions (good practice)</a:t>
            </a:r>
          </a:p>
          <a:p>
            <a:r>
              <a:rPr lang="en-GB" sz="2400" dirty="0">
                <a:solidFill>
                  <a:schemeClr val="dk1"/>
                </a:solidFill>
              </a:rPr>
              <a:t>	</a:t>
            </a:r>
            <a:r>
              <a:rPr lang="en-GB" sz="2400" dirty="0" smtClean="0">
                <a:solidFill>
                  <a:schemeClr val="dk1"/>
                </a:solidFill>
              </a:rPr>
              <a:t>Case studies – insights on measurable approaches</a:t>
            </a:r>
          </a:p>
          <a:p>
            <a:endParaRPr lang="en-GB" sz="2400" dirty="0">
              <a:solidFill>
                <a:schemeClr val="dk1"/>
              </a:solidFill>
            </a:endParaRPr>
          </a:p>
          <a:p>
            <a:pPr marL="457200" indent="-457200"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12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2400" cy="4610943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Dr Andrea Brown</a:t>
            </a:r>
            <a:r>
              <a:rPr lang="en-GB" sz="2000" b="1" dirty="0">
                <a:sym typeface="Wingdings"/>
              </a:rPr>
              <a:t/>
            </a:r>
            <a:br>
              <a:rPr lang="en-GB" sz="2000" b="1" dirty="0">
                <a:sym typeface="Wingdings"/>
              </a:rPr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 smtClean="0"/>
              <a:t>North East Quality Observatory Service (NEQOS)</a:t>
            </a:r>
            <a:br>
              <a:rPr lang="en-GB" sz="2000" b="1" dirty="0" smtClean="0"/>
            </a:br>
            <a:r>
              <a:rPr lang="en-GB" sz="2000" b="1" dirty="0" smtClean="0"/>
              <a:t>Ridley House</a:t>
            </a:r>
            <a:br>
              <a:rPr lang="en-GB" sz="2000" b="1" dirty="0" smtClean="0"/>
            </a:br>
            <a:r>
              <a:rPr lang="en-GB" sz="2000" b="1" dirty="0" smtClean="0"/>
              <a:t>Henry Street</a:t>
            </a:r>
            <a:br>
              <a:rPr lang="en-GB" sz="2000" b="1" dirty="0" smtClean="0"/>
            </a:br>
            <a:r>
              <a:rPr lang="en-GB" sz="2000" b="1" dirty="0" smtClean="0"/>
              <a:t>Newcastle upon Tyne</a:t>
            </a:r>
            <a:br>
              <a:rPr lang="en-GB" sz="2000" b="1" dirty="0" smtClean="0"/>
            </a:br>
            <a:r>
              <a:rPr lang="en-GB" sz="2000" b="1" dirty="0" smtClean="0"/>
              <a:t>NE3 1DQ</a:t>
            </a:r>
            <a:br>
              <a:rPr lang="en-GB" sz="2000" b="1" dirty="0" smtClean="0"/>
            </a:b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dirty="0" smtClean="0">
                <a:sym typeface="Wingdings"/>
              </a:rPr>
              <a:t>  +44 (0)191 245 6708</a:t>
            </a:r>
            <a:br>
              <a:rPr lang="en-GB" sz="2000" b="1" dirty="0" smtClean="0">
                <a:sym typeface="Wingdings"/>
              </a:rPr>
            </a:br>
            <a:r>
              <a:rPr lang="en-GB" sz="2000" b="1" dirty="0" smtClean="0">
                <a:sym typeface="Wingdings"/>
              </a:rPr>
              <a:t>  </a:t>
            </a:r>
            <a:r>
              <a:rPr lang="en-GB" sz="2000" b="1" dirty="0" smtClean="0">
                <a:sym typeface="Wingdings"/>
                <a:hlinkClick r:id="rId3"/>
              </a:rPr>
              <a:t>neqos@cntw.nhs.uk</a:t>
            </a:r>
            <a:r>
              <a:rPr lang="en-GB" sz="2000" b="1" dirty="0" smtClean="0">
                <a:sym typeface="Wingdings"/>
              </a:rPr>
              <a:t/>
            </a:r>
            <a:br>
              <a:rPr lang="en-GB" sz="2000" b="1" dirty="0" smtClean="0">
                <a:sym typeface="Wingdings"/>
              </a:rPr>
            </a:br>
            <a:r>
              <a:rPr lang="en-GB" sz="2000" b="1" dirty="0" smtClean="0">
                <a:sym typeface="Wingdings"/>
              </a:rPr>
              <a:t/>
            </a:r>
            <a:br>
              <a:rPr lang="en-GB" sz="2000" b="1" dirty="0" smtClean="0">
                <a:sym typeface="Wingdings"/>
              </a:rPr>
            </a:br>
            <a:r>
              <a:rPr lang="en-GB" sz="2000" b="1" dirty="0" smtClean="0">
                <a:sym typeface="Wingdings"/>
              </a:rPr>
              <a:t>NEQOS is jointly hosted by Cumbria, Northumberland, Tyne &amp; Wear and South Tees Hospitals NHS Foundation Trusts</a:t>
            </a:r>
            <a:br>
              <a:rPr lang="en-GB" sz="2000" b="1" dirty="0" smtClean="0">
                <a:sym typeface="Wingdings"/>
              </a:rPr>
            </a:br>
            <a:r>
              <a:rPr lang="en-GB" sz="2000" dirty="0">
                <a:sym typeface="Wingdings"/>
              </a:rPr>
              <a:t/>
            </a:r>
            <a:br>
              <a:rPr lang="en-GB" sz="2000" dirty="0">
                <a:sym typeface="Wingdings"/>
              </a:rPr>
            </a:br>
            <a:r>
              <a:rPr lang="en-GB" sz="2000" dirty="0" smtClean="0">
                <a:sym typeface="Wingdings"/>
              </a:rPr>
              <a:t>© North East Quality Observatory Service (NEQOS) 2021</a:t>
            </a:r>
            <a:br>
              <a:rPr lang="en-GB" sz="2000" dirty="0" smtClean="0">
                <a:sym typeface="Wingdings"/>
              </a:rPr>
            </a:b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Further queries? Please contact….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7700392" cy="864096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Lipid management metrics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980728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chemeClr val="dk1"/>
                </a:solidFill>
              </a:rPr>
              <a:t>Percentage of known cases of Familial Hypercholesterolaemia</a:t>
            </a:r>
          </a:p>
          <a:p>
            <a:pPr lvl="1"/>
            <a:r>
              <a:rPr lang="en-GB" sz="2000" dirty="0">
                <a:solidFill>
                  <a:schemeClr val="dk1"/>
                </a:solidFill>
              </a:rPr>
              <a:t>	C</a:t>
            </a:r>
            <a:r>
              <a:rPr lang="en-GB" sz="2000" dirty="0" smtClean="0">
                <a:solidFill>
                  <a:schemeClr val="dk1"/>
                </a:solidFill>
              </a:rPr>
              <a:t>ase finding approaches described in NICE Clinical Guideline CG71</a:t>
            </a:r>
          </a:p>
          <a:p>
            <a:pPr lvl="1">
              <a:spcAft>
                <a:spcPts val="1200"/>
              </a:spcAft>
            </a:pPr>
            <a:r>
              <a:rPr lang="en-GB" sz="2000" dirty="0">
                <a:solidFill>
                  <a:schemeClr val="dk1"/>
                </a:solidFill>
              </a:rPr>
              <a:t>	</a:t>
            </a:r>
            <a:r>
              <a:rPr lang="en-GB" sz="2000" dirty="0" smtClean="0">
                <a:solidFill>
                  <a:schemeClr val="dk1"/>
                </a:solidFill>
              </a:rPr>
              <a:t>Prevalence is estimated to be 1 in 250 people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GB" sz="2400" dirty="0" smtClean="0">
                <a:solidFill>
                  <a:schemeClr val="dk1"/>
                </a:solidFill>
              </a:rPr>
              <a:t>Percentage of CCGs engaged with adoption of the lipid management and FH programmes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GB" sz="2400" dirty="0" smtClean="0">
                <a:solidFill>
                  <a:schemeClr val="dk1"/>
                </a:solidFill>
              </a:rPr>
              <a:t>Percentage of high intensity statins prescribed compared to all statin prescribing in primary care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GB" sz="2400" dirty="0" smtClean="0">
                <a:solidFill>
                  <a:schemeClr val="dk1"/>
                </a:solidFill>
              </a:rPr>
              <a:t>Absolute prescription item numbers of ezetimibe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GB" sz="2400" dirty="0" smtClean="0">
                <a:solidFill>
                  <a:schemeClr val="dk1"/>
                </a:solidFill>
              </a:rPr>
              <a:t>Percentage of PCSK9i prescribed as a proportion of the eligible population for PCSK9 inhibitors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solidFill>
                  <a:schemeClr val="dk1"/>
                </a:solidFill>
              </a:rPr>
              <a:t>Percentage of </a:t>
            </a:r>
            <a:r>
              <a:rPr lang="en-GB" sz="2400" dirty="0" err="1" smtClean="0">
                <a:solidFill>
                  <a:schemeClr val="dk1"/>
                </a:solidFill>
              </a:rPr>
              <a:t>Inclisiran</a:t>
            </a:r>
            <a:r>
              <a:rPr lang="en-GB" sz="2400" dirty="0" smtClean="0">
                <a:solidFill>
                  <a:schemeClr val="dk1"/>
                </a:solidFill>
              </a:rPr>
              <a:t> prescribed as a proportion of the eligible population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76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544616" cy="864096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FH prevalence</a:t>
            </a:r>
            <a:endParaRPr lang="en-GB" sz="36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156" y="1196752"/>
            <a:ext cx="4783353" cy="44633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20" y="1196752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Familial hypercholesterolaemia prevalence by English region</a:t>
            </a:r>
          </a:p>
          <a:p>
            <a:r>
              <a:rPr lang="en-GB" sz="2800" dirty="0"/>
              <a:t>t</a:t>
            </a:r>
            <a:r>
              <a:rPr lang="en-GB" sz="2800" dirty="0" smtClean="0"/>
              <a:t>o 2019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4985881"/>
            <a:ext cx="86603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Taken from:</a:t>
            </a:r>
          </a:p>
          <a:p>
            <a:r>
              <a:rPr lang="en-GB" sz="2000" dirty="0" err="1"/>
              <a:t>n</a:t>
            </a:r>
            <a:r>
              <a:rPr lang="en-GB" sz="2000" dirty="0" err="1" smtClean="0"/>
              <a:t>pj</a:t>
            </a:r>
            <a:r>
              <a:rPr lang="en-GB" sz="2000" dirty="0" smtClean="0"/>
              <a:t> Digital Medicine (2020) 3:142</a:t>
            </a:r>
          </a:p>
          <a:p>
            <a:r>
              <a:rPr lang="en-GB" sz="2000" dirty="0" smtClean="0"/>
              <a:t>Performance and clinical utility of supervised machine-learning approaches in detecting familial hypercholesterolaemia in primary care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745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544616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FH identification – national registry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397" y="5085184"/>
            <a:ext cx="845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Genetic testing data provided November 2020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86" y="1412775"/>
            <a:ext cx="846539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66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980728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r>
              <a:rPr lang="en-GB" sz="2400" dirty="0" smtClean="0"/>
              <a:t>Automatically extracts routinely held GP data relating to </a:t>
            </a:r>
          </a:p>
          <a:p>
            <a:r>
              <a:rPr lang="en-GB" sz="2400" dirty="0" smtClean="0"/>
              <a:t>6 conditions that cause stroke, heart attack and dementia:</a:t>
            </a:r>
          </a:p>
          <a:p>
            <a:pPr lvl="1"/>
            <a:r>
              <a:rPr lang="en-GB" sz="2400" dirty="0"/>
              <a:t>	</a:t>
            </a:r>
            <a:r>
              <a:rPr lang="en-GB" sz="2000" dirty="0" smtClean="0"/>
              <a:t>atrial fibrillation			high blood pressure</a:t>
            </a:r>
          </a:p>
          <a:p>
            <a:pPr lvl="1"/>
            <a:r>
              <a:rPr lang="en-GB" sz="2000" dirty="0"/>
              <a:t>	</a:t>
            </a:r>
            <a:r>
              <a:rPr lang="en-GB" sz="2000" dirty="0" smtClean="0"/>
              <a:t>high cholesterol			diabetes</a:t>
            </a:r>
          </a:p>
          <a:p>
            <a:pPr lvl="1"/>
            <a:r>
              <a:rPr lang="en-GB" sz="2000" dirty="0"/>
              <a:t>	</a:t>
            </a:r>
            <a:r>
              <a:rPr lang="en-GB" sz="2000" dirty="0" smtClean="0"/>
              <a:t>non-diabetic hyperglycaemia 	chronic kidney disease</a:t>
            </a:r>
          </a:p>
          <a:p>
            <a:endParaRPr lang="en-GB" sz="2400" dirty="0" smtClean="0"/>
          </a:p>
          <a:p>
            <a:r>
              <a:rPr lang="en-GB" sz="2400" dirty="0" smtClean="0"/>
              <a:t>3 patient cohorts: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Diagnosis of 1 of 6 high risk conditions but no existing CVD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Patients with an existing cardiovascular disease diagnosis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Patients without a diagnosis of any of the 6 high risk conditions, and without existing CVD, who have entries in their record suggesting they may have an undiagnosed high-risk condition.</a:t>
            </a:r>
            <a:endParaRPr lang="en-GB" sz="2400" dirty="0"/>
          </a:p>
          <a:p>
            <a:endParaRPr lang="en-GB" dirty="0"/>
          </a:p>
          <a:p>
            <a:r>
              <a:rPr lang="en-GB" sz="2000" i="1" u="sng" dirty="0">
                <a:hlinkClick r:id="rId3"/>
              </a:rPr>
              <a:t>https://www.england.nhs.uk/ourwork/clinical-policy/cvd/cvdprevent</a:t>
            </a:r>
            <a:r>
              <a:rPr lang="en-GB" sz="2000" i="1" u="sng" dirty="0" smtClean="0">
                <a:hlinkClick r:id="rId3"/>
              </a:rPr>
              <a:t>/</a:t>
            </a:r>
            <a:endParaRPr lang="en-GB" sz="2000" i="1" dirty="0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544616" cy="864096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CVD Prevent audit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908720"/>
            <a:ext cx="87129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NICE Clinical Guideline CG71 </a:t>
            </a:r>
          </a:p>
          <a:p>
            <a:pPr>
              <a:spcAft>
                <a:spcPts val="1200"/>
              </a:spcAft>
            </a:pPr>
            <a:r>
              <a:rPr lang="en-GB" sz="2400" dirty="0">
                <a:solidFill>
                  <a:schemeClr val="dk1"/>
                </a:solidFill>
              </a:rPr>
              <a:t>	</a:t>
            </a:r>
            <a:r>
              <a:rPr lang="en-GB" sz="2200" i="1" dirty="0">
                <a:solidFill>
                  <a:schemeClr val="dk1"/>
                </a:solidFill>
              </a:rPr>
              <a:t>https://www.nice.org.uk/guidance/cg71/resources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Baseline assessment tool – used t</a:t>
            </a:r>
            <a:r>
              <a:rPr lang="en-GB" sz="2200" dirty="0" smtClean="0">
                <a:solidFill>
                  <a:schemeClr val="dk1"/>
                </a:solidFill>
              </a:rPr>
              <a:t>o evaluate whether practice is in line with the recommendations in the guideline.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Resource impact report</a:t>
            </a:r>
          </a:p>
          <a:p>
            <a:r>
              <a:rPr lang="en-GB" sz="2200" dirty="0" smtClean="0">
                <a:solidFill>
                  <a:schemeClr val="dk1"/>
                </a:solidFill>
              </a:rPr>
              <a:t>Provides the resource impact of implementing CG71 in England.</a:t>
            </a:r>
          </a:p>
          <a:p>
            <a:r>
              <a:rPr lang="en-GB" sz="2200" dirty="0" smtClean="0">
                <a:solidFill>
                  <a:schemeClr val="dk1"/>
                </a:solidFill>
              </a:rPr>
              <a:t>Aims to help organisations plan for the financial implications </a:t>
            </a:r>
            <a:r>
              <a:rPr lang="en-GB" sz="2200" smtClean="0">
                <a:solidFill>
                  <a:schemeClr val="dk1"/>
                </a:solidFill>
              </a:rPr>
              <a:t>of guideline implementation in </a:t>
            </a:r>
            <a:r>
              <a:rPr lang="en-GB" sz="2200" dirty="0" smtClean="0">
                <a:solidFill>
                  <a:schemeClr val="dk1"/>
                </a:solidFill>
              </a:rPr>
              <a:t>terms of:</a:t>
            </a:r>
          </a:p>
          <a:p>
            <a:r>
              <a:rPr lang="en-GB" sz="2200" dirty="0">
                <a:solidFill>
                  <a:schemeClr val="dk1"/>
                </a:solidFill>
              </a:rPr>
              <a:t>	</a:t>
            </a:r>
            <a:r>
              <a:rPr lang="en-GB" sz="2200" dirty="0" smtClean="0">
                <a:solidFill>
                  <a:schemeClr val="dk1"/>
                </a:solidFill>
              </a:rPr>
              <a:t>- Active case finding and diagnosing</a:t>
            </a:r>
          </a:p>
          <a:p>
            <a:r>
              <a:rPr lang="en-GB" sz="2200" dirty="0">
                <a:solidFill>
                  <a:schemeClr val="dk1"/>
                </a:solidFill>
              </a:rPr>
              <a:t>	</a:t>
            </a:r>
            <a:r>
              <a:rPr lang="en-GB" sz="2200" dirty="0" smtClean="0">
                <a:solidFill>
                  <a:schemeClr val="dk1"/>
                </a:solidFill>
              </a:rPr>
              <a:t>- Cascade testing</a:t>
            </a:r>
          </a:p>
          <a:p>
            <a:pPr>
              <a:spcAft>
                <a:spcPts val="1200"/>
              </a:spcAft>
            </a:pPr>
            <a:r>
              <a:rPr lang="en-GB" sz="2200" dirty="0">
                <a:solidFill>
                  <a:schemeClr val="dk1"/>
                </a:solidFill>
              </a:rPr>
              <a:t>	</a:t>
            </a:r>
            <a:r>
              <a:rPr lang="en-GB" sz="2200" dirty="0" smtClean="0">
                <a:solidFill>
                  <a:schemeClr val="dk1"/>
                </a:solidFill>
              </a:rPr>
              <a:t>- Lipid-lowering therapy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Resource impact template</a:t>
            </a:r>
            <a:r>
              <a:rPr lang="en-GB" sz="2800" dirty="0" smtClean="0">
                <a:solidFill>
                  <a:schemeClr val="dk1"/>
                </a:solidFill>
              </a:rPr>
              <a:t> </a:t>
            </a:r>
          </a:p>
          <a:p>
            <a:r>
              <a:rPr lang="en-GB" sz="2200" dirty="0" smtClean="0">
                <a:solidFill>
                  <a:schemeClr val="dk1"/>
                </a:solidFill>
              </a:rPr>
              <a:t>Use this model to assess resource impact at a local level, and over time.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544616" cy="864096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FH: NICE tools and resources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544616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Metric 3: % HIST compared to all statin prescribing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79597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Data source: OpenPrescribing.net</a:t>
            </a:r>
            <a:r>
              <a:rPr lang="en-GB" sz="1600" dirty="0"/>
              <a:t>, EBM </a:t>
            </a:r>
            <a:r>
              <a:rPr lang="en-GB" sz="1600" dirty="0" err="1"/>
              <a:t>DataLab</a:t>
            </a:r>
            <a:r>
              <a:rPr lang="en-GB" sz="1600" dirty="0"/>
              <a:t>, University of Oxford, 2020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" y="1089256"/>
            <a:ext cx="8529948" cy="46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832648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Metric 4: Prescription item numbers of ezetimibe</a:t>
            </a:r>
            <a:endParaRPr lang="en-GB" sz="36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33" y="1124744"/>
            <a:ext cx="8405703" cy="460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579597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Data source: OpenPrescribing.net</a:t>
            </a:r>
            <a:r>
              <a:rPr lang="en-GB" sz="1600" dirty="0"/>
              <a:t>, EBM </a:t>
            </a:r>
            <a:r>
              <a:rPr lang="en-GB" sz="1600" dirty="0" err="1"/>
              <a:t>DataLab</a:t>
            </a:r>
            <a:r>
              <a:rPr lang="en-GB" sz="1600" dirty="0"/>
              <a:t>, University of Oxford, 2020</a:t>
            </a:r>
          </a:p>
        </p:txBody>
      </p:sp>
    </p:spTree>
    <p:extLst>
      <p:ext uri="{BB962C8B-B14F-4D97-AF65-F5344CB8AC3E}">
        <p14:creationId xmlns:p14="http://schemas.microsoft.com/office/powerpoint/2010/main" val="11112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980728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00" dirty="0"/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Evolocumab and </a:t>
            </a:r>
            <a:r>
              <a:rPr lang="en-GB" sz="2400" dirty="0" err="1" smtClean="0">
                <a:solidFill>
                  <a:schemeClr val="dk1"/>
                </a:solidFill>
              </a:rPr>
              <a:t>Alirocumab</a:t>
            </a:r>
            <a:r>
              <a:rPr lang="en-GB" sz="2400" dirty="0" smtClean="0">
                <a:solidFill>
                  <a:schemeClr val="dk1"/>
                </a:solidFill>
              </a:rPr>
              <a:t> are recommended PCSK9is</a:t>
            </a:r>
          </a:p>
          <a:p>
            <a:pPr marL="34290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Estimating the eligible population is challenging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Combined resource impact report and template available </a:t>
            </a:r>
            <a:r>
              <a:rPr lang="en-GB" sz="2000" i="1" dirty="0" smtClean="0">
                <a:solidFill>
                  <a:schemeClr val="dk1"/>
                </a:solidFill>
                <a:hlinkClick r:id="rId3"/>
              </a:rPr>
              <a:t>https</a:t>
            </a:r>
            <a:r>
              <a:rPr lang="en-GB" sz="2000" i="1" dirty="0">
                <a:solidFill>
                  <a:schemeClr val="dk1"/>
                </a:solidFill>
                <a:hlinkClick r:id="rId3"/>
              </a:rPr>
              <a:t>://</a:t>
            </a:r>
            <a:r>
              <a:rPr lang="en-GB" sz="2000" i="1" dirty="0" smtClean="0">
                <a:solidFill>
                  <a:schemeClr val="dk1"/>
                </a:solidFill>
                <a:hlinkClick r:id="rId3"/>
              </a:rPr>
              <a:t>www.nice.org.uk/guidance/ta393/resources/resource-impact-report-pdf-2543362381</a:t>
            </a:r>
            <a:endParaRPr lang="en-GB" sz="2000" i="1" dirty="0" smtClean="0">
              <a:solidFill>
                <a:schemeClr val="dk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dk1"/>
                </a:solidFill>
              </a:rPr>
              <a:t>These tools relate only to patients with primary hypercholesterolaemia</a:t>
            </a:r>
          </a:p>
          <a:p>
            <a:endParaRPr lang="en-GB" sz="2400" dirty="0" smtClean="0">
              <a:solidFill>
                <a:schemeClr val="dk1"/>
              </a:solidFill>
            </a:endParaRPr>
          </a:p>
          <a:p>
            <a:r>
              <a:rPr lang="en-GB" sz="2200" u="sng" dirty="0" smtClean="0">
                <a:solidFill>
                  <a:schemeClr val="dk1"/>
                </a:solidFill>
              </a:rPr>
              <a:t>To note from these models: </a:t>
            </a:r>
          </a:p>
          <a:p>
            <a:r>
              <a:rPr lang="en-GB" sz="2200" dirty="0" smtClean="0">
                <a:solidFill>
                  <a:schemeClr val="dk1"/>
                </a:solidFill>
              </a:rPr>
              <a:t>NHSE and NICE use the &gt;18 year old population from 2013*</a:t>
            </a:r>
          </a:p>
          <a:p>
            <a:r>
              <a:rPr lang="en-GB" sz="2200" dirty="0" smtClean="0">
                <a:solidFill>
                  <a:schemeClr val="dk1"/>
                </a:solidFill>
              </a:rPr>
              <a:t>The proportion requiring treatment is defined as</a:t>
            </a:r>
          </a:p>
          <a:p>
            <a:r>
              <a:rPr lang="en-GB" sz="2200" dirty="0">
                <a:solidFill>
                  <a:schemeClr val="dk1"/>
                </a:solidFill>
              </a:rPr>
              <a:t>	</a:t>
            </a:r>
            <a:r>
              <a:rPr lang="en-GB" sz="2200" dirty="0" smtClean="0">
                <a:solidFill>
                  <a:schemeClr val="dk1"/>
                </a:solidFill>
              </a:rPr>
              <a:t>8% and 14%, respectively, by NICE</a:t>
            </a:r>
          </a:p>
          <a:p>
            <a:r>
              <a:rPr lang="en-GB" sz="2200" dirty="0">
                <a:solidFill>
                  <a:schemeClr val="dk1"/>
                </a:solidFill>
              </a:rPr>
              <a:t>	</a:t>
            </a:r>
            <a:r>
              <a:rPr lang="en-GB" sz="2200" dirty="0" smtClean="0">
                <a:solidFill>
                  <a:schemeClr val="dk1"/>
                </a:solidFill>
              </a:rPr>
              <a:t>but </a:t>
            </a:r>
            <a:r>
              <a:rPr lang="en-GB" sz="2200" b="1" dirty="0" smtClean="0">
                <a:solidFill>
                  <a:schemeClr val="dk1"/>
                </a:solidFill>
              </a:rPr>
              <a:t>22% by NHSE</a:t>
            </a:r>
            <a:r>
              <a:rPr lang="en-GB" sz="2200" dirty="0" smtClean="0">
                <a:solidFill>
                  <a:schemeClr val="dk1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GB" sz="2200" i="1" dirty="0" smtClean="0">
                <a:solidFill>
                  <a:schemeClr val="dk1"/>
                </a:solidFill>
              </a:rPr>
              <a:t>Advice obtained from Ben Williams, KSS AHSN analyst</a:t>
            </a: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5832648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Metric 5: </a:t>
            </a:r>
            <a:br>
              <a:rPr lang="en-GB" sz="3200" dirty="0" smtClean="0">
                <a:solidFill>
                  <a:srgbClr val="C00000"/>
                </a:solidFill>
              </a:rPr>
            </a:br>
            <a:r>
              <a:rPr lang="en-GB" sz="3200" dirty="0" smtClean="0">
                <a:solidFill>
                  <a:srgbClr val="C00000"/>
                </a:solidFill>
              </a:rPr>
              <a:t>% PCSK9i out of eligible population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QOS MASTER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NEQOS MASTER presentation template</Template>
  <TotalTime>4299</TotalTime>
  <Words>1067</Words>
  <Application>Microsoft Office PowerPoint</Application>
  <PresentationFormat>On-screen Show (4:3)</PresentationFormat>
  <Paragraphs>156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Microsoft New Tai Lue</vt:lpstr>
      <vt:lpstr>Times New Roman</vt:lpstr>
      <vt:lpstr>Wingdings</vt:lpstr>
      <vt:lpstr>NEQOS MASTER presentation template</vt:lpstr>
      <vt:lpstr>AHSN CVD Prevention Programme  Lipid management and FH detection</vt:lpstr>
      <vt:lpstr>Lipid management metrics</vt:lpstr>
      <vt:lpstr>FH prevalence</vt:lpstr>
      <vt:lpstr>FH identification – national registry</vt:lpstr>
      <vt:lpstr>CVD Prevent audit</vt:lpstr>
      <vt:lpstr>FH: NICE tools and resources</vt:lpstr>
      <vt:lpstr>Metric 3: % HIST compared to all statin prescribing</vt:lpstr>
      <vt:lpstr>Metric 4: Prescription item numbers of ezetimibe</vt:lpstr>
      <vt:lpstr>Metric 5:  % PCSK9i out of eligible population</vt:lpstr>
      <vt:lpstr>Metric 5:  % PCSK9i out of eligible population</vt:lpstr>
      <vt:lpstr>Metric 6:  % Inclisiran of eligible population </vt:lpstr>
      <vt:lpstr>PowerPoint Presentation</vt:lpstr>
      <vt:lpstr>CVD Prevention ROI tool</vt:lpstr>
      <vt:lpstr>NENC health inequalities</vt:lpstr>
      <vt:lpstr>NENC health inequalities</vt:lpstr>
      <vt:lpstr> Dr Andrea Brown  North East Quality Observatory Service (NEQOS) Ridley House Henry Street Newcastle upon Tyne NE3 1DQ    +44 (0)191 245 6708   neqos@cntw.nhs.uk  NEQOS is jointly hosted by Cumbria, Northumberland, Tyne &amp; Wear and South Tees Hospitals NHS Foundation Trusts  © North East Quality Observatory Service (NEQOS) 2021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Julia Watson</dc:creator>
  <cp:lastModifiedBy>Brown, Andrea  (NEQOS)</cp:lastModifiedBy>
  <cp:revision>258</cp:revision>
  <cp:lastPrinted>2019-05-03T13:38:29Z</cp:lastPrinted>
  <dcterms:created xsi:type="dcterms:W3CDTF">2015-12-01T16:44:53Z</dcterms:created>
  <dcterms:modified xsi:type="dcterms:W3CDTF">2021-03-01T09:10:47Z</dcterms:modified>
</cp:coreProperties>
</file>