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15"/>
  </p:notesMasterIdLst>
  <p:sldIdLst>
    <p:sldId id="256" r:id="rId6"/>
    <p:sldId id="3963" r:id="rId7"/>
    <p:sldId id="4145" r:id="rId8"/>
    <p:sldId id="4131" r:id="rId9"/>
    <p:sldId id="4126" r:id="rId10"/>
    <p:sldId id="4147" r:id="rId11"/>
    <p:sldId id="4148" r:id="rId12"/>
    <p:sldId id="4146" r:id="rId13"/>
    <p:sldId id="262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921A"/>
    <a:srgbClr val="E8E808"/>
    <a:srgbClr val="A2C617"/>
    <a:srgbClr val="007BC2"/>
    <a:srgbClr val="A84D97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>
      <p:cViewPr varScale="1">
        <p:scale>
          <a:sx n="138" d="100"/>
          <a:sy n="138" d="100"/>
        </p:scale>
        <p:origin x="22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05340-72F2-4596-B550-1EA8E834CE56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8817F-1DE6-4FBF-8965-02B9E660E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1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Indeed, there is an Academic Health Science Network near you with a total of 15 AHSNs in England. We are commissioned by NHSE/I to deliver the national lipids and FH programme with NENC being the lead AHSN for the programme. We work in partnership with Vicky’s NHSE’s AAC/RUP team to implement the whole lipid clinical pathway. Programme delivery is overseen by Prof Julia Newton as executive lead and Dr Dermot Neely our specialist programme clinical advisor.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8817F-1DE6-4FBF-8965-02B9E660EC9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01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 a snapshot of our programme driver diagram which is rooted within the NHS LTP key ambitions – reducing avoidable deaths, improving FH detection from current 4% to 15% of the prevalent English population and the need to optimise lipid management for at risk patients including promoting RUPs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317F9-A7EF-4AD9-AC83-53C0B5FC9E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5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1800000">
            <a:off x="555236" y="695711"/>
            <a:ext cx="4617974" cy="1321808"/>
          </a:xfrm>
        </p:spPr>
        <p:txBody>
          <a:bodyPr lIns="0" tIns="0" rIns="0" bIns="0" anchor="ctr" anchorCtr="0"/>
          <a:lstStyle>
            <a:lvl1pPr algn="ctr">
              <a:lnSpc>
                <a:spcPts val="3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43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Br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60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84D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A84D97"/>
              </a:buClr>
              <a:defRPr/>
            </a:lvl1pPr>
            <a:lvl2pPr>
              <a:buClr>
                <a:srgbClr val="A84D97"/>
              </a:buClr>
              <a:defRPr/>
            </a:lvl2pPr>
            <a:lvl3pPr>
              <a:buClr>
                <a:srgbClr val="A84D97"/>
              </a:buClr>
              <a:defRPr/>
            </a:lvl3pPr>
            <a:lvl4pPr>
              <a:buClr>
                <a:srgbClr val="A84D97"/>
              </a:buClr>
              <a:defRPr/>
            </a:lvl4pPr>
            <a:lvl5pPr>
              <a:buClr>
                <a:srgbClr val="A84D9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46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B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007BC2"/>
              </a:buClr>
              <a:defRPr/>
            </a:lvl1pPr>
            <a:lvl2pPr>
              <a:buClr>
                <a:srgbClr val="007BC2"/>
              </a:buClr>
              <a:defRPr/>
            </a:lvl2pPr>
            <a:lvl3pPr>
              <a:buClr>
                <a:srgbClr val="007BC2"/>
              </a:buClr>
              <a:defRPr/>
            </a:lvl3pPr>
            <a:lvl4pPr>
              <a:buClr>
                <a:srgbClr val="007BC2"/>
              </a:buClr>
              <a:defRPr/>
            </a:lvl4pPr>
            <a:lvl5pPr>
              <a:buClr>
                <a:srgbClr val="007BC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839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2C6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A2C617"/>
              </a:buClr>
              <a:defRPr/>
            </a:lvl1pPr>
            <a:lvl2pPr>
              <a:buClr>
                <a:srgbClr val="A2C617"/>
              </a:buClr>
              <a:defRPr/>
            </a:lvl2pPr>
            <a:lvl3pPr>
              <a:buClr>
                <a:srgbClr val="A2C617"/>
              </a:buClr>
              <a:defRPr/>
            </a:lvl3pPr>
            <a:lvl4pPr>
              <a:buClr>
                <a:srgbClr val="A2C617"/>
              </a:buClr>
              <a:defRPr/>
            </a:lvl4pPr>
            <a:lvl5pPr>
              <a:buClr>
                <a:srgbClr val="A2C61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23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932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AB94-380E-46F7-A4AC-7DD53CCD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52DDD-964E-4512-B6FD-C370AD6A6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4015-A94A-4CBF-86ED-AA900682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E7C9-6F21-4E5E-AEB3-72A34119F03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1C68E-2AC8-47B3-B7DC-0B4F1712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879A5-0024-4356-8475-E9A4616A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93FD-1ADB-4F78-94B1-5BC441A7B1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5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59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16E0F1E1-187C-5041-A962-0F6F0CA75F73}"/>
              </a:ext>
            </a:extLst>
          </p:cNvPr>
          <p:cNvSpPr/>
          <p:nvPr userDrawn="1"/>
        </p:nvSpPr>
        <p:spPr>
          <a:xfrm>
            <a:off x="0" y="810063"/>
            <a:ext cx="9144000" cy="4333437"/>
          </a:xfrm>
          <a:custGeom>
            <a:avLst/>
            <a:gdLst>
              <a:gd name="connsiteX0" fmla="*/ 3046637 w 9144000"/>
              <a:gd name="connsiteY0" fmla="*/ 0 h 5777916"/>
              <a:gd name="connsiteX1" fmla="*/ 8412787 w 9144000"/>
              <a:gd name="connsiteY1" fmla="*/ 602032 h 5777916"/>
              <a:gd name="connsiteX2" fmla="*/ 9144000 w 9144000"/>
              <a:gd name="connsiteY2" fmla="*/ 787526 h 5777916"/>
              <a:gd name="connsiteX3" fmla="*/ 9144000 w 9144000"/>
              <a:gd name="connsiteY3" fmla="*/ 4318820 h 5777916"/>
              <a:gd name="connsiteX4" fmla="*/ 9144000 w 9144000"/>
              <a:gd name="connsiteY4" fmla="*/ 5522921 h 5777916"/>
              <a:gd name="connsiteX5" fmla="*/ 9144000 w 9144000"/>
              <a:gd name="connsiteY5" fmla="*/ 5777916 h 5777916"/>
              <a:gd name="connsiteX6" fmla="*/ 0 w 9144000"/>
              <a:gd name="connsiteY6" fmla="*/ 5777916 h 5777916"/>
              <a:gd name="connsiteX7" fmla="*/ 0 w 9144000"/>
              <a:gd name="connsiteY7" fmla="*/ 5522921 h 5777916"/>
              <a:gd name="connsiteX8" fmla="*/ 0 w 9144000"/>
              <a:gd name="connsiteY8" fmla="*/ 4318820 h 5777916"/>
              <a:gd name="connsiteX9" fmla="*/ 0 w 9144000"/>
              <a:gd name="connsiteY9" fmla="*/ 190007 h 5777916"/>
              <a:gd name="connsiteX10" fmla="*/ 387434 w 9144000"/>
              <a:gd name="connsiteY10" fmla="*/ 143435 h 5777916"/>
              <a:gd name="connsiteX11" fmla="*/ 3046637 w 9144000"/>
              <a:gd name="connsiteY11" fmla="*/ 0 h 577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777916">
                <a:moveTo>
                  <a:pt x="3046637" y="0"/>
                </a:moveTo>
                <a:cubicBezTo>
                  <a:pt x="4932269" y="0"/>
                  <a:pt x="6739715" y="212571"/>
                  <a:pt x="8412787" y="602032"/>
                </a:cubicBezTo>
                <a:lnTo>
                  <a:pt x="9144000" y="787526"/>
                </a:lnTo>
                <a:lnTo>
                  <a:pt x="9144000" y="4318820"/>
                </a:lnTo>
                <a:lnTo>
                  <a:pt x="9144000" y="5522921"/>
                </a:lnTo>
                <a:lnTo>
                  <a:pt x="9144000" y="5777916"/>
                </a:lnTo>
                <a:lnTo>
                  <a:pt x="0" y="5777916"/>
                </a:lnTo>
                <a:lnTo>
                  <a:pt x="0" y="5522921"/>
                </a:lnTo>
                <a:lnTo>
                  <a:pt x="0" y="4318820"/>
                </a:lnTo>
                <a:lnTo>
                  <a:pt x="0" y="190007"/>
                </a:lnTo>
                <a:lnTo>
                  <a:pt x="387434" y="143435"/>
                </a:lnTo>
                <a:cubicBezTo>
                  <a:pt x="1251601" y="49133"/>
                  <a:pt x="2140083" y="0"/>
                  <a:pt x="30466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C20E4-9489-C045-B0AF-3E21A0480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7865" y="341214"/>
            <a:ext cx="2194454" cy="4083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23DBFF-4762-B846-97A7-163202F16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3355" y="1985809"/>
            <a:ext cx="4948458" cy="1790700"/>
          </a:xfrm>
        </p:spPr>
        <p:txBody>
          <a:bodyPr anchor="b">
            <a:normAutofit/>
          </a:bodyPr>
          <a:lstStyle>
            <a:lvl1pPr algn="l">
              <a:lnSpc>
                <a:spcPts val="2550"/>
              </a:lnSpc>
              <a:defRPr sz="2625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EF4475-4459-6442-A84A-B698217AC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3355" y="3894813"/>
            <a:ext cx="4948458" cy="925209"/>
          </a:xfrm>
        </p:spPr>
        <p:txBody>
          <a:bodyPr>
            <a:normAutofit/>
          </a:bodyPr>
          <a:lstStyle>
            <a:lvl1pPr marL="0" indent="0" algn="l">
              <a:lnSpc>
                <a:spcPts val="1635"/>
              </a:lnSpc>
              <a:spcAft>
                <a:spcPts val="450"/>
              </a:spcAft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9C619B-CE35-304A-B195-610ECBFBB740}"/>
              </a:ext>
            </a:extLst>
          </p:cNvPr>
          <p:cNvSpPr/>
          <p:nvPr userDrawn="1"/>
        </p:nvSpPr>
        <p:spPr>
          <a:xfrm>
            <a:off x="-1977226" y="-428625"/>
            <a:ext cx="5872589" cy="4404442"/>
          </a:xfrm>
          <a:prstGeom prst="ellipse">
            <a:avLst/>
          </a:prstGeom>
          <a:solidFill>
            <a:srgbClr val="A4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C42936-16D7-A44B-BFD9-345D93BD8E8B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3160" r="30173"/>
          <a:stretch/>
        </p:blipFill>
        <p:spPr>
          <a:xfrm>
            <a:off x="-2164410" y="-355264"/>
            <a:ext cx="5872589" cy="44044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5261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D1ABAA4-D1C9-FD4D-855D-E9B4F07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383723"/>
            <a:ext cx="8288614" cy="709483"/>
          </a:xfrm>
        </p:spPr>
        <p:txBody>
          <a:bodyPr anchor="t">
            <a:normAutofit/>
          </a:bodyPr>
          <a:lstStyle>
            <a:lvl1pPr>
              <a:defRPr sz="2138" b="0" i="0">
                <a:solidFill>
                  <a:srgbClr val="42B6E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8DD37-482C-6746-B635-657D81AD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1115442"/>
            <a:ext cx="8288614" cy="3263504"/>
          </a:xfrm>
        </p:spPr>
        <p:txBody>
          <a:bodyPr/>
          <a:lstStyle>
            <a:lvl1pPr>
              <a:defRPr sz="1463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238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013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844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45F429-FCAE-F644-8410-5FDAD7AD3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7311" y="4655783"/>
            <a:ext cx="1324906" cy="2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8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63AD0-9EA0-45B7-8A1D-664D4D73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0BB13-6D51-4CEC-8D4E-7AD92864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CVDPREVENT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A2282-ECB3-4281-94B5-D966802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4EDE6-A4A3-4D7E-B762-6071E0183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424000" cy="8572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133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D3A53-D092-7F43-8571-3B37FAE1C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08152"/>
            <a:ext cx="9144000" cy="1035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C20E4-9489-C045-B0AF-3E21A0480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8400" y="4654800"/>
            <a:ext cx="1324800" cy="24655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6C099D-F2D4-1847-A171-AC7765CAE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939998"/>
            <a:ext cx="8192358" cy="3263504"/>
          </a:xfrm>
        </p:spPr>
        <p:txBody>
          <a:bodyPr anchor="ctr">
            <a:normAutofit/>
          </a:bodyPr>
          <a:lstStyle>
            <a:lvl1pPr marL="0" indent="0">
              <a:buNone/>
              <a:defRPr sz="2475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685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0287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34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B6933CC9-91BA-9D47-87CD-D16008FD3A72}"/>
              </a:ext>
            </a:extLst>
          </p:cNvPr>
          <p:cNvSpPr/>
          <p:nvPr userDrawn="1"/>
        </p:nvSpPr>
        <p:spPr>
          <a:xfrm>
            <a:off x="1" y="857250"/>
            <a:ext cx="9154885" cy="4286250"/>
          </a:xfrm>
          <a:custGeom>
            <a:avLst/>
            <a:gdLst>
              <a:gd name="connsiteX0" fmla="*/ 6373214 w 9154885"/>
              <a:gd name="connsiteY0" fmla="*/ 0 h 5715000"/>
              <a:gd name="connsiteX1" fmla="*/ 8927078 w 9154885"/>
              <a:gd name="connsiteY1" fmla="*/ 346852 h 5715000"/>
              <a:gd name="connsiteX2" fmla="*/ 9154885 w 9154885"/>
              <a:gd name="connsiteY2" fmla="*/ 416827 h 5715000"/>
              <a:gd name="connsiteX3" fmla="*/ 9154885 w 9154885"/>
              <a:gd name="connsiteY3" fmla="*/ 5715000 h 5715000"/>
              <a:gd name="connsiteX4" fmla="*/ 0 w 9154885"/>
              <a:gd name="connsiteY4" fmla="*/ 5715000 h 5715000"/>
              <a:gd name="connsiteX5" fmla="*/ 0 w 9154885"/>
              <a:gd name="connsiteY5" fmla="*/ 2454933 h 5715000"/>
              <a:gd name="connsiteX6" fmla="*/ 318937 w 9154885"/>
              <a:gd name="connsiteY6" fmla="*/ 2175998 h 5715000"/>
              <a:gd name="connsiteX7" fmla="*/ 6373214 w 9154885"/>
              <a:gd name="connsiteY7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4885" h="5715000">
                <a:moveTo>
                  <a:pt x="6373214" y="0"/>
                </a:moveTo>
                <a:cubicBezTo>
                  <a:pt x="7257919" y="0"/>
                  <a:pt x="8114407" y="120817"/>
                  <a:pt x="8927078" y="346852"/>
                </a:cubicBezTo>
                <a:lnTo>
                  <a:pt x="9154885" y="416827"/>
                </a:lnTo>
                <a:lnTo>
                  <a:pt x="9154885" y="5715000"/>
                </a:lnTo>
                <a:lnTo>
                  <a:pt x="0" y="5715000"/>
                </a:lnTo>
                <a:lnTo>
                  <a:pt x="0" y="2454933"/>
                </a:lnTo>
                <a:lnTo>
                  <a:pt x="318937" y="2175998"/>
                </a:lnTo>
                <a:cubicBezTo>
                  <a:pt x="1963497" y="816721"/>
                  <a:pt x="4072978" y="0"/>
                  <a:pt x="63732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15E89D0-8FAB-FC4E-B2B3-90FDCB161259}"/>
              </a:ext>
            </a:extLst>
          </p:cNvPr>
          <p:cNvSpPr/>
          <p:nvPr userDrawn="1"/>
        </p:nvSpPr>
        <p:spPr>
          <a:xfrm>
            <a:off x="-10885" y="1022318"/>
            <a:ext cx="9154885" cy="4121183"/>
          </a:xfrm>
          <a:custGeom>
            <a:avLst/>
            <a:gdLst>
              <a:gd name="connsiteX0" fmla="*/ 5985833 w 9154885"/>
              <a:gd name="connsiteY0" fmla="*/ 0 h 5494911"/>
              <a:gd name="connsiteX1" fmla="*/ 8741942 w 9154885"/>
              <a:gd name="connsiteY1" fmla="*/ 405543 h 5494911"/>
              <a:gd name="connsiteX2" fmla="*/ 9154885 w 9154885"/>
              <a:gd name="connsiteY2" fmla="*/ 543530 h 5494911"/>
              <a:gd name="connsiteX3" fmla="*/ 9154885 w 9154885"/>
              <a:gd name="connsiteY3" fmla="*/ 5494911 h 5494911"/>
              <a:gd name="connsiteX4" fmla="*/ 0 w 9154885"/>
              <a:gd name="connsiteY4" fmla="*/ 5494911 h 5494911"/>
              <a:gd name="connsiteX5" fmla="*/ 0 w 9154885"/>
              <a:gd name="connsiteY5" fmla="*/ 2122337 h 5494911"/>
              <a:gd name="connsiteX6" fmla="*/ 319199 w 9154885"/>
              <a:gd name="connsiteY6" fmla="*/ 1872075 h 5494911"/>
              <a:gd name="connsiteX7" fmla="*/ 5985833 w 9154885"/>
              <a:gd name="connsiteY7" fmla="*/ 0 h 549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4885" h="5494911">
                <a:moveTo>
                  <a:pt x="5985833" y="0"/>
                </a:moveTo>
                <a:cubicBezTo>
                  <a:pt x="6944263" y="0"/>
                  <a:pt x="7869578" y="141792"/>
                  <a:pt x="8741942" y="405543"/>
                </a:cubicBezTo>
                <a:lnTo>
                  <a:pt x="9154885" y="543530"/>
                </a:lnTo>
                <a:lnTo>
                  <a:pt x="9154885" y="5494911"/>
                </a:lnTo>
                <a:lnTo>
                  <a:pt x="0" y="5494911"/>
                </a:lnTo>
                <a:lnTo>
                  <a:pt x="0" y="2122337"/>
                </a:lnTo>
                <a:lnTo>
                  <a:pt x="319199" y="1872075"/>
                </a:lnTo>
                <a:cubicBezTo>
                  <a:pt x="1901781" y="695905"/>
                  <a:pt x="3862539" y="0"/>
                  <a:pt x="5985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CDAE4F8-BDDA-B342-8252-FA4AA951721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589674" y="2785605"/>
            <a:ext cx="5917324" cy="1268895"/>
          </a:xfrm>
        </p:spPr>
        <p:txBody>
          <a:bodyPr>
            <a:noAutofit/>
          </a:bodyPr>
          <a:lstStyle>
            <a:lvl1pPr marL="0" indent="0" algn="r">
              <a:lnSpc>
                <a:spcPts val="1170"/>
              </a:lnSpc>
              <a:spcAft>
                <a:spcPts val="0"/>
              </a:spcAft>
              <a:buNone/>
              <a:defRPr sz="135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your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D51349-7320-AE4C-A00F-B7CF9BBB1BB6}"/>
              </a:ext>
            </a:extLst>
          </p:cNvPr>
          <p:cNvSpPr txBox="1"/>
          <p:nvPr userDrawn="1"/>
        </p:nvSpPr>
        <p:spPr>
          <a:xfrm>
            <a:off x="4392197" y="2406212"/>
            <a:ext cx="4114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For more information please contact: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76B49-31D4-7D4E-A527-B1A06722B09F}"/>
              </a:ext>
            </a:extLst>
          </p:cNvPr>
          <p:cNvSpPr txBox="1"/>
          <p:nvPr userDrawn="1"/>
        </p:nvSpPr>
        <p:spPr>
          <a:xfrm>
            <a:off x="4392197" y="4089403"/>
            <a:ext cx="4114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 err="1">
                <a:solidFill>
                  <a:srgbClr val="A4CD39"/>
                </a:solidFill>
              </a:rPr>
              <a:t>www.uclpartners.com</a:t>
            </a:r>
            <a:endParaRPr lang="en-US" sz="1350" dirty="0">
              <a:solidFill>
                <a:srgbClr val="A4CD39"/>
              </a:solidFill>
            </a:endParaRPr>
          </a:p>
          <a:p>
            <a:pPr algn="r"/>
            <a:r>
              <a:rPr lang="en-US" sz="1350" dirty="0">
                <a:solidFill>
                  <a:srgbClr val="A4CD39"/>
                </a:solidFill>
              </a:rPr>
              <a:t>@</a:t>
            </a:r>
            <a:r>
              <a:rPr lang="en-US" sz="1350" dirty="0" err="1">
                <a:solidFill>
                  <a:srgbClr val="A4CD39"/>
                </a:solidFill>
              </a:rPr>
              <a:t>uclpartners</a:t>
            </a:r>
            <a:endParaRPr lang="en-US" sz="1350" dirty="0">
              <a:solidFill>
                <a:srgbClr val="A4CD3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E5B4F8-E8EC-1D45-85B8-93F8D920D2D1}"/>
              </a:ext>
            </a:extLst>
          </p:cNvPr>
          <p:cNvSpPr txBox="1"/>
          <p:nvPr userDrawn="1"/>
        </p:nvSpPr>
        <p:spPr>
          <a:xfrm>
            <a:off x="4392197" y="1710922"/>
            <a:ext cx="41148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50" b="0" i="0" dirty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451014-24DB-D344-ADEB-F415260C8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089" y="357868"/>
            <a:ext cx="2194454" cy="4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9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Br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50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84D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A84D97"/>
              </a:buClr>
              <a:defRPr/>
            </a:lvl1pPr>
            <a:lvl2pPr>
              <a:buClr>
                <a:srgbClr val="A84D97"/>
              </a:buClr>
              <a:defRPr/>
            </a:lvl2pPr>
            <a:lvl3pPr>
              <a:buClr>
                <a:srgbClr val="A84D97"/>
              </a:buClr>
              <a:defRPr/>
            </a:lvl3pPr>
            <a:lvl4pPr>
              <a:buClr>
                <a:srgbClr val="A84D97"/>
              </a:buClr>
              <a:defRPr/>
            </a:lvl4pPr>
            <a:lvl5pPr>
              <a:buClr>
                <a:srgbClr val="A84D9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30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B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007BC2"/>
              </a:buClr>
              <a:defRPr/>
            </a:lvl1pPr>
            <a:lvl2pPr>
              <a:buClr>
                <a:srgbClr val="007BC2"/>
              </a:buClr>
              <a:defRPr/>
            </a:lvl2pPr>
            <a:lvl3pPr>
              <a:buClr>
                <a:srgbClr val="007BC2"/>
              </a:buClr>
              <a:defRPr/>
            </a:lvl3pPr>
            <a:lvl4pPr>
              <a:buClr>
                <a:srgbClr val="007BC2"/>
              </a:buClr>
              <a:defRPr/>
            </a:lvl4pPr>
            <a:lvl5pPr>
              <a:buClr>
                <a:srgbClr val="007BC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56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2C6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A2C617"/>
              </a:buClr>
              <a:defRPr/>
            </a:lvl1pPr>
            <a:lvl2pPr>
              <a:buClr>
                <a:srgbClr val="A2C617"/>
              </a:buClr>
              <a:defRPr/>
            </a:lvl2pPr>
            <a:lvl3pPr>
              <a:buClr>
                <a:srgbClr val="A2C617"/>
              </a:buClr>
              <a:defRPr/>
            </a:lvl3pPr>
            <a:lvl4pPr>
              <a:buClr>
                <a:srgbClr val="A2C617"/>
              </a:buClr>
              <a:defRPr/>
            </a:lvl4pPr>
            <a:lvl5pPr>
              <a:buClr>
                <a:srgbClr val="A2C61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27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0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1800000">
            <a:off x="555236" y="695711"/>
            <a:ext cx="4617974" cy="1321808"/>
          </a:xfrm>
        </p:spPr>
        <p:txBody>
          <a:bodyPr lIns="0" tIns="0" rIns="0" bIns="0" anchor="ctr" anchorCtr="0"/>
          <a:lstStyle>
            <a:lvl1pPr algn="ctr">
              <a:lnSpc>
                <a:spcPts val="3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91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424000" cy="8572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79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064000" cy="81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16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74921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2400" kern="1200">
          <a:solidFill>
            <a:srgbClr val="29292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–"/>
        <a:defRPr sz="2000" kern="1200">
          <a:solidFill>
            <a:srgbClr val="29292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1800" kern="1200">
          <a:solidFill>
            <a:srgbClr val="29292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–"/>
        <a:defRPr sz="1600" kern="1200">
          <a:solidFill>
            <a:srgbClr val="29292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1800" kern="1200">
          <a:solidFill>
            <a:srgbClr val="29292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064000" cy="81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23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74921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2400" kern="1200">
          <a:solidFill>
            <a:srgbClr val="29292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–"/>
        <a:defRPr sz="2000" kern="1200">
          <a:solidFill>
            <a:srgbClr val="29292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1800" kern="1200">
          <a:solidFill>
            <a:srgbClr val="29292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–"/>
        <a:defRPr sz="1600" kern="1200">
          <a:solidFill>
            <a:srgbClr val="29292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1800" kern="1200">
          <a:solidFill>
            <a:srgbClr val="29292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hyperlink" Target="mailto:n.hopper@nhs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 rot="-1800000">
            <a:off x="-470182" y="777408"/>
            <a:ext cx="6406425" cy="1247709"/>
          </a:xfrm>
        </p:spPr>
        <p:txBody>
          <a:bodyPr>
            <a:normAutofit/>
          </a:bodyPr>
          <a:lstStyle/>
          <a:p>
            <a:r>
              <a:rPr lang="en-GB" sz="1800" dirty="0"/>
              <a:t>Familial Hypercholesterolaemia </a:t>
            </a:r>
            <a:br>
              <a:rPr lang="en-GB" sz="1800" dirty="0"/>
            </a:br>
            <a:r>
              <a:rPr lang="en-GB" sz="1800" dirty="0"/>
              <a:t>in Children and Young People</a:t>
            </a:r>
            <a:endParaRPr lang="en-GB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13E19-5232-44EA-810F-8D6A15A15765}"/>
              </a:ext>
            </a:extLst>
          </p:cNvPr>
          <p:cNvSpPr txBox="1"/>
          <p:nvPr/>
        </p:nvSpPr>
        <p:spPr>
          <a:xfrm rot="1770756">
            <a:off x="1221219" y="2698818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b="1" dirty="0">
              <a:solidFill>
                <a:srgbClr val="7492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b="1" dirty="0">
              <a:solidFill>
                <a:srgbClr val="7492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b="1" dirty="0">
                <a:solidFill>
                  <a:srgbClr val="7492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 Neil Hopper</a:t>
            </a:r>
          </a:p>
          <a:p>
            <a:pPr algn="ctr"/>
            <a:r>
              <a:rPr lang="en-GB" sz="1600" dirty="0">
                <a:solidFill>
                  <a:srgbClr val="7492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Consultant Paediatrician</a:t>
            </a:r>
          </a:p>
          <a:p>
            <a:pPr algn="ctr"/>
            <a:r>
              <a:rPr lang="en-GB" sz="1600" dirty="0">
                <a:solidFill>
                  <a:srgbClr val="7492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STSFT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C0F690A-5D68-4AA3-AD58-281995203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pic>
        <p:nvPicPr>
          <p:cNvPr id="9" name="Neil Hopper - Slide 1">
            <a:hlinkClick r:id="" action="ppaction://media"/>
            <a:extLst>
              <a:ext uri="{FF2B5EF4-FFF2-40B4-BE49-F238E27FC236}">
                <a16:creationId xmlns:a16="http://schemas.microsoft.com/office/drawing/2014/main" id="{5ADE830E-36A3-4DA7-AB64-2044AB105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9482" y="4159493"/>
            <a:ext cx="464291" cy="4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9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000"/>
    </mc:Choice>
    <mc:Fallback>
      <p:transition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8AC757-8FB7-4A69-AFF1-600FF3CE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19140"/>
            <a:ext cx="4899593" cy="39132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74921A"/>
                </a:solidFill>
              </a:rPr>
              <a:t>Familial Hypercholesterolaemia</a:t>
            </a:r>
            <a:endParaRPr lang="en-GB" sz="2000" dirty="0">
              <a:solidFill>
                <a:srgbClr val="74921A"/>
              </a:solidFill>
              <a:latin typeface="Gill Sans MT" panose="020B0502020104020203" pitchFamily="34" charset="0"/>
            </a:endParaRP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2D1D826-6B61-463C-BA20-2B02B9B6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pic>
        <p:nvPicPr>
          <p:cNvPr id="3" name="Neil Hopper - Slide 2">
            <a:hlinkClick r:id="" action="ppaction://media"/>
            <a:extLst>
              <a:ext uri="{FF2B5EF4-FFF2-40B4-BE49-F238E27FC236}">
                <a16:creationId xmlns:a16="http://schemas.microsoft.com/office/drawing/2014/main" id="{AFF7CFC9-8296-431C-A43A-754B922A1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421.9727"/>
                    <p14:bmk name="Bookmark 2" time="29081.9338"/>
                    <p14:bmk name="Bookmark 3" time="52581.8947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9266" y="4126429"/>
            <a:ext cx="464507" cy="464507"/>
          </a:xfrm>
          <a:prstGeom prst="rect">
            <a:avLst/>
          </a:prstGeom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80179453-40E3-4123-82F3-12D8582FFB4F}"/>
              </a:ext>
            </a:extLst>
          </p:cNvPr>
          <p:cNvSpPr txBox="1">
            <a:spLocks/>
          </p:cNvSpPr>
          <p:nvPr/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16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Heterozygous mutations in</a:t>
            </a:r>
          </a:p>
          <a:p>
            <a:pPr lvl="1"/>
            <a:r>
              <a:rPr lang="en-GB" dirty="0"/>
              <a:t>LDLR (majority of cases, over 1000 mutations)</a:t>
            </a:r>
          </a:p>
          <a:p>
            <a:pPr lvl="1"/>
            <a:r>
              <a:rPr lang="en-GB" dirty="0"/>
              <a:t>ApoB100</a:t>
            </a:r>
          </a:p>
          <a:p>
            <a:pPr lvl="1"/>
            <a:r>
              <a:rPr lang="en-GB" dirty="0"/>
              <a:t>PCSK-9</a:t>
            </a:r>
          </a:p>
          <a:p>
            <a:pPr lvl="1"/>
            <a:r>
              <a:rPr lang="en-GB" dirty="0"/>
              <a:t>1 in 250 individuals (600 affected in ST, 115 children)</a:t>
            </a:r>
          </a:p>
          <a:p>
            <a:r>
              <a:rPr lang="en-GB" dirty="0"/>
              <a:t>Homozygous LDLR mutations 1:1,000,000</a:t>
            </a:r>
          </a:p>
          <a:p>
            <a:pPr lvl="1"/>
            <a:r>
              <a:rPr lang="en-GB" dirty="0"/>
              <a:t>Childhood onset atheroma, plasmapheresis</a:t>
            </a:r>
          </a:p>
          <a:p>
            <a:r>
              <a:rPr lang="en-GB" dirty="0"/>
              <a:t>All result in alteration of LDLC metabolism</a:t>
            </a:r>
          </a:p>
        </p:txBody>
      </p:sp>
    </p:spTree>
    <p:extLst>
      <p:ext uri="{BB962C8B-B14F-4D97-AF65-F5344CB8AC3E}">
        <p14:creationId xmlns:p14="http://schemas.microsoft.com/office/powerpoint/2010/main" val="73566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754">
        <p:fade/>
      </p:transition>
    </mc:Choice>
    <mc:Fallback>
      <p:transition spd="med" advTm="59754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63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63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AD61E52A-8F50-466E-BC61-503CDBDDB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pic>
        <p:nvPicPr>
          <p:cNvPr id="11" name="Neil Hopper - Slide 3">
            <a:hlinkClick r:id="" action="ppaction://media"/>
            <a:extLst>
              <a:ext uri="{FF2B5EF4-FFF2-40B4-BE49-F238E27FC236}">
                <a16:creationId xmlns:a16="http://schemas.microsoft.com/office/drawing/2014/main" id="{2EA536F0-58A0-4DF2-B573-917DE93B4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  <p14:bmk name="Bookmark 2" time="6101.9729"/>
                    <p14:bmk name="Bookmark 3" time="11220.9174"/>
                    <p14:bmk name="Bookmark 4" time="26647.9224"/>
                    <p14:bmk name="Bookmark 5" time="46457.9037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5743" y="4203280"/>
            <a:ext cx="333227" cy="333227"/>
          </a:xfrm>
          <a:prstGeom prst="rect">
            <a:avLst/>
          </a:prstGeom>
        </p:spPr>
      </p:pic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9C4A466E-84CE-435B-94C0-25DEDC62E892}"/>
              </a:ext>
            </a:extLst>
          </p:cNvPr>
          <p:cNvSpPr txBox="1">
            <a:spLocks/>
          </p:cNvSpPr>
          <p:nvPr/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16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Attenuated LDLC clearance leads to elevated LDLC</a:t>
            </a:r>
          </a:p>
          <a:p>
            <a:r>
              <a:rPr lang="en-GB" sz="2000" dirty="0"/>
              <a:t>LDLC penetrates and accumulates in arterial wall</a:t>
            </a:r>
          </a:p>
          <a:p>
            <a:r>
              <a:rPr lang="en-GB" sz="2000" dirty="0"/>
              <a:t>Sets up inflammatory response which leads to vascular injury and atherosclerotic plaques</a:t>
            </a:r>
          </a:p>
          <a:p>
            <a:r>
              <a:rPr lang="en-GB" sz="2000" dirty="0"/>
              <a:t>Pre and post-mortem studies and non-invasive investigations suggest childhood onset atherosclerosis related to degree of LDLC elevation</a:t>
            </a:r>
          </a:p>
          <a:p>
            <a:r>
              <a:rPr lang="en-GB" sz="2000" dirty="0"/>
              <a:t>Atherogenic risk is a factor of both LDLC concentration and duration of exposure (LDL load)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C8B74EDF-0B1E-4545-9683-CAF90C6DF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19140"/>
            <a:ext cx="4899593" cy="39132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74921A"/>
                </a:solidFill>
              </a:rPr>
              <a:t>Early Atherosclerosis</a:t>
            </a:r>
            <a:endParaRPr lang="en-GB" sz="3600" dirty="0">
              <a:solidFill>
                <a:srgbClr val="74921A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8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000">
        <p:fade/>
      </p:transition>
    </mc:Choice>
    <mc:Fallback>
      <p:transition spd="med" advTm="6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486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3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4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5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486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D6E6BC5-4BBB-4282-B086-BF456FD23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7E8731-5AF8-4BBA-A7CE-CE7D2F08C720}"/>
              </a:ext>
            </a:extLst>
          </p:cNvPr>
          <p:cNvSpPr txBox="1">
            <a:spLocks/>
          </p:cNvSpPr>
          <p:nvPr/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16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In most Western countries </a:t>
            </a:r>
            <a:r>
              <a:rPr lang="en-GB" sz="2000" dirty="0" err="1"/>
              <a:t>approx</a:t>
            </a:r>
            <a:r>
              <a:rPr lang="en-GB" sz="2000" dirty="0"/>
              <a:t> 80% not diagnosed</a:t>
            </a:r>
          </a:p>
          <a:p>
            <a:endParaRPr lang="en-GB" sz="2000" dirty="0"/>
          </a:p>
          <a:p>
            <a:r>
              <a:rPr lang="en-GB" sz="2000" dirty="0" err="1"/>
              <a:t>HeFH</a:t>
            </a:r>
            <a:r>
              <a:rPr lang="en-GB" sz="2000" dirty="0"/>
              <a:t> leads to 20-fold increase in premature coronary disease</a:t>
            </a:r>
          </a:p>
          <a:p>
            <a:endParaRPr lang="en-GB" sz="2000" dirty="0"/>
          </a:p>
          <a:p>
            <a:r>
              <a:rPr lang="en-GB" sz="2000" dirty="0"/>
              <a:t>Lifetime risk of CVD events 3.9x higher </a:t>
            </a:r>
            <a:r>
              <a:rPr lang="en-GB" sz="2000" dirty="0" err="1"/>
              <a:t>cf</a:t>
            </a:r>
            <a:r>
              <a:rPr lang="en-GB" sz="2000" dirty="0"/>
              <a:t> controls</a:t>
            </a:r>
          </a:p>
          <a:p>
            <a:endParaRPr lang="en-GB" sz="2000" dirty="0"/>
          </a:p>
          <a:p>
            <a:r>
              <a:rPr lang="en-GB" sz="2000" dirty="0"/>
              <a:t>Untreated 50% men by 50 years and 30% women by 60 years have symptomatic CHD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5D3D18E-8EED-4D3F-8AF6-A9DE0CD7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19140"/>
            <a:ext cx="4899593" cy="39132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74921A"/>
                </a:solidFill>
              </a:rPr>
              <a:t>Familial Hypercholesterolaemia</a:t>
            </a:r>
            <a:endParaRPr lang="en-GB" sz="2000" dirty="0">
              <a:solidFill>
                <a:srgbClr val="74921A"/>
              </a:solidFill>
              <a:latin typeface="Gill Sans MT" panose="020B0502020104020203" pitchFamily="34" charset="0"/>
            </a:endParaRPr>
          </a:p>
        </p:txBody>
      </p:sp>
      <p:pic>
        <p:nvPicPr>
          <p:cNvPr id="11" name="Neil Hopper - Slide 4">
            <a:hlinkClick r:id="" action="ppaction://media"/>
            <a:extLst>
              <a:ext uri="{FF2B5EF4-FFF2-40B4-BE49-F238E27FC236}">
                <a16:creationId xmlns:a16="http://schemas.microsoft.com/office/drawing/2014/main" id="{1A69EDC7-C3E2-4840-A46A-BE325A6F6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71.9724"/>
                    <p14:bmk name="Bookmark 2" time="7763.806"/>
                    <p14:bmk name="Bookmark 3" time="14387.6912"/>
                    <p14:bmk name="Bookmark 4" time="21584.827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8893" y="4286069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5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76">
        <p:fade/>
      </p:transition>
    </mc:Choice>
    <mc:Fallback>
      <p:transition spd="med" advTm="24376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8606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3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4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8606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95DC7AA-A199-45D2-8687-A7ECA9073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pic>
        <p:nvPicPr>
          <p:cNvPr id="7" name="Neil Hopper - Slide 5">
            <a:hlinkClick r:id="" action="ppaction://media"/>
            <a:extLst>
              <a:ext uri="{FF2B5EF4-FFF2-40B4-BE49-F238E27FC236}">
                <a16:creationId xmlns:a16="http://schemas.microsoft.com/office/drawing/2014/main" id="{8EB571C5-5E20-4CD7-8801-512054C1A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651.9726"/>
                    <p14:bmk name="Bookmark 2" time="32951.9134"/>
                    <p14:bmk name="Bookmark 3" time="49578.9109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1390" y="4155926"/>
            <a:ext cx="422672" cy="42267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629E46C-7528-4FE8-96AE-55985ED6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19140"/>
            <a:ext cx="4899593" cy="39132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74921A"/>
                </a:solidFill>
              </a:rPr>
              <a:t>Key point about FH</a:t>
            </a:r>
            <a:endParaRPr lang="en-GB" sz="2000" dirty="0">
              <a:solidFill>
                <a:srgbClr val="74921A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0877662C-050E-45D7-B793-4168B022B9B8}"/>
              </a:ext>
            </a:extLst>
          </p:cNvPr>
          <p:cNvSpPr txBox="1">
            <a:spLocks/>
          </p:cNvSpPr>
          <p:nvPr/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16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The problem is present in utero and often associated with higher LDL than other possibilities</a:t>
            </a:r>
          </a:p>
          <a:p>
            <a:endParaRPr lang="en-GB" sz="2000" dirty="0"/>
          </a:p>
          <a:p>
            <a:r>
              <a:rPr lang="en-GB" sz="2000" dirty="0"/>
              <a:t>This leads to development of atheroma from very early stage meaning lifetime risk of CVD is higher with FH than the other options</a:t>
            </a:r>
          </a:p>
          <a:p>
            <a:endParaRPr lang="en-GB" sz="2000" dirty="0"/>
          </a:p>
          <a:p>
            <a:r>
              <a:rPr lang="en-GB" sz="2000" dirty="0"/>
              <a:t>So if we think he has FH as the cause for his lipid profile, we are more likely to treat early</a:t>
            </a:r>
          </a:p>
        </p:txBody>
      </p:sp>
    </p:spTree>
    <p:extLst>
      <p:ext uri="{BB962C8B-B14F-4D97-AF65-F5344CB8AC3E}">
        <p14:creationId xmlns:p14="http://schemas.microsoft.com/office/powerpoint/2010/main" val="322605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366">
        <p:fade/>
      </p:transition>
    </mc:Choice>
    <mc:Fallback>
      <p:transition spd="med" advTm="25366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414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414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95DC7AA-A199-45D2-8687-A7ECA9073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629E46C-7528-4FE8-96AE-55985ED6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19140"/>
            <a:ext cx="6192688" cy="39132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74921A"/>
                </a:solidFill>
              </a:rPr>
              <a:t>Management of FH (NICE) in children</a:t>
            </a:r>
            <a:endParaRPr lang="en-GB" sz="2000" dirty="0">
              <a:solidFill>
                <a:srgbClr val="74921A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0877662C-050E-45D7-B793-4168B022B9B8}"/>
              </a:ext>
            </a:extLst>
          </p:cNvPr>
          <p:cNvSpPr txBox="1">
            <a:spLocks/>
          </p:cNvSpPr>
          <p:nvPr/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16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Healthy lifestyle</a:t>
            </a:r>
          </a:p>
          <a:p>
            <a:pPr lvl="1"/>
            <a:r>
              <a:rPr lang="en-GB" dirty="0"/>
              <a:t>Diet, oily fish, sterols / stanols</a:t>
            </a:r>
          </a:p>
          <a:p>
            <a:pPr lvl="1"/>
            <a:r>
              <a:rPr lang="en-GB" dirty="0"/>
              <a:t>Exercise (30’ 5/7), no smoking</a:t>
            </a:r>
          </a:p>
          <a:p>
            <a:r>
              <a:rPr lang="en-GB" dirty="0"/>
              <a:t>Statin around age 10 if LDL &gt;3.5 mmol/L</a:t>
            </a:r>
          </a:p>
          <a:p>
            <a:pPr lvl="1"/>
            <a:r>
              <a:rPr lang="en-GB" dirty="0"/>
              <a:t>Atorvastatin 1</a:t>
            </a:r>
            <a:r>
              <a:rPr lang="en-GB" baseline="30000" dirty="0"/>
              <a:t>st</a:t>
            </a:r>
            <a:r>
              <a:rPr lang="en-GB" dirty="0"/>
              <a:t> line in UK</a:t>
            </a:r>
          </a:p>
          <a:p>
            <a:r>
              <a:rPr lang="en-GB" dirty="0"/>
              <a:t>Statin from 8 if LDL &gt; 3.5 and strong FH of early CVD</a:t>
            </a:r>
          </a:p>
          <a:p>
            <a:r>
              <a:rPr lang="en-GB" dirty="0"/>
              <a:t>Statin under 8 if LDL &gt;5.0 mmol/L</a:t>
            </a:r>
          </a:p>
          <a:p>
            <a:r>
              <a:rPr lang="en-GB" dirty="0"/>
              <a:t>Add </a:t>
            </a:r>
            <a:r>
              <a:rPr lang="en-GB" dirty="0" err="1"/>
              <a:t>Ezetemibe</a:t>
            </a:r>
            <a:r>
              <a:rPr lang="en-GB" dirty="0"/>
              <a:t> as 2</a:t>
            </a:r>
            <a:r>
              <a:rPr lang="en-GB" baseline="30000" dirty="0"/>
              <a:t>nd</a:t>
            </a:r>
            <a:r>
              <a:rPr lang="en-GB" dirty="0"/>
              <a:t> line</a:t>
            </a:r>
          </a:p>
          <a:p>
            <a:r>
              <a:rPr lang="en-GB" dirty="0"/>
              <a:t>Aim 50% reduction of LDL and/or LDL &lt;3.5 mmol/L</a:t>
            </a:r>
          </a:p>
          <a:p>
            <a:r>
              <a:rPr lang="en-GB" dirty="0"/>
              <a:t>Control other risk factors</a:t>
            </a:r>
          </a:p>
          <a:p>
            <a:r>
              <a:rPr lang="en-GB" dirty="0"/>
              <a:t>Education</a:t>
            </a:r>
          </a:p>
        </p:txBody>
      </p:sp>
      <p:pic>
        <p:nvPicPr>
          <p:cNvPr id="2" name="Neil Hopper - Slide 6">
            <a:hlinkClick r:id="" action="ppaction://media"/>
            <a:extLst>
              <a:ext uri="{FF2B5EF4-FFF2-40B4-BE49-F238E27FC236}">
                <a16:creationId xmlns:a16="http://schemas.microsoft.com/office/drawing/2014/main" id="{AF94030F-77B5-44CF-BABA-54CD8FDF1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160.9427"/>
                    <p14:bmk name="Bookmark 2" time="101520.8061"/>
                    <p14:bmk name="Bookmark 3" time="130850.7467"/>
                    <p14:bmk name="Bookmark 4" time="146030.7275"/>
                    <p14:bmk name="Bookmark 5" time="194581.1884"/>
                    <p14:bmk name="Bookmark 6" time="201471.1892"/>
                    <p14:bmk name="Bookmark 7" time="214511.1698"/>
                    <p14:bmk name="Bookmark 8" time="231611.1299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4957" y="4250065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5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366">
        <p:fade/>
      </p:transition>
    </mc:Choice>
    <mc:Fallback>
      <p:transition spd="med" advTm="25366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567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3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567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95DC7AA-A199-45D2-8687-A7ECA9073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pic>
        <p:nvPicPr>
          <p:cNvPr id="8" name="Neil Hopper - Slide 7">
            <a:hlinkClick r:id="" action="ppaction://media"/>
            <a:extLst>
              <a:ext uri="{FF2B5EF4-FFF2-40B4-BE49-F238E27FC236}">
                <a16:creationId xmlns:a16="http://schemas.microsoft.com/office/drawing/2014/main" id="{91784973-267B-4C30-A116-A63047FDE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3562.9484"/>
                    <p14:bmk name="Bookmark 2" time="44838.786"/>
                    <p14:bmk name="Bookmark 3" time="138118.629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4957" y="4155926"/>
            <a:ext cx="448816" cy="448816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70E3DAE-2C9C-4FF3-A7EA-7D63D29F3F0D}"/>
              </a:ext>
            </a:extLst>
          </p:cNvPr>
          <p:cNvSpPr txBox="1">
            <a:spLocks/>
          </p:cNvSpPr>
          <p:nvPr/>
        </p:nvSpPr>
        <p:spPr>
          <a:xfrm>
            <a:off x="395536" y="319140"/>
            <a:ext cx="6912768" cy="3913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74921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dirty="0"/>
              <a:t>Making a diagnosis of FH – current approach </a:t>
            </a:r>
            <a:br>
              <a:rPr lang="en-GB" sz="2900" dirty="0"/>
            </a:br>
            <a:r>
              <a:rPr lang="en-GB" sz="2900" dirty="0"/>
              <a:t>(recent NEELI guidelines)</a:t>
            </a:r>
            <a:endParaRPr lang="en-GB" sz="2900" dirty="0">
              <a:latin typeface="Gill Sans MT" panose="020B0502020104020203" pitchFamily="34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3799CEC-1BB3-460F-ACD3-2D3EFB97F542}"/>
              </a:ext>
            </a:extLst>
          </p:cNvPr>
          <p:cNvSpPr txBox="1">
            <a:spLocks/>
          </p:cNvSpPr>
          <p:nvPr/>
        </p:nvSpPr>
        <p:spPr>
          <a:xfrm>
            <a:off x="540000" y="1265510"/>
            <a:ext cx="80640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16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The key is asking about family history of early coronary artery disease (under 60 years)</a:t>
            </a:r>
          </a:p>
          <a:p>
            <a:r>
              <a:rPr lang="en-GB" sz="1800" dirty="0"/>
              <a:t>Use assessment tools in adults (don’t apply well to children)</a:t>
            </a:r>
          </a:p>
          <a:p>
            <a:pPr lvl="1"/>
            <a:r>
              <a:rPr lang="en-GB" sz="1800" dirty="0"/>
              <a:t>Simon Broome criteria</a:t>
            </a:r>
          </a:p>
          <a:p>
            <a:pPr lvl="1"/>
            <a:r>
              <a:rPr lang="en-GB" sz="1800" dirty="0"/>
              <a:t>Dutch Lipid Screening Score</a:t>
            </a:r>
          </a:p>
          <a:p>
            <a:r>
              <a:rPr lang="en-GB" sz="1800" dirty="0"/>
              <a:t>Genetic screen family member with clearest phenotype (could be a child) and cascade test</a:t>
            </a:r>
          </a:p>
          <a:p>
            <a:pPr lvl="1"/>
            <a:r>
              <a:rPr lang="en-GB" sz="1800" dirty="0"/>
              <a:t>We use initial screen for the common mutations in our local population (plus PH SNP decile), with full sequencing if negative and strongly suspected. Cascade is buccal swab.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9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366">
        <p:fade/>
      </p:transition>
    </mc:Choice>
    <mc:Fallback>
      <p:transition spd="med" advTm="25366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533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2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3"/>
                      </p:tgtEl>
                    </p:cond>
                  </p:nextCondLst>
                </p:seq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533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42A37AB-33C9-4CA2-BE5E-474AFB499250}"/>
              </a:ext>
            </a:extLst>
          </p:cNvPr>
          <p:cNvSpPr txBox="1">
            <a:spLocks/>
          </p:cNvSpPr>
          <p:nvPr/>
        </p:nvSpPr>
        <p:spPr>
          <a:xfrm>
            <a:off x="540000" y="1304409"/>
            <a:ext cx="8064000" cy="21314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24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20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–"/>
              <a:defRPr sz="16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4921A"/>
              </a:buClr>
              <a:buFont typeface="Arial" pitchFamily="34" charset="0"/>
              <a:buChar char="•"/>
              <a:defRPr sz="1800" kern="12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Common, important, treatable condition</a:t>
            </a:r>
          </a:p>
          <a:p>
            <a:endParaRPr lang="en-GB" sz="2000" dirty="0"/>
          </a:p>
          <a:p>
            <a:r>
              <a:rPr lang="en-GB" sz="2000" dirty="0"/>
              <a:t>Most children and adults are not being identified</a:t>
            </a:r>
          </a:p>
          <a:p>
            <a:endParaRPr lang="en-GB" sz="2000" dirty="0"/>
          </a:p>
          <a:p>
            <a:r>
              <a:rPr lang="en-GB" sz="2000" dirty="0"/>
              <a:t>We need a different approach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629CA3D-9767-44DF-947A-D4D944EC4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D8E0ED6D-18B1-4140-B32B-5423ED86BBA0}"/>
              </a:ext>
            </a:extLst>
          </p:cNvPr>
          <p:cNvSpPr txBox="1">
            <a:spLocks/>
          </p:cNvSpPr>
          <p:nvPr/>
        </p:nvSpPr>
        <p:spPr>
          <a:xfrm>
            <a:off x="395536" y="319140"/>
            <a:ext cx="6912768" cy="3913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74921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dirty="0"/>
              <a:t>Summary</a:t>
            </a:r>
            <a:endParaRPr lang="en-GB" sz="2900" dirty="0">
              <a:latin typeface="Gill Sans MT" panose="020B0502020104020203" pitchFamily="34" charset="0"/>
            </a:endParaRPr>
          </a:p>
        </p:txBody>
      </p:sp>
      <p:pic>
        <p:nvPicPr>
          <p:cNvPr id="12" name="Neil Hopper - Slide 8">
            <a:hlinkClick r:id="" action="ppaction://media"/>
            <a:extLst>
              <a:ext uri="{FF2B5EF4-FFF2-40B4-BE49-F238E27FC236}">
                <a16:creationId xmlns:a16="http://schemas.microsoft.com/office/drawing/2014/main" id="{4FA74C7E-D135-4E6D-BDC4-D1F8B22A0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872.1875"/>
                  <p14:bmkLst>
                    <p14:bmk name="Bookmark 1" time="2351.9726"/>
                    <p14:bmk name="Bookmark 2" time="22938.0086"/>
                    <p14:bmk name="Bookmark 3" time="34657.9891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4957" y="4250065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8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422">
        <p:fade/>
      </p:transition>
    </mc:Choice>
    <mc:Fallback>
      <p:transition spd="med" advTm="139422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09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09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279C9-5EE3-46D7-95BB-F94A0C4D5CA4}"/>
              </a:ext>
            </a:extLst>
          </p:cNvPr>
          <p:cNvSpPr txBox="1"/>
          <p:nvPr/>
        </p:nvSpPr>
        <p:spPr>
          <a:xfrm rot="1780933">
            <a:off x="811678" y="2908097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 Contact:</a:t>
            </a:r>
          </a:p>
          <a:p>
            <a:r>
              <a:rPr lang="en-GB" dirty="0">
                <a:solidFill>
                  <a:srgbClr val="E8E80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n.hopper@nhs.net</a:t>
            </a:r>
            <a:r>
              <a:rPr lang="en-GB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FC0DE-F53D-4C85-87E9-C18B6F8D8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3632" y="215900"/>
            <a:ext cx="1500140" cy="597805"/>
          </a:xfrm>
          <a:prstGeom prst="rect">
            <a:avLst/>
          </a:prstGeom>
        </p:spPr>
      </p:pic>
      <p:pic>
        <p:nvPicPr>
          <p:cNvPr id="4" name="Neil Hopper - Slide 8">
            <a:hlinkClick r:id="" action="ppaction://media"/>
            <a:extLst>
              <a:ext uri="{FF2B5EF4-FFF2-40B4-BE49-F238E27FC236}">
                <a16:creationId xmlns:a16="http://schemas.microsoft.com/office/drawing/2014/main" id="{F6090798-1DFA-42FE-92DF-65440B0846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00" end="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6964" y="4227934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4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153">
        <p:fade/>
      </p:transition>
    </mc:Choice>
    <mc:Fallback>
      <p:transition spd="med" advTm="27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VD Prevention Development Steering Group Lipid Programme Update 180121" id="{C48BF806-5AB8-4F03-A545-166C24D40FD2}" vid="{8DF5A804-C194-434E-BE0E-B2EFB3848E1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SN PowerPoint Template - NEW LOGO" id="{84ABAF13-47AB-4316-9943-A70C91EEFFB6}" vid="{31A9FED5-C730-4364-B289-15DB817EC6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347CEBEF0336408607CB336085C449" ma:contentTypeVersion="4" ma:contentTypeDescription="Create a new document." ma:contentTypeScope="" ma:versionID="14748430c5d01f11aab899fe2edfb517">
  <xsd:schema xmlns:xsd="http://www.w3.org/2001/XMLSchema" xmlns:xs="http://www.w3.org/2001/XMLSchema" xmlns:p="http://schemas.microsoft.com/office/2006/metadata/properties" xmlns:ns2="7a34b91a-c1bd-4a53-acc3-e793edd718b6" targetNamespace="http://schemas.microsoft.com/office/2006/metadata/properties" ma:root="true" ma:fieldsID="1cbc09c1ae167b9a6928248b45ae49bb" ns2:_="">
    <xsd:import namespace="7a34b91a-c1bd-4a53-acc3-e793edd718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4b91a-c1bd-4a53-acc3-e793edd718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FF9927-112F-4B6F-B3AC-EC9ABBECCC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E7C228-6CD8-4785-A34A-CA5C594E491D}">
  <ds:schemaRefs>
    <ds:schemaRef ds:uri="7a34b91a-c1bd-4a53-acc3-e793edd718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D7FBBE-5A56-4170-9BC8-E264D8C7D3DA}">
  <ds:schemaRefs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7a34b91a-c1bd-4a53-acc3-e793edd718b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CVD Prevention Development Steering Group Lipid Programme Update 180121</Template>
  <TotalTime>4326</TotalTime>
  <Words>589</Words>
  <Application>Microsoft Office PowerPoint</Application>
  <PresentationFormat>On-screen Show (16:9)</PresentationFormat>
  <Paragraphs>66</Paragraphs>
  <Slides>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Gill Sans MT</vt:lpstr>
      <vt:lpstr>Verdana</vt:lpstr>
      <vt:lpstr>Office Theme</vt:lpstr>
      <vt:lpstr>1_Office Theme</vt:lpstr>
      <vt:lpstr>Familial Hypercholesterolaemia  in Children and Young People</vt:lpstr>
      <vt:lpstr>Familial Hypercholesterolaemia</vt:lpstr>
      <vt:lpstr>Early Atherosclerosis</vt:lpstr>
      <vt:lpstr>Familial Hypercholesterolaemia</vt:lpstr>
      <vt:lpstr>Key point about FH</vt:lpstr>
      <vt:lpstr>Management of FH (NICE) in children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CVD Prevention Development Group</dc:title>
  <dc:creator>Joe Chidanyika</dc:creator>
  <cp:lastModifiedBy>Mark Pattison</cp:lastModifiedBy>
  <cp:revision>36</cp:revision>
  <dcterms:created xsi:type="dcterms:W3CDTF">2021-01-14T10:16:38Z</dcterms:created>
  <dcterms:modified xsi:type="dcterms:W3CDTF">2021-10-19T19:50:38Z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0x0101005E347CEBEF0336408607CB336085C449</vt:lpwstr>
  </property>
</Properties>
</file>