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19"/>
  </p:notesMasterIdLst>
  <p:sldIdLst>
    <p:sldId id="256" r:id="rId6"/>
    <p:sldId id="3963" r:id="rId7"/>
    <p:sldId id="4145" r:id="rId8"/>
    <p:sldId id="4130" r:id="rId9"/>
    <p:sldId id="4131" r:id="rId10"/>
    <p:sldId id="4126" r:id="rId11"/>
    <p:sldId id="574" r:id="rId12"/>
    <p:sldId id="573" r:id="rId13"/>
    <p:sldId id="4121" r:id="rId14"/>
    <p:sldId id="4153" r:id="rId15"/>
    <p:sldId id="4123" r:id="rId16"/>
    <p:sldId id="4154" r:id="rId17"/>
    <p:sldId id="26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921A"/>
    <a:srgbClr val="A2C617"/>
    <a:srgbClr val="007BC2"/>
    <a:srgbClr val="A84D97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>
      <p:cViewPr varScale="1">
        <p:scale>
          <a:sx n="116" d="100"/>
          <a:sy n="116" d="100"/>
        </p:scale>
        <p:origin x="108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05340-72F2-4596-B550-1EA8E834CE56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8817F-1DE6-4FBF-8965-02B9E660E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14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Indeed, there is an Academic Health Science Network near you with a total of 15 AHSNs in England. We are commissioned by NHSE/I to deliver the national lipids and FH programme with NENC being the lead AHSN for the programme. We work in partnership with Vicky’s NHSE’s AAC/RUP team to implement the whole lipid clinical pathway. Programme delivery is overseen by Prof Julia Newton as executive lead and Dr Dermot Neely our specialist programme clinical advisor.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8817F-1DE6-4FBF-8965-02B9E660EC9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01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is a snapshot of our programme driver diagram which is rooted within the NHS LTP key ambitions – reducing avoidable deaths, improving FH detection from current 4% to 15% of the prevalent English population and the need to optimise lipid management for at risk patients including promoting RUPs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317F9-A7EF-4AD9-AC83-53C0B5FC9E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59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core element of the NICE lipid management guidance which I just shown is FH case finding – we have secured funding from NHSE through a robust business case for the CPS with 7 pilot sites now funded from August to put CPS into practice as early adopters. And these are the location of the 7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8817F-1DE6-4FBF-8965-02B9E660EC9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96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1800000">
            <a:off x="555236" y="695711"/>
            <a:ext cx="4617974" cy="1321808"/>
          </a:xfrm>
        </p:spPr>
        <p:txBody>
          <a:bodyPr lIns="0" tIns="0" rIns="0" bIns="0" anchor="ctr" anchorCtr="0"/>
          <a:lstStyle>
            <a:lvl1pPr algn="ctr">
              <a:lnSpc>
                <a:spcPts val="3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43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r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0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84D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84D97"/>
              </a:buClr>
              <a:defRPr/>
            </a:lvl1pPr>
            <a:lvl2pPr>
              <a:buClr>
                <a:srgbClr val="A84D97"/>
              </a:buClr>
              <a:defRPr/>
            </a:lvl2pPr>
            <a:lvl3pPr>
              <a:buClr>
                <a:srgbClr val="A84D97"/>
              </a:buClr>
              <a:defRPr/>
            </a:lvl3pPr>
            <a:lvl4pPr>
              <a:buClr>
                <a:srgbClr val="A84D97"/>
              </a:buClr>
              <a:defRPr/>
            </a:lvl4pPr>
            <a:lvl5pPr>
              <a:buClr>
                <a:srgbClr val="A84D9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46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B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007BC2"/>
              </a:buClr>
              <a:defRPr/>
            </a:lvl1pPr>
            <a:lvl2pPr>
              <a:buClr>
                <a:srgbClr val="007BC2"/>
              </a:buClr>
              <a:defRPr/>
            </a:lvl2pPr>
            <a:lvl3pPr>
              <a:buClr>
                <a:srgbClr val="007BC2"/>
              </a:buClr>
              <a:defRPr/>
            </a:lvl3pPr>
            <a:lvl4pPr>
              <a:buClr>
                <a:srgbClr val="007BC2"/>
              </a:buClr>
              <a:defRPr/>
            </a:lvl4pPr>
            <a:lvl5pPr>
              <a:buClr>
                <a:srgbClr val="007BC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839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2C6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2C617"/>
              </a:buClr>
              <a:defRPr/>
            </a:lvl1pPr>
            <a:lvl2pPr>
              <a:buClr>
                <a:srgbClr val="A2C617"/>
              </a:buClr>
              <a:defRPr/>
            </a:lvl2pPr>
            <a:lvl3pPr>
              <a:buClr>
                <a:srgbClr val="A2C617"/>
              </a:buClr>
              <a:defRPr/>
            </a:lvl3pPr>
            <a:lvl4pPr>
              <a:buClr>
                <a:srgbClr val="A2C617"/>
              </a:buClr>
              <a:defRPr/>
            </a:lvl4pPr>
            <a:lvl5pPr>
              <a:buClr>
                <a:srgbClr val="A2C61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23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932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AB94-380E-46F7-A4AC-7DD53CCD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52DDD-964E-4512-B6FD-C370AD6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4015-A94A-4CBF-86ED-AA900682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E7C9-6F21-4E5E-AEB3-72A34119F037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1C68E-2AC8-47B3-B7DC-0B4F1712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79A5-0024-4356-8475-E9A4616A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93FD-1ADB-4F78-94B1-5BC441A7B1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5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59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16E0F1E1-187C-5041-A962-0F6F0CA75F73}"/>
              </a:ext>
            </a:extLst>
          </p:cNvPr>
          <p:cNvSpPr/>
          <p:nvPr userDrawn="1"/>
        </p:nvSpPr>
        <p:spPr>
          <a:xfrm>
            <a:off x="0" y="810063"/>
            <a:ext cx="9144000" cy="4333437"/>
          </a:xfrm>
          <a:custGeom>
            <a:avLst/>
            <a:gdLst>
              <a:gd name="connsiteX0" fmla="*/ 3046637 w 9144000"/>
              <a:gd name="connsiteY0" fmla="*/ 0 h 5777916"/>
              <a:gd name="connsiteX1" fmla="*/ 8412787 w 9144000"/>
              <a:gd name="connsiteY1" fmla="*/ 602032 h 5777916"/>
              <a:gd name="connsiteX2" fmla="*/ 9144000 w 9144000"/>
              <a:gd name="connsiteY2" fmla="*/ 787526 h 5777916"/>
              <a:gd name="connsiteX3" fmla="*/ 9144000 w 9144000"/>
              <a:gd name="connsiteY3" fmla="*/ 4318820 h 5777916"/>
              <a:gd name="connsiteX4" fmla="*/ 9144000 w 9144000"/>
              <a:gd name="connsiteY4" fmla="*/ 5522921 h 5777916"/>
              <a:gd name="connsiteX5" fmla="*/ 9144000 w 9144000"/>
              <a:gd name="connsiteY5" fmla="*/ 5777916 h 5777916"/>
              <a:gd name="connsiteX6" fmla="*/ 0 w 9144000"/>
              <a:gd name="connsiteY6" fmla="*/ 5777916 h 5777916"/>
              <a:gd name="connsiteX7" fmla="*/ 0 w 9144000"/>
              <a:gd name="connsiteY7" fmla="*/ 5522921 h 5777916"/>
              <a:gd name="connsiteX8" fmla="*/ 0 w 9144000"/>
              <a:gd name="connsiteY8" fmla="*/ 4318820 h 5777916"/>
              <a:gd name="connsiteX9" fmla="*/ 0 w 9144000"/>
              <a:gd name="connsiteY9" fmla="*/ 190007 h 5777916"/>
              <a:gd name="connsiteX10" fmla="*/ 387434 w 9144000"/>
              <a:gd name="connsiteY10" fmla="*/ 143435 h 5777916"/>
              <a:gd name="connsiteX11" fmla="*/ 3046637 w 9144000"/>
              <a:gd name="connsiteY11" fmla="*/ 0 h 577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777916">
                <a:moveTo>
                  <a:pt x="3046637" y="0"/>
                </a:moveTo>
                <a:cubicBezTo>
                  <a:pt x="4932269" y="0"/>
                  <a:pt x="6739715" y="212571"/>
                  <a:pt x="8412787" y="602032"/>
                </a:cubicBezTo>
                <a:lnTo>
                  <a:pt x="9144000" y="787526"/>
                </a:lnTo>
                <a:lnTo>
                  <a:pt x="9144000" y="4318820"/>
                </a:lnTo>
                <a:lnTo>
                  <a:pt x="9144000" y="5522921"/>
                </a:lnTo>
                <a:lnTo>
                  <a:pt x="9144000" y="5777916"/>
                </a:lnTo>
                <a:lnTo>
                  <a:pt x="0" y="5777916"/>
                </a:lnTo>
                <a:lnTo>
                  <a:pt x="0" y="5522921"/>
                </a:lnTo>
                <a:lnTo>
                  <a:pt x="0" y="4318820"/>
                </a:lnTo>
                <a:lnTo>
                  <a:pt x="0" y="190007"/>
                </a:lnTo>
                <a:lnTo>
                  <a:pt x="387434" y="143435"/>
                </a:lnTo>
                <a:cubicBezTo>
                  <a:pt x="1251601" y="49133"/>
                  <a:pt x="2140083" y="0"/>
                  <a:pt x="30466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C20E4-9489-C045-B0AF-3E21A0480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865" y="341214"/>
            <a:ext cx="2194454" cy="4083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23DBFF-4762-B846-97A7-163202F16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3355" y="1985809"/>
            <a:ext cx="4948458" cy="1790700"/>
          </a:xfrm>
        </p:spPr>
        <p:txBody>
          <a:bodyPr anchor="b">
            <a:normAutofit/>
          </a:bodyPr>
          <a:lstStyle>
            <a:lvl1pPr algn="l">
              <a:lnSpc>
                <a:spcPts val="2550"/>
              </a:lnSpc>
              <a:defRPr sz="2625" b="0" i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3EF4475-4459-6442-A84A-B698217AC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3355" y="3894813"/>
            <a:ext cx="4948458" cy="925209"/>
          </a:xfrm>
        </p:spPr>
        <p:txBody>
          <a:bodyPr>
            <a:normAutofit/>
          </a:bodyPr>
          <a:lstStyle>
            <a:lvl1pPr marL="0" indent="0" algn="l">
              <a:lnSpc>
                <a:spcPts val="1635"/>
              </a:lnSpc>
              <a:spcAft>
                <a:spcPts val="450"/>
              </a:spcAft>
              <a:buNone/>
              <a:defRPr sz="13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9C619B-CE35-304A-B195-610ECBFBB740}"/>
              </a:ext>
            </a:extLst>
          </p:cNvPr>
          <p:cNvSpPr/>
          <p:nvPr userDrawn="1"/>
        </p:nvSpPr>
        <p:spPr>
          <a:xfrm>
            <a:off x="-1977226" y="-428625"/>
            <a:ext cx="5872589" cy="4404442"/>
          </a:xfrm>
          <a:prstGeom prst="ellipse">
            <a:avLst/>
          </a:prstGeom>
          <a:solidFill>
            <a:srgbClr val="A4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C42936-16D7-A44B-BFD9-345D93BD8E8B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3160" r="30173"/>
          <a:stretch/>
        </p:blipFill>
        <p:spPr>
          <a:xfrm>
            <a:off x="-2164410" y="-355264"/>
            <a:ext cx="5872589" cy="44044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5261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D1ABAA4-D1C9-FD4D-855D-E9B4F07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383723"/>
            <a:ext cx="8288614" cy="709483"/>
          </a:xfrm>
        </p:spPr>
        <p:txBody>
          <a:bodyPr anchor="t">
            <a:normAutofit/>
          </a:bodyPr>
          <a:lstStyle>
            <a:lvl1pPr>
              <a:defRPr sz="2138" b="0" i="0">
                <a:solidFill>
                  <a:srgbClr val="42B6E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8DD37-482C-6746-B635-657D81AD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8" y="1115442"/>
            <a:ext cx="8288614" cy="3263504"/>
          </a:xfrm>
        </p:spPr>
        <p:txBody>
          <a:bodyPr/>
          <a:lstStyle>
            <a:lvl1pPr>
              <a:defRPr sz="1463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238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844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45F429-FCAE-F644-8410-5FDAD7AD3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7311" y="4655783"/>
            <a:ext cx="1324906" cy="2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8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3AD0-9EA0-45B7-8A1D-664D4D73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0BB13-6D51-4CEC-8D4E-7AD92864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CVDPREVENT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A2282-ECB3-4281-94B5-D966802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4EDE6-A4A3-4D7E-B762-6071E0183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8572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133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D3A53-D092-7F43-8571-3B37FAE1C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08152"/>
            <a:ext cx="9144000" cy="1035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BC20E4-9489-C045-B0AF-3E21A0480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8400" y="4654800"/>
            <a:ext cx="1324800" cy="24655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6C099D-F2D4-1847-A171-AC7765CAE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939998"/>
            <a:ext cx="8192358" cy="3263504"/>
          </a:xfrm>
        </p:spPr>
        <p:txBody>
          <a:bodyPr anchor="ctr">
            <a:normAutofit/>
          </a:bodyPr>
          <a:lstStyle>
            <a:lvl1pPr marL="0" indent="0">
              <a:buNone/>
              <a:defRPr sz="2475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685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0287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34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B6933CC9-91BA-9D47-87CD-D16008FD3A72}"/>
              </a:ext>
            </a:extLst>
          </p:cNvPr>
          <p:cNvSpPr/>
          <p:nvPr userDrawn="1"/>
        </p:nvSpPr>
        <p:spPr>
          <a:xfrm>
            <a:off x="1" y="857250"/>
            <a:ext cx="9154885" cy="4286250"/>
          </a:xfrm>
          <a:custGeom>
            <a:avLst/>
            <a:gdLst>
              <a:gd name="connsiteX0" fmla="*/ 6373214 w 9154885"/>
              <a:gd name="connsiteY0" fmla="*/ 0 h 5715000"/>
              <a:gd name="connsiteX1" fmla="*/ 8927078 w 9154885"/>
              <a:gd name="connsiteY1" fmla="*/ 346852 h 5715000"/>
              <a:gd name="connsiteX2" fmla="*/ 9154885 w 9154885"/>
              <a:gd name="connsiteY2" fmla="*/ 416827 h 5715000"/>
              <a:gd name="connsiteX3" fmla="*/ 9154885 w 9154885"/>
              <a:gd name="connsiteY3" fmla="*/ 5715000 h 5715000"/>
              <a:gd name="connsiteX4" fmla="*/ 0 w 9154885"/>
              <a:gd name="connsiteY4" fmla="*/ 5715000 h 5715000"/>
              <a:gd name="connsiteX5" fmla="*/ 0 w 9154885"/>
              <a:gd name="connsiteY5" fmla="*/ 2454933 h 5715000"/>
              <a:gd name="connsiteX6" fmla="*/ 318937 w 9154885"/>
              <a:gd name="connsiteY6" fmla="*/ 2175998 h 5715000"/>
              <a:gd name="connsiteX7" fmla="*/ 6373214 w 9154885"/>
              <a:gd name="connsiteY7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4885" h="5715000">
                <a:moveTo>
                  <a:pt x="6373214" y="0"/>
                </a:moveTo>
                <a:cubicBezTo>
                  <a:pt x="7257919" y="0"/>
                  <a:pt x="8114407" y="120817"/>
                  <a:pt x="8927078" y="346852"/>
                </a:cubicBezTo>
                <a:lnTo>
                  <a:pt x="9154885" y="416827"/>
                </a:lnTo>
                <a:lnTo>
                  <a:pt x="9154885" y="5715000"/>
                </a:lnTo>
                <a:lnTo>
                  <a:pt x="0" y="5715000"/>
                </a:lnTo>
                <a:lnTo>
                  <a:pt x="0" y="2454933"/>
                </a:lnTo>
                <a:lnTo>
                  <a:pt x="318937" y="2175998"/>
                </a:lnTo>
                <a:cubicBezTo>
                  <a:pt x="1963497" y="816721"/>
                  <a:pt x="4072978" y="0"/>
                  <a:pt x="63732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15E89D0-8FAB-FC4E-B2B3-90FDCB161259}"/>
              </a:ext>
            </a:extLst>
          </p:cNvPr>
          <p:cNvSpPr/>
          <p:nvPr userDrawn="1"/>
        </p:nvSpPr>
        <p:spPr>
          <a:xfrm>
            <a:off x="-10885" y="1022318"/>
            <a:ext cx="9154885" cy="4121183"/>
          </a:xfrm>
          <a:custGeom>
            <a:avLst/>
            <a:gdLst>
              <a:gd name="connsiteX0" fmla="*/ 5985833 w 9154885"/>
              <a:gd name="connsiteY0" fmla="*/ 0 h 5494911"/>
              <a:gd name="connsiteX1" fmla="*/ 8741942 w 9154885"/>
              <a:gd name="connsiteY1" fmla="*/ 405543 h 5494911"/>
              <a:gd name="connsiteX2" fmla="*/ 9154885 w 9154885"/>
              <a:gd name="connsiteY2" fmla="*/ 543530 h 5494911"/>
              <a:gd name="connsiteX3" fmla="*/ 9154885 w 9154885"/>
              <a:gd name="connsiteY3" fmla="*/ 5494911 h 5494911"/>
              <a:gd name="connsiteX4" fmla="*/ 0 w 9154885"/>
              <a:gd name="connsiteY4" fmla="*/ 5494911 h 5494911"/>
              <a:gd name="connsiteX5" fmla="*/ 0 w 9154885"/>
              <a:gd name="connsiteY5" fmla="*/ 2122337 h 5494911"/>
              <a:gd name="connsiteX6" fmla="*/ 319199 w 9154885"/>
              <a:gd name="connsiteY6" fmla="*/ 1872075 h 5494911"/>
              <a:gd name="connsiteX7" fmla="*/ 5985833 w 9154885"/>
              <a:gd name="connsiteY7" fmla="*/ 0 h 549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4885" h="5494911">
                <a:moveTo>
                  <a:pt x="5985833" y="0"/>
                </a:moveTo>
                <a:cubicBezTo>
                  <a:pt x="6944263" y="0"/>
                  <a:pt x="7869578" y="141792"/>
                  <a:pt x="8741942" y="405543"/>
                </a:cubicBezTo>
                <a:lnTo>
                  <a:pt x="9154885" y="543530"/>
                </a:lnTo>
                <a:lnTo>
                  <a:pt x="9154885" y="5494911"/>
                </a:lnTo>
                <a:lnTo>
                  <a:pt x="0" y="5494911"/>
                </a:lnTo>
                <a:lnTo>
                  <a:pt x="0" y="2122337"/>
                </a:lnTo>
                <a:lnTo>
                  <a:pt x="319199" y="1872075"/>
                </a:lnTo>
                <a:cubicBezTo>
                  <a:pt x="1901781" y="695905"/>
                  <a:pt x="3862539" y="0"/>
                  <a:pt x="59858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CDAE4F8-BDDA-B342-8252-FA4AA951721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589674" y="2785605"/>
            <a:ext cx="5917324" cy="1268895"/>
          </a:xfrm>
        </p:spPr>
        <p:txBody>
          <a:bodyPr>
            <a:noAutofit/>
          </a:bodyPr>
          <a:lstStyle>
            <a:lvl1pPr marL="0" indent="0" algn="r">
              <a:lnSpc>
                <a:spcPts val="1170"/>
              </a:lnSpc>
              <a:spcAft>
                <a:spcPts val="0"/>
              </a:spcAft>
              <a:buNone/>
              <a:defRPr sz="135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your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51349-7320-AE4C-A00F-B7CF9BBB1BB6}"/>
              </a:ext>
            </a:extLst>
          </p:cNvPr>
          <p:cNvSpPr txBox="1"/>
          <p:nvPr userDrawn="1"/>
        </p:nvSpPr>
        <p:spPr>
          <a:xfrm>
            <a:off x="4392197" y="2406212"/>
            <a:ext cx="4114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schemeClr val="bg1"/>
                </a:solidFill>
              </a:rPr>
              <a:t>For more information please contact: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76B49-31D4-7D4E-A527-B1A06722B09F}"/>
              </a:ext>
            </a:extLst>
          </p:cNvPr>
          <p:cNvSpPr txBox="1"/>
          <p:nvPr userDrawn="1"/>
        </p:nvSpPr>
        <p:spPr>
          <a:xfrm>
            <a:off x="4392197" y="4089403"/>
            <a:ext cx="4114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 err="1">
                <a:solidFill>
                  <a:srgbClr val="A4CD39"/>
                </a:solidFill>
              </a:rPr>
              <a:t>www.uclpartners.com</a:t>
            </a:r>
            <a:endParaRPr lang="en-US" sz="1350" dirty="0">
              <a:solidFill>
                <a:srgbClr val="A4CD39"/>
              </a:solidFill>
            </a:endParaRPr>
          </a:p>
          <a:p>
            <a:pPr algn="r"/>
            <a:r>
              <a:rPr lang="en-US" sz="1350" dirty="0">
                <a:solidFill>
                  <a:srgbClr val="A4CD39"/>
                </a:solidFill>
              </a:rPr>
              <a:t>@</a:t>
            </a:r>
            <a:r>
              <a:rPr lang="en-US" sz="1350" dirty="0" err="1">
                <a:solidFill>
                  <a:srgbClr val="A4CD39"/>
                </a:solidFill>
              </a:rPr>
              <a:t>uclpartners</a:t>
            </a:r>
            <a:endParaRPr lang="en-US" sz="1350" dirty="0">
              <a:solidFill>
                <a:srgbClr val="A4CD3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5B4F8-E8EC-1D45-85B8-93F8D920D2D1}"/>
              </a:ext>
            </a:extLst>
          </p:cNvPr>
          <p:cNvSpPr txBox="1"/>
          <p:nvPr userDrawn="1"/>
        </p:nvSpPr>
        <p:spPr>
          <a:xfrm>
            <a:off x="4392197" y="1710922"/>
            <a:ext cx="41148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50" b="0" i="0" dirty="0">
                <a:solidFill>
                  <a:srgbClr val="A4CD3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51014-24DB-D344-ADEB-F415260C8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89" y="357868"/>
            <a:ext cx="2194454" cy="4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9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r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50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84D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84D97"/>
              </a:buClr>
              <a:defRPr/>
            </a:lvl1pPr>
            <a:lvl2pPr>
              <a:buClr>
                <a:srgbClr val="A84D97"/>
              </a:buClr>
              <a:defRPr/>
            </a:lvl2pPr>
            <a:lvl3pPr>
              <a:buClr>
                <a:srgbClr val="A84D97"/>
              </a:buClr>
              <a:defRPr/>
            </a:lvl3pPr>
            <a:lvl4pPr>
              <a:buClr>
                <a:srgbClr val="A84D97"/>
              </a:buClr>
              <a:defRPr/>
            </a:lvl4pPr>
            <a:lvl5pPr>
              <a:buClr>
                <a:srgbClr val="A84D9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30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BC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007BC2"/>
              </a:buClr>
              <a:defRPr/>
            </a:lvl1pPr>
            <a:lvl2pPr>
              <a:buClr>
                <a:srgbClr val="007BC2"/>
              </a:buClr>
              <a:defRPr/>
            </a:lvl2pPr>
            <a:lvl3pPr>
              <a:buClr>
                <a:srgbClr val="007BC2"/>
              </a:buClr>
              <a:defRPr/>
            </a:lvl3pPr>
            <a:lvl4pPr>
              <a:buClr>
                <a:srgbClr val="007BC2"/>
              </a:buClr>
              <a:defRPr/>
            </a:lvl4pPr>
            <a:lvl5pPr>
              <a:buClr>
                <a:srgbClr val="007BC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56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: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2C61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39551" y="1080000"/>
            <a:ext cx="8064000" cy="3375000"/>
          </a:xfrm>
        </p:spPr>
        <p:txBody>
          <a:bodyPr/>
          <a:lstStyle>
            <a:lvl1pPr>
              <a:buClr>
                <a:srgbClr val="A2C617"/>
              </a:buClr>
              <a:defRPr/>
            </a:lvl1pPr>
            <a:lvl2pPr>
              <a:buClr>
                <a:srgbClr val="A2C617"/>
              </a:buClr>
              <a:defRPr/>
            </a:lvl2pPr>
            <a:lvl3pPr>
              <a:buClr>
                <a:srgbClr val="A2C617"/>
              </a:buClr>
              <a:defRPr/>
            </a:lvl3pPr>
            <a:lvl4pPr>
              <a:buClr>
                <a:srgbClr val="A2C617"/>
              </a:buClr>
              <a:defRPr/>
            </a:lvl4pPr>
            <a:lvl5pPr>
              <a:buClr>
                <a:srgbClr val="A2C617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27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0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1800000">
            <a:off x="555236" y="695711"/>
            <a:ext cx="4617974" cy="1321808"/>
          </a:xfrm>
        </p:spPr>
        <p:txBody>
          <a:bodyPr lIns="0" tIns="0" rIns="0" bIns="0" anchor="ctr" anchorCtr="0"/>
          <a:lstStyle>
            <a:lvl1pPr algn="ctr">
              <a:lnSpc>
                <a:spcPts val="3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9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8572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79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064000" cy="81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16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74921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2400" kern="1200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2000" kern="1200">
          <a:solidFill>
            <a:srgbClr val="29292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1600" kern="1200">
          <a:solidFill>
            <a:srgbClr val="29292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064000" cy="81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080001"/>
            <a:ext cx="80640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3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74921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2400" kern="1200">
          <a:solidFill>
            <a:srgbClr val="29292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2000" kern="1200">
          <a:solidFill>
            <a:srgbClr val="29292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–"/>
        <a:defRPr sz="1600" kern="1200">
          <a:solidFill>
            <a:srgbClr val="29292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4921A"/>
        </a:buClr>
        <a:buFont typeface="Arial" pitchFamily="34" charset="0"/>
        <a:buChar char="•"/>
        <a:defRPr sz="18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hyperlink" Target="http://www.explainmyprocedure.com/ahs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://www.heartuk.org.uk/tackling-cholesterol-together/home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hyperlink" Target="mailto:NationalLipidProgramme@ahsn-nenc.org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-1800000">
            <a:off x="-470182" y="777408"/>
            <a:ext cx="6406425" cy="1247709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Na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tional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 Lipid Management and </a:t>
            </a:r>
            <a:b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Familial Hypercholesterolaemia </a:t>
            </a:r>
            <a:b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Programme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13E19-5232-44EA-810F-8D6A15A15765}"/>
              </a:ext>
            </a:extLst>
          </p:cNvPr>
          <p:cNvSpPr txBox="1"/>
          <p:nvPr/>
        </p:nvSpPr>
        <p:spPr>
          <a:xfrm rot="1770756">
            <a:off x="1221219" y="2698818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dirty="0">
              <a:solidFill>
                <a:srgbClr val="7492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b="1" dirty="0">
              <a:solidFill>
                <a:srgbClr val="7492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b="1" dirty="0">
                <a:solidFill>
                  <a:srgbClr val="7492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Julia Newton </a:t>
            </a:r>
            <a:endParaRPr lang="en-GB" sz="1600" dirty="0">
              <a:solidFill>
                <a:srgbClr val="74921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dirty="0">
                <a:solidFill>
                  <a:srgbClr val="7492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AAC/AHSN National Lipid and </a:t>
            </a:r>
          </a:p>
          <a:p>
            <a:pPr algn="ctr"/>
            <a:r>
              <a:rPr lang="en-GB" sz="1600" dirty="0">
                <a:solidFill>
                  <a:srgbClr val="7492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FH Programme Lead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AABDB4-9872-48A3-AFD4-287FF7D149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35" end="2186.53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C0F690A-5D68-4AA3-AD58-281995203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9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2000"/>
    </mc:Choice>
    <mc:Fallback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DB01D-70BA-4182-B292-960457CF9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9622"/>
            <a:ext cx="3744416" cy="13681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b="1" dirty="0"/>
              <a:t>Watch Child Parent Screening videos at:</a:t>
            </a:r>
          </a:p>
          <a:p>
            <a:pPr marL="0" indent="0" algn="ctr">
              <a:buNone/>
            </a:pPr>
            <a:r>
              <a:rPr lang="en-GB" sz="2600" dirty="0">
                <a:hlinkClick r:id="rId4"/>
              </a:rPr>
              <a:t>www.explainmyprocedure.com/ahsn</a:t>
            </a:r>
            <a:endParaRPr lang="en-GB" sz="2600" dirty="0"/>
          </a:p>
          <a:p>
            <a:pPr marL="0" indent="0" algn="ctr">
              <a:buNone/>
            </a:pPr>
            <a:endParaRPr lang="en-GB" sz="1900" dirty="0"/>
          </a:p>
          <a:p>
            <a:pPr marL="0" indent="0" algn="ctr">
              <a:buNone/>
            </a:pPr>
            <a:r>
              <a:rPr lang="en-GB" sz="2600" b="1" dirty="0"/>
              <a:t>OR</a:t>
            </a:r>
          </a:p>
          <a:p>
            <a:pPr marL="0" indent="0" algn="ctr">
              <a:buNone/>
            </a:pPr>
            <a:r>
              <a:rPr lang="en-GB" sz="2600" b="1" dirty="0"/>
              <a:t>Scan QR Code with smart device: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5B0F4F-D6E4-4D64-9C38-A51A9BC68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35A1F62-AB70-4D13-8D7F-6BE0FDEFE0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2" r="16682" b="62883"/>
          <a:stretch/>
        </p:blipFill>
        <p:spPr>
          <a:xfrm>
            <a:off x="4443456" y="1076313"/>
            <a:ext cx="4081047" cy="2990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83EA00E3-256F-4334-A6F6-83574A4431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78" y="2787774"/>
            <a:ext cx="1199099" cy="119909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96F691F-9AE9-4BC2-992A-06A80D7B06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9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20">
        <p:fade/>
      </p:transition>
    </mc:Choice>
    <mc:Fallback>
      <p:transition spd="med" advTm="29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155BD-EE69-4CA3-894E-8BEB19F57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05"/>
          <a:stretch/>
        </p:blipFill>
        <p:spPr>
          <a:xfrm>
            <a:off x="485780" y="901225"/>
            <a:ext cx="8172440" cy="35427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F786CD-D07C-42DF-A441-962F531C4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B27FD91-310C-4005-91B5-25B5D7B083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2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883">
        <p:fade/>
      </p:transition>
    </mc:Choice>
    <mc:Fallback>
      <p:transition spd="med" advTm="51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AE7D-499F-4A5D-A83F-3E34573D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4F012-BF6A-4F68-B994-3ED6716C9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0" b="12099"/>
          <a:stretch/>
        </p:blipFill>
        <p:spPr>
          <a:xfrm>
            <a:off x="0" y="915566"/>
            <a:ext cx="9144000" cy="36056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C99B3F-34E1-408D-B9D0-4D90C190B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8D5FD15-8BA9-4759-8495-2A737874F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B79FB9-AC1E-4280-B5E6-10C7D9F0F0C4}"/>
              </a:ext>
            </a:extLst>
          </p:cNvPr>
          <p:cNvSpPr txBox="1">
            <a:spLocks/>
          </p:cNvSpPr>
          <p:nvPr/>
        </p:nvSpPr>
        <p:spPr>
          <a:xfrm>
            <a:off x="360000" y="73221"/>
            <a:ext cx="8424000" cy="8572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74921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www.heartuk.org.uk/tackling-cholesterol-together/home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2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1473">
        <p:fade/>
      </p:transition>
    </mc:Choice>
    <mc:Fallback>
      <p:transition spd="med" advTm="61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279C9-5EE3-46D7-95BB-F94A0C4D5CA4}"/>
              </a:ext>
            </a:extLst>
          </p:cNvPr>
          <p:cNvSpPr txBox="1"/>
          <p:nvPr/>
        </p:nvSpPr>
        <p:spPr>
          <a:xfrm rot="1780933">
            <a:off x="823881" y="2626022"/>
            <a:ext cx="48245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 Contacts:</a:t>
            </a:r>
          </a:p>
          <a:p>
            <a:endParaRPr lang="en-GB" sz="1200" dirty="0">
              <a:solidFill>
                <a:srgbClr val="FFFF00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200" dirty="0">
                <a:solidFill>
                  <a:srgbClr val="FFFF00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Julia.Newton@ahsn-nenc.org.uk</a:t>
            </a:r>
            <a:r>
              <a:rPr lang="en-GB" sz="1200" dirty="0">
                <a:solidFill>
                  <a:srgbClr val="FFFF00"/>
                </a:solidFill>
              </a:rPr>
              <a:t> </a:t>
            </a:r>
          </a:p>
          <a:p>
            <a:endParaRPr lang="en-GB" sz="1200" dirty="0">
              <a:solidFill>
                <a:srgbClr val="FFFF00"/>
              </a:solidFill>
            </a:endParaRPr>
          </a:p>
          <a:p>
            <a:r>
              <a:rPr lang="en-GB" sz="1200" dirty="0">
                <a:solidFill>
                  <a:srgbClr val="FFFF00"/>
                </a:solidFill>
              </a:rPr>
              <a:t> </a:t>
            </a:r>
            <a:r>
              <a:rPr lang="en-GB" sz="1200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NationalLipidProgramme@ahsn-nenc.org.uk</a:t>
            </a:r>
            <a:r>
              <a:rPr lang="en-GB" sz="1200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9439EB-5DB1-4A65-A4B2-BE8E99A28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FC0DE-F53D-4C85-87E9-C18B6F8D8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3632" y="215900"/>
            <a:ext cx="1500140" cy="5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153">
        <p:fade/>
      </p:transition>
    </mc:Choice>
    <mc:Fallback>
      <p:transition spd="med" advTm="27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67BE576-8D00-4842-A767-94C82E1B6FFB}"/>
              </a:ext>
            </a:extLst>
          </p:cNvPr>
          <p:cNvGrpSpPr/>
          <p:nvPr/>
        </p:nvGrpSpPr>
        <p:grpSpPr>
          <a:xfrm>
            <a:off x="3707905" y="243168"/>
            <a:ext cx="4536504" cy="4387229"/>
            <a:chOff x="1479019" y="-508956"/>
            <a:chExt cx="7199050" cy="4979779"/>
          </a:xfrm>
        </p:grpSpPr>
        <p:pic>
          <p:nvPicPr>
            <p:cNvPr id="1026" name="Picture 3" descr="image001">
              <a:extLst>
                <a:ext uri="{FF2B5EF4-FFF2-40B4-BE49-F238E27FC236}">
                  <a16:creationId xmlns:a16="http://schemas.microsoft.com/office/drawing/2014/main" id="{6F04A39F-F3DF-4A94-84FA-8FBBA5983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019" y="-508956"/>
              <a:ext cx="7199050" cy="4979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aphic 19" descr="Marker">
              <a:extLst>
                <a:ext uri="{FF2B5EF4-FFF2-40B4-BE49-F238E27FC236}">
                  <a16:creationId xmlns:a16="http://schemas.microsoft.com/office/drawing/2014/main" id="{CEAD7604-4E4E-4AA6-9226-E11C9284A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49735" y="150526"/>
              <a:ext cx="574463" cy="574463"/>
            </a:xfrm>
            <a:prstGeom prst="rect">
              <a:avLst/>
            </a:prstGeom>
          </p:spPr>
        </p:pic>
        <p:pic>
          <p:nvPicPr>
            <p:cNvPr id="34" name="Graphic 33" descr="Marker">
              <a:extLst>
                <a:ext uri="{FF2B5EF4-FFF2-40B4-BE49-F238E27FC236}">
                  <a16:creationId xmlns:a16="http://schemas.microsoft.com/office/drawing/2014/main" id="{2272859E-C0C2-4E69-B9F5-0268653F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31588" y="437757"/>
              <a:ext cx="574463" cy="574463"/>
            </a:xfrm>
            <a:prstGeom prst="rect">
              <a:avLst/>
            </a:prstGeom>
          </p:spPr>
        </p:pic>
        <p:pic>
          <p:nvPicPr>
            <p:cNvPr id="35" name="Graphic 34" descr="Marker">
              <a:extLst>
                <a:ext uri="{FF2B5EF4-FFF2-40B4-BE49-F238E27FC236}">
                  <a16:creationId xmlns:a16="http://schemas.microsoft.com/office/drawing/2014/main" id="{49A8929E-D5FD-4EB7-9F2E-71B007B7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28499" y="2820097"/>
              <a:ext cx="574463" cy="574463"/>
            </a:xfrm>
            <a:prstGeom prst="rect">
              <a:avLst/>
            </a:prstGeom>
          </p:spPr>
        </p:pic>
        <p:pic>
          <p:nvPicPr>
            <p:cNvPr id="36" name="Graphic 35" descr="Marker">
              <a:extLst>
                <a:ext uri="{FF2B5EF4-FFF2-40B4-BE49-F238E27FC236}">
                  <a16:creationId xmlns:a16="http://schemas.microsoft.com/office/drawing/2014/main" id="{198EF96B-2BE1-4F88-A830-0D954456F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0555" y="2056253"/>
              <a:ext cx="574463" cy="574463"/>
            </a:xfrm>
            <a:prstGeom prst="rect">
              <a:avLst/>
            </a:prstGeom>
          </p:spPr>
        </p:pic>
        <p:pic>
          <p:nvPicPr>
            <p:cNvPr id="37" name="Graphic 36" descr="Marker">
              <a:extLst>
                <a:ext uri="{FF2B5EF4-FFF2-40B4-BE49-F238E27FC236}">
                  <a16:creationId xmlns:a16="http://schemas.microsoft.com/office/drawing/2014/main" id="{494B7936-074E-463D-8856-1F542705B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87429" y="1707653"/>
              <a:ext cx="574463" cy="574463"/>
            </a:xfrm>
            <a:prstGeom prst="rect">
              <a:avLst/>
            </a:prstGeom>
          </p:spPr>
        </p:pic>
        <p:pic>
          <p:nvPicPr>
            <p:cNvPr id="38" name="Graphic 37" descr="Marker">
              <a:extLst>
                <a:ext uri="{FF2B5EF4-FFF2-40B4-BE49-F238E27FC236}">
                  <a16:creationId xmlns:a16="http://schemas.microsoft.com/office/drawing/2014/main" id="{58780AE8-F78F-46A3-835F-738FB821D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53847" y="1046715"/>
              <a:ext cx="574463" cy="57446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00C0A1-043C-4866-9525-6ECA2CD2E242}"/>
              </a:ext>
            </a:extLst>
          </p:cNvPr>
          <p:cNvSpPr txBox="1"/>
          <p:nvPr/>
        </p:nvSpPr>
        <p:spPr>
          <a:xfrm>
            <a:off x="438937" y="979646"/>
            <a:ext cx="3249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74921A"/>
                </a:solidFill>
                <a:latin typeface="Gill Sans MT" panose="020B0502020104020203" pitchFamily="34" charset="0"/>
              </a:rPr>
              <a:t>AHSN Network commissioned by NHSE/l to deliver a national programme across England aimed at ‘Lipid Management and identification of FH</a:t>
            </a:r>
          </a:p>
          <a:p>
            <a:endParaRPr lang="en-GB" sz="1200" dirty="0">
              <a:solidFill>
                <a:srgbClr val="74921A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74921A"/>
                </a:solidFill>
                <a:latin typeface="Gill Sans MT" panose="020B0502020104020203" pitchFamily="34" charset="0"/>
              </a:rPr>
              <a:t>NENC is the lead AHSN for the Lipid and FH Programme </a:t>
            </a:r>
          </a:p>
          <a:p>
            <a:endParaRPr lang="en-GB" sz="1200" dirty="0">
              <a:solidFill>
                <a:srgbClr val="74921A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74921A"/>
                </a:solidFill>
                <a:latin typeface="Gill Sans MT" panose="020B0502020104020203" pitchFamily="34" charset="0"/>
              </a:rPr>
              <a:t>Working in partnership with the NHSE’s AAC/RUP team across the whole lipid clinical pathway </a:t>
            </a:r>
          </a:p>
          <a:p>
            <a:endParaRPr lang="en-GB" sz="1200" dirty="0">
              <a:solidFill>
                <a:srgbClr val="74921A"/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74921A"/>
                </a:solidFill>
                <a:latin typeface="Gill Sans MT" panose="020B0502020104020203" pitchFamily="34" charset="0"/>
              </a:rPr>
              <a:t>Delivery is led by the team from NENC and overseen by Prof Julia Newton as executive lead and Dr Dermot Neely as Programme Specialist Advisor / Clinical Champion.</a:t>
            </a:r>
          </a:p>
        </p:txBody>
      </p:sp>
      <p:pic>
        <p:nvPicPr>
          <p:cNvPr id="5" name="FH - Slide 2">
            <a:hlinkClick r:id="" action="ppaction://media"/>
            <a:extLst>
              <a:ext uri="{FF2B5EF4-FFF2-40B4-BE49-F238E27FC236}">
                <a16:creationId xmlns:a16="http://schemas.microsoft.com/office/drawing/2014/main" id="{564374D1-736B-4337-A4C4-A21BDE699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9621.9328"/>
                    <p14:bmk name="Bookmark 2" time="32821.9134"/>
                    <p14:bmk name="Bookmark 3" time="37051.9139"/>
                    <p14:bmk name="Bookmark 4" time="49591.8944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6118" y="4104904"/>
            <a:ext cx="507557" cy="507557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2D1D826-6B61-463C-BA20-2B02B9B681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69593E8-D12D-46EC-A06D-BD105AD70D78}"/>
              </a:ext>
            </a:extLst>
          </p:cNvPr>
          <p:cNvSpPr txBox="1">
            <a:spLocks/>
          </p:cNvSpPr>
          <p:nvPr/>
        </p:nvSpPr>
        <p:spPr>
          <a:xfrm>
            <a:off x="395536" y="319140"/>
            <a:ext cx="4899593" cy="39132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2C6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74921A"/>
                </a:solidFill>
              </a:rPr>
              <a:t>There is Always An AHSN Near YOU! </a:t>
            </a:r>
            <a:endParaRPr lang="en-GB" sz="20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6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754">
        <p:fade/>
      </p:transition>
    </mc:Choice>
    <mc:Fallback>
      <p:transition spd="med" advTm="5975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05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051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55FB11-3D61-46EF-B535-1E8C76D9462A}"/>
              </a:ext>
            </a:extLst>
          </p:cNvPr>
          <p:cNvSpPr txBox="1"/>
          <p:nvPr/>
        </p:nvSpPr>
        <p:spPr>
          <a:xfrm>
            <a:off x="1393449" y="4017142"/>
            <a:ext cx="143744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4921A"/>
                </a:solidFill>
              </a:rPr>
              <a:t>Key Enablers</a:t>
            </a:r>
            <a:endParaRPr lang="en-GB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05A02-E6B4-4BEB-BB6D-90B9D006A885}"/>
              </a:ext>
            </a:extLst>
          </p:cNvPr>
          <p:cNvSpPr txBox="1"/>
          <p:nvPr/>
        </p:nvSpPr>
        <p:spPr>
          <a:xfrm>
            <a:off x="475125" y="56049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74921A"/>
                </a:solidFill>
              </a:rPr>
              <a:t>Aim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E213C-8D87-4233-A9E1-46DE8988BE5E}"/>
              </a:ext>
            </a:extLst>
          </p:cNvPr>
          <p:cNvSpPr txBox="1"/>
          <p:nvPr/>
        </p:nvSpPr>
        <p:spPr>
          <a:xfrm>
            <a:off x="136680" y="817585"/>
            <a:ext cx="1296144" cy="3647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Gill Sans MT" panose="020B0502020104020203" pitchFamily="34" charset="0"/>
              </a:rPr>
              <a:t>Contribute to the NHS LTP ambition to </a:t>
            </a:r>
            <a:r>
              <a:rPr lang="en-GB" sz="1100" b="1" dirty="0">
                <a:solidFill>
                  <a:srgbClr val="FF0000"/>
                </a:solidFill>
                <a:latin typeface="Gill Sans MT" panose="020B0502020104020203" pitchFamily="34" charset="0"/>
              </a:rPr>
              <a:t>reduce 150,000 avoidable CVD related deaths </a:t>
            </a:r>
            <a:r>
              <a:rPr lang="en-GB" sz="1100" b="1" dirty="0">
                <a:latin typeface="Gill Sans MT" panose="020B0502020104020203" pitchFamily="34" charset="0"/>
              </a:rPr>
              <a:t>annually by 2029. </a:t>
            </a:r>
          </a:p>
          <a:p>
            <a:pPr algn="ctr"/>
            <a:endParaRPr lang="en-GB" sz="1100" b="1" dirty="0">
              <a:latin typeface="Gill Sans MT" panose="020B0502020104020203" pitchFamily="34" charset="0"/>
            </a:endParaRPr>
          </a:p>
          <a:p>
            <a:pPr algn="ctr"/>
            <a:r>
              <a:rPr lang="en-GB" sz="1100" b="1" dirty="0">
                <a:latin typeface="Gill Sans MT" panose="020B0502020104020203" pitchFamily="34" charset="0"/>
              </a:rPr>
              <a:t>Improve FH detection from current 4% to 15% of the prevalent English population by 2023. </a:t>
            </a:r>
          </a:p>
          <a:p>
            <a:pPr algn="ctr"/>
            <a:endParaRPr lang="en-GB" sz="1100" b="1" dirty="0">
              <a:latin typeface="Gill Sans MT" panose="020B0502020104020203" pitchFamily="34" charset="0"/>
            </a:endParaRPr>
          </a:p>
          <a:p>
            <a:pPr algn="ctr"/>
            <a:r>
              <a:rPr lang="en-GB" sz="1100" b="1" dirty="0">
                <a:solidFill>
                  <a:srgbClr val="FF0000"/>
                </a:solidFill>
                <a:latin typeface="Gill Sans MT" panose="020B0502020104020203" pitchFamily="34" charset="0"/>
              </a:rPr>
              <a:t>Optimise lipid management for at risk patients.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B5D94-698A-4434-A8F5-8EB2729AB18D}"/>
              </a:ext>
            </a:extLst>
          </p:cNvPr>
          <p:cNvSpPr txBox="1"/>
          <p:nvPr/>
        </p:nvSpPr>
        <p:spPr>
          <a:xfrm>
            <a:off x="1706201" y="568219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74921A"/>
                </a:solidFill>
              </a:rPr>
              <a:t>Primary Drivers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04336-AB78-4C24-BC4C-60DC80A29D1D}"/>
              </a:ext>
            </a:extLst>
          </p:cNvPr>
          <p:cNvSpPr txBox="1"/>
          <p:nvPr/>
        </p:nvSpPr>
        <p:spPr>
          <a:xfrm>
            <a:off x="1753012" y="897008"/>
            <a:ext cx="1450837" cy="10618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Gill Sans MT" panose="020B0502020104020203" pitchFamily="34" charset="0"/>
              </a:rPr>
              <a:t>Systematic adoption and use of </a:t>
            </a:r>
            <a:r>
              <a:rPr lang="en-GB" sz="1050" dirty="0">
                <a:solidFill>
                  <a:srgbClr val="FF0000"/>
                </a:solidFill>
                <a:latin typeface="Gill Sans MT" panose="020B0502020104020203" pitchFamily="34" charset="0"/>
              </a:rPr>
              <a:t>national lipid management guidelines</a:t>
            </a:r>
            <a:r>
              <a:rPr lang="en-GB" sz="1050" dirty="0">
                <a:latin typeface="Gill Sans MT" panose="020B0502020104020203" pitchFamily="34" charset="0"/>
              </a:rPr>
              <a:t> within primary and secondary treatment pathways  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6115F-2E4F-4387-A2A7-4351DC669E23}"/>
              </a:ext>
            </a:extLst>
          </p:cNvPr>
          <p:cNvSpPr txBox="1"/>
          <p:nvPr/>
        </p:nvSpPr>
        <p:spPr>
          <a:xfrm>
            <a:off x="3557738" y="912037"/>
            <a:ext cx="5184772" cy="8617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National lipid guidance signed off by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RMOCs </a:t>
            </a:r>
            <a:r>
              <a:rPr lang="en-GB" sz="1000" dirty="0">
                <a:latin typeface="Gill Sans MT" panose="020B0502020104020203" pitchFamily="34" charset="0"/>
              </a:rPr>
              <a:t>and act on barriers for adoption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Education strategy </a:t>
            </a:r>
            <a:r>
              <a:rPr lang="en-GB" sz="1000" dirty="0">
                <a:latin typeface="Gill Sans MT" panose="020B0502020104020203" pitchFamily="34" charset="0"/>
              </a:rPr>
              <a:t>role out to stakeholders to enhance workforce capability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Share case study examples on regional delivery of lipid and FH programme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Community of Practice with dedicated workspace where programme management tools and database resources are shared </a:t>
            </a:r>
            <a:endParaRPr lang="en-GB" sz="1050" dirty="0">
              <a:latin typeface="Gill Sans MT" panose="020B05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50EC3-84C3-4F6A-85D3-21501E468118}"/>
              </a:ext>
            </a:extLst>
          </p:cNvPr>
          <p:cNvSpPr txBox="1"/>
          <p:nvPr/>
        </p:nvSpPr>
        <p:spPr>
          <a:xfrm>
            <a:off x="4860033" y="55552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74921A"/>
                </a:solidFill>
              </a:rPr>
              <a:t>Secondary Drivers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63C70-F06A-49B4-B966-862C3A693F45}"/>
              </a:ext>
            </a:extLst>
          </p:cNvPr>
          <p:cNvSpPr txBox="1"/>
          <p:nvPr/>
        </p:nvSpPr>
        <p:spPr>
          <a:xfrm>
            <a:off x="1766976" y="2249326"/>
            <a:ext cx="1440160" cy="9002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Gill Sans MT" panose="020B0502020104020203" pitchFamily="34" charset="0"/>
              </a:rPr>
              <a:t>Implementation of </a:t>
            </a:r>
            <a:r>
              <a:rPr lang="en-GB" sz="1050" dirty="0">
                <a:solidFill>
                  <a:srgbClr val="FF0000"/>
                </a:solidFill>
                <a:latin typeface="Gill Sans MT" panose="020B0502020104020203" pitchFamily="34" charset="0"/>
              </a:rPr>
              <a:t>Adoption and Spread Plans</a:t>
            </a:r>
            <a:r>
              <a:rPr lang="en-GB" sz="1050" dirty="0">
                <a:latin typeface="Gill Sans MT" panose="020B0502020104020203" pitchFamily="34" charset="0"/>
              </a:rPr>
              <a:t> by AHSNs and their providers </a:t>
            </a:r>
          </a:p>
          <a:p>
            <a:pPr algn="ctr"/>
            <a:endParaRPr lang="en-GB" sz="1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83668-1931-47AB-B0F8-931FFC3EA915}"/>
              </a:ext>
            </a:extLst>
          </p:cNvPr>
          <p:cNvSpPr txBox="1"/>
          <p:nvPr/>
        </p:nvSpPr>
        <p:spPr>
          <a:xfrm>
            <a:off x="1760462" y="3258844"/>
            <a:ext cx="1437444" cy="5770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Gill Sans MT" panose="020B0502020104020203" pitchFamily="34" charset="0"/>
              </a:rPr>
              <a:t>Systematic case finding through validated </a:t>
            </a:r>
            <a:r>
              <a:rPr lang="en-GB" sz="1050" dirty="0">
                <a:solidFill>
                  <a:srgbClr val="FF0000"/>
                </a:solidFill>
                <a:latin typeface="Gill Sans MT" panose="020B0502020104020203" pitchFamily="34" charset="0"/>
              </a:rPr>
              <a:t>search tools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83BDD-811F-4319-B128-8DCAB54536D8}"/>
              </a:ext>
            </a:extLst>
          </p:cNvPr>
          <p:cNvSpPr txBox="1"/>
          <p:nvPr/>
        </p:nvSpPr>
        <p:spPr>
          <a:xfrm>
            <a:off x="3557735" y="1901425"/>
            <a:ext cx="5184774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Support AHSNs to produce local delivery plans to enable implementation of the national programme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Lipid optimisation </a:t>
            </a:r>
            <a:r>
              <a:rPr lang="en-GB" sz="1000" dirty="0">
                <a:latin typeface="Gill Sans MT" panose="020B0502020104020203" pitchFamily="34" charset="0"/>
              </a:rPr>
              <a:t>through delivery of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PTF projects</a:t>
            </a:r>
            <a:r>
              <a:rPr lang="en-GB" sz="1000" dirty="0">
                <a:latin typeface="Gill Sans MT" panose="020B0502020104020203" pitchFamily="34" charset="0"/>
              </a:rPr>
              <a:t>, and update of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RUP </a:t>
            </a:r>
            <a:r>
              <a:rPr lang="en-GB" sz="1000" dirty="0">
                <a:latin typeface="Gill Sans MT" panose="020B0502020104020203" pitchFamily="34" charset="0"/>
              </a:rPr>
              <a:t>and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new novel therapies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Stakeholders to use marketing and communication strategies to engage providers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AHSNs to support providers to access new funding streams for pilot programmes e.g., CPS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PPIE involvement to co-produce national programme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Develop robust set of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programme wide metrics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C3DE4-5A4B-4DAE-AD71-F77E73AC3489}"/>
              </a:ext>
            </a:extLst>
          </p:cNvPr>
          <p:cNvSpPr txBox="1"/>
          <p:nvPr/>
        </p:nvSpPr>
        <p:spPr>
          <a:xfrm>
            <a:off x="3564197" y="3369237"/>
            <a:ext cx="5184773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Use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CVDPrevent audit data </a:t>
            </a:r>
            <a:r>
              <a:rPr lang="en-GB" sz="1000" dirty="0">
                <a:latin typeface="Gill Sans MT" panose="020B0502020104020203" pitchFamily="34" charset="0"/>
              </a:rPr>
              <a:t>to proportionately target patients at highest risk of CVD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00" dirty="0">
                <a:latin typeface="Gill Sans MT" panose="020B0502020104020203" pitchFamily="34" charset="0"/>
              </a:rPr>
              <a:t>Providers to use </a:t>
            </a:r>
            <a:r>
              <a:rPr lang="en-GB" sz="1000" dirty="0">
                <a:solidFill>
                  <a:srgbClr val="FF0000"/>
                </a:solidFill>
                <a:latin typeface="Gill Sans MT" panose="020B0502020104020203" pitchFamily="34" charset="0"/>
              </a:rPr>
              <a:t>search tools </a:t>
            </a:r>
            <a:r>
              <a:rPr lang="en-GB" sz="1000" dirty="0">
                <a:latin typeface="Gill Sans MT" panose="020B0502020104020203" pitchFamily="34" charset="0"/>
              </a:rPr>
              <a:t>such as CDRC, PRIMIS, UCL to perform primary care searches 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69A676-40D3-43FA-97D6-5592CCB2B0DE}"/>
              </a:ext>
            </a:extLst>
          </p:cNvPr>
          <p:cNvCxnSpPr>
            <a:cxnSpLocks/>
          </p:cNvCxnSpPr>
          <p:nvPr/>
        </p:nvCxnSpPr>
        <p:spPr>
          <a:xfrm flipH="1">
            <a:off x="1400900" y="2577264"/>
            <a:ext cx="3595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1EA5A6-4356-4FE5-A0EA-629F8DEC24BA}"/>
              </a:ext>
            </a:extLst>
          </p:cNvPr>
          <p:cNvCxnSpPr>
            <a:cxnSpLocks/>
          </p:cNvCxnSpPr>
          <p:nvPr/>
        </p:nvCxnSpPr>
        <p:spPr>
          <a:xfrm flipH="1">
            <a:off x="3321619" y="2569322"/>
            <a:ext cx="1464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323C99-D338-40C1-B0ED-6BD827D3D1A7}"/>
              </a:ext>
            </a:extLst>
          </p:cNvPr>
          <p:cNvCxnSpPr>
            <a:cxnSpLocks/>
          </p:cNvCxnSpPr>
          <p:nvPr/>
        </p:nvCxnSpPr>
        <p:spPr>
          <a:xfrm flipH="1">
            <a:off x="3321620" y="3543527"/>
            <a:ext cx="1440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9FC62B-ED01-4970-9F0D-420FB3DBC0D0}"/>
              </a:ext>
            </a:extLst>
          </p:cNvPr>
          <p:cNvCxnSpPr>
            <a:cxnSpLocks/>
          </p:cNvCxnSpPr>
          <p:nvPr/>
        </p:nvCxnSpPr>
        <p:spPr>
          <a:xfrm flipH="1" flipV="1">
            <a:off x="3286971" y="1215948"/>
            <a:ext cx="144016" cy="32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B79CEF-BF20-4963-807C-D963D12036E2}"/>
              </a:ext>
            </a:extLst>
          </p:cNvPr>
          <p:cNvCxnSpPr>
            <a:cxnSpLocks/>
          </p:cNvCxnSpPr>
          <p:nvPr/>
        </p:nvCxnSpPr>
        <p:spPr>
          <a:xfrm flipH="1">
            <a:off x="1580841" y="1138439"/>
            <a:ext cx="17198" cy="24119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F8A11C-A365-4507-9517-10AFEC6F0955}"/>
              </a:ext>
            </a:extLst>
          </p:cNvPr>
          <p:cNvCxnSpPr>
            <a:cxnSpLocks/>
          </p:cNvCxnSpPr>
          <p:nvPr/>
        </p:nvCxnSpPr>
        <p:spPr>
          <a:xfrm flipH="1">
            <a:off x="1580683" y="1126358"/>
            <a:ext cx="1625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61B4D7-27C1-4EAE-A97D-0CA1CEE55001}"/>
              </a:ext>
            </a:extLst>
          </p:cNvPr>
          <p:cNvCxnSpPr>
            <a:cxnSpLocks/>
          </p:cNvCxnSpPr>
          <p:nvPr/>
        </p:nvCxnSpPr>
        <p:spPr>
          <a:xfrm flipH="1">
            <a:off x="1580682" y="3543527"/>
            <a:ext cx="1625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C7D22B2-16A6-47FA-A565-2B6949D881B4}"/>
              </a:ext>
            </a:extLst>
          </p:cNvPr>
          <p:cNvSpPr txBox="1"/>
          <p:nvPr/>
        </p:nvSpPr>
        <p:spPr>
          <a:xfrm>
            <a:off x="1397675" y="4372209"/>
            <a:ext cx="20572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 algn="r"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rgbClr val="FF0000"/>
                </a:solidFill>
              </a:rPr>
              <a:t>Tackle CVD health inequalities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1CB126-A48B-45D7-9F4A-8AB20B05C80A}"/>
              </a:ext>
            </a:extLst>
          </p:cNvPr>
          <p:cNvSpPr txBox="1"/>
          <p:nvPr/>
        </p:nvSpPr>
        <p:spPr>
          <a:xfrm>
            <a:off x="1411229" y="4666852"/>
            <a:ext cx="21465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50" b="1" dirty="0"/>
              <a:t>PPI/E programme coproduction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10ADF3-0176-404E-876B-1C0444616684}"/>
              </a:ext>
            </a:extLst>
          </p:cNvPr>
          <p:cNvSpPr txBox="1"/>
          <p:nvPr/>
        </p:nvSpPr>
        <p:spPr>
          <a:xfrm>
            <a:off x="3430987" y="4369894"/>
            <a:ext cx="1645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50" b="1" dirty="0"/>
              <a:t>Development of a CoP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FD9A17-7375-43D6-B850-567A74D3F251}"/>
              </a:ext>
            </a:extLst>
          </p:cNvPr>
          <p:cNvSpPr txBox="1"/>
          <p:nvPr/>
        </p:nvSpPr>
        <p:spPr>
          <a:xfrm>
            <a:off x="3430987" y="4666853"/>
            <a:ext cx="20572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rgbClr val="FF0000"/>
                </a:solidFill>
              </a:rPr>
              <a:t>Programme wide metrics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675E3C-3A82-4F4B-A2F4-5A8002AF430D}"/>
              </a:ext>
            </a:extLst>
          </p:cNvPr>
          <p:cNvSpPr txBox="1"/>
          <p:nvPr/>
        </p:nvSpPr>
        <p:spPr>
          <a:xfrm>
            <a:off x="5220072" y="4371927"/>
            <a:ext cx="2304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rgbClr val="FF0000"/>
                </a:solidFill>
              </a:rPr>
              <a:t>Workforce capacity &amp; capability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7E7CCE-796D-4AE5-B55E-C032C134FA37}"/>
              </a:ext>
            </a:extLst>
          </p:cNvPr>
          <p:cNvSpPr txBox="1"/>
          <p:nvPr/>
        </p:nvSpPr>
        <p:spPr>
          <a:xfrm>
            <a:off x="5220072" y="4660369"/>
            <a:ext cx="2304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GB" sz="1050" b="1" dirty="0"/>
              <a:t>Clinical leadership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1E98811-C0CF-4D17-9F9E-D50C974A0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AD61E52A-8F50-466E-BC61-503CDBDDB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29" name="Title 3">
            <a:extLst>
              <a:ext uri="{FF2B5EF4-FFF2-40B4-BE49-F238E27FC236}">
                <a16:creationId xmlns:a16="http://schemas.microsoft.com/office/drawing/2014/main" id="{702244B3-8719-4D67-962D-8986A1C3EA6F}"/>
              </a:ext>
            </a:extLst>
          </p:cNvPr>
          <p:cNvSpPr txBox="1">
            <a:spLocks/>
          </p:cNvSpPr>
          <p:nvPr/>
        </p:nvSpPr>
        <p:spPr>
          <a:xfrm>
            <a:off x="395536" y="267494"/>
            <a:ext cx="4899593" cy="39132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2C6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rgbClr val="74921A"/>
                </a:solidFill>
              </a:rPr>
              <a:t>AAC/AHSN Lipid and FH Programme Driver Diagram</a:t>
            </a:r>
            <a:endParaRPr lang="en-GB" sz="1800" dirty="0">
              <a:solidFill>
                <a:srgbClr val="74921A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8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963">
        <p:fade/>
      </p:transition>
    </mc:Choice>
    <mc:Fallback>
      <p:transition spd="med" advTm="74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564A37-8C0B-4310-BCB7-E76A8D830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5" t="13847" r="13599" b="12084"/>
          <a:stretch/>
        </p:blipFill>
        <p:spPr>
          <a:xfrm>
            <a:off x="-36512" y="0"/>
            <a:ext cx="7416824" cy="5143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18BB7C-E55A-4CE0-8398-33197E207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3DA136D-1B77-4070-B3BE-2CB862899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5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103">
        <p:fade/>
      </p:transition>
    </mc:Choice>
    <mc:Fallback>
      <p:transition spd="med" advTm="451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33BF16B-E301-4C0F-AACF-52911229F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8" t="13141" r="13477" b="12505"/>
          <a:stretch/>
        </p:blipFill>
        <p:spPr>
          <a:xfrm>
            <a:off x="-95696" y="0"/>
            <a:ext cx="7489328" cy="523604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C4903C-B334-40E7-AA3F-8836A4B3D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3F35E51-F776-4634-B081-E4D54504D6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5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76">
        <p:fade/>
      </p:transition>
    </mc:Choice>
    <mc:Fallback>
      <p:transition spd="med" advTm="24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D800C-2DD4-4221-9537-57F6A14F3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500" y="1349400"/>
            <a:ext cx="9001000" cy="3375000"/>
          </a:xfrm>
        </p:spPr>
        <p:txBody>
          <a:bodyPr>
            <a:normAutofit fontScale="77500" lnSpcReduction="20000"/>
          </a:bodyPr>
          <a:lstStyle/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r>
              <a:rPr lang="en-GB" sz="2300" dirty="0">
                <a:solidFill>
                  <a:schemeClr val="tx1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% of known cases of Familial Hypercholesterolaemia (FH)</a:t>
            </a: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endParaRPr lang="en-GB" sz="2300" dirty="0">
              <a:solidFill>
                <a:schemeClr val="tx1"/>
              </a:solidFill>
              <a:latin typeface="Calibri (Headings)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r>
              <a:rPr lang="en-GB" sz="2300" dirty="0">
                <a:solidFill>
                  <a:schemeClr val="tx1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% CCGs engaged with adoption of the lipid management and FH programmes</a:t>
            </a: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endParaRPr lang="en-GB" sz="2300" dirty="0">
              <a:solidFill>
                <a:schemeClr val="tx1"/>
              </a:solidFill>
              <a:latin typeface="Calibri (Headings)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r>
              <a:rPr lang="en-GB" sz="2300" dirty="0">
                <a:solidFill>
                  <a:schemeClr val="tx1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% HIST prescribed compared to all statin prescribing in primary care</a:t>
            </a: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endParaRPr lang="en-GB" sz="2300" dirty="0">
              <a:solidFill>
                <a:schemeClr val="tx1"/>
              </a:solidFill>
              <a:latin typeface="Calibri (Headings)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r>
              <a:rPr lang="en-GB" sz="2300" dirty="0">
                <a:solidFill>
                  <a:schemeClr val="tx1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Absolute prescription item numbers of ezetimibe​</a:t>
            </a: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endParaRPr lang="en-GB" sz="2300" dirty="0">
              <a:solidFill>
                <a:schemeClr val="tx1"/>
              </a:solidFill>
              <a:latin typeface="Calibri (Headings)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r>
              <a:rPr lang="en-GB" sz="2300" dirty="0">
                <a:solidFill>
                  <a:schemeClr val="tx1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% PCSK9i prescribed as a proportion of eligible population for PCSK9i</a:t>
            </a: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endParaRPr lang="en-GB" sz="2300" dirty="0">
              <a:solidFill>
                <a:schemeClr val="tx1"/>
              </a:solidFill>
              <a:latin typeface="Calibri (Headings)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indent="-228600">
              <a:buFont typeface="+mj-lt"/>
              <a:buAutoNum type="arabicPeriod"/>
              <a:tabLst>
                <a:tab pos="1371600" algn="l"/>
              </a:tabLst>
            </a:pPr>
            <a:r>
              <a:rPr lang="en-GB" sz="2300" dirty="0">
                <a:solidFill>
                  <a:schemeClr val="tx1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% Inclisiran prescribed as a proportion of eligible population </a:t>
            </a:r>
            <a:r>
              <a:rPr lang="en-GB" sz="2300" dirty="0">
                <a:solidFill>
                  <a:srgbClr val="FF0000"/>
                </a:solidFill>
                <a:latin typeface="Calibri (Headings)"/>
                <a:ea typeface="Verdana" panose="020B0604030504040204" pitchFamily="34" charset="0"/>
                <a:cs typeface="Times New Roman" panose="02020603050405020304" pitchFamily="18" charset="0"/>
              </a:rPr>
              <a:t>​(pending NICE approval)</a:t>
            </a:r>
            <a:endParaRPr lang="en-GB" sz="2300" dirty="0">
              <a:solidFill>
                <a:schemeClr val="tx1"/>
              </a:solidFill>
              <a:latin typeface="Calibri (Headings)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>
              <a:latin typeface="Calibri (Headings)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801B25-BDB9-4AD3-AD24-509AB7960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149.7509"/>
                    <p14:bmk name="Bookmark 2" time="10059.9386"/>
                    <p14:bmk name="Bookmark 3" time="11609.8886"/>
                    <p14:bmk name="Bookmark 4" time="12979.8255"/>
                    <p14:bmk name="Bookmark 5" time="14489.7777"/>
                    <p14:bmk name="Bookmark 6" time="15599.631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5DC7AA-A199-45D2-8687-A7ECA907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651ADB3-D40B-4A98-827B-D02295734488}"/>
              </a:ext>
            </a:extLst>
          </p:cNvPr>
          <p:cNvSpPr txBox="1">
            <a:spLocks/>
          </p:cNvSpPr>
          <p:nvPr/>
        </p:nvSpPr>
        <p:spPr>
          <a:xfrm>
            <a:off x="395536" y="319140"/>
            <a:ext cx="4899593" cy="3913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2C6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700" dirty="0">
                <a:solidFill>
                  <a:srgbClr val="74921A"/>
                </a:solidFill>
              </a:rPr>
              <a:t>AAC/AHSN </a:t>
            </a:r>
            <a:br>
              <a:rPr lang="en-GB" sz="1700" dirty="0">
                <a:solidFill>
                  <a:srgbClr val="74921A"/>
                </a:solidFill>
              </a:rPr>
            </a:br>
            <a:r>
              <a:rPr lang="en-GB" sz="1700" dirty="0">
                <a:solidFill>
                  <a:srgbClr val="74921A"/>
                </a:solidFill>
              </a:rPr>
              <a:t>Lipid Programme Metrics 20/21 </a:t>
            </a:r>
            <a:br>
              <a:rPr lang="en-GB" sz="1700" dirty="0">
                <a:solidFill>
                  <a:srgbClr val="74921A"/>
                </a:solidFill>
              </a:rPr>
            </a:br>
            <a:r>
              <a:rPr lang="en-GB" sz="1700" dirty="0">
                <a:solidFill>
                  <a:srgbClr val="FF0000"/>
                </a:solidFill>
              </a:rPr>
              <a:t>THESE WILL EVOLVE AS CVDPREVENT IS PUBLISHED </a:t>
            </a:r>
            <a:endParaRPr lang="en-GB" sz="1700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5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366">
        <p:fade/>
      </p:transition>
    </mc:Choice>
    <mc:Fallback>
      <p:transition spd="med" advTm="25366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027D-F2CD-4341-A6A9-5A043C15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27" y="345500"/>
            <a:ext cx="8353773" cy="468206"/>
          </a:xfrm>
        </p:spPr>
        <p:txBody>
          <a:bodyPr>
            <a:normAutofit/>
          </a:bodyPr>
          <a:lstStyle/>
          <a:p>
            <a:r>
              <a:rPr lang="en-GB" sz="2000" dirty="0"/>
              <a:t>Two approaches to achieving the NHS Long term Plan Ambitions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9033A1-8A42-4967-A176-41D48210A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8933" y="778779"/>
            <a:ext cx="6566134" cy="36951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9EC3E1-1848-4172-B840-A09CF2185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629CA3D-9767-44DF-947A-D4D944EC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8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422">
        <p:fade/>
      </p:transition>
    </mc:Choice>
    <mc:Fallback>
      <p:transition spd="med" advTm="139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D5B417-7460-4629-8261-ED662FC31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3" t="6943" r="72017" b="14494"/>
          <a:stretch/>
        </p:blipFill>
        <p:spPr>
          <a:xfrm>
            <a:off x="1835695" y="788419"/>
            <a:ext cx="3168353" cy="4101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689A1-6BE3-43A3-B125-2B9B063C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27" y="319244"/>
            <a:ext cx="8064000" cy="399027"/>
          </a:xfrm>
        </p:spPr>
        <p:txBody>
          <a:bodyPr>
            <a:noAutofit/>
          </a:bodyPr>
          <a:lstStyle/>
          <a:p>
            <a:r>
              <a:rPr lang="en-GB" sz="2000" dirty="0"/>
              <a:t>Take the evidence and implement the clinical pathway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DE3B-B25B-49DB-BAF7-22E2B51AB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6E9A2-82C2-439F-B863-13142FA47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879" y="1892594"/>
            <a:ext cx="2920121" cy="16463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FA739F-32BE-4EE6-846A-0209DBAB1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89.8721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BFE33D9-84E5-448E-9229-79EB82E78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471">
        <p:fade/>
      </p:transition>
    </mc:Choice>
    <mc:Fallback>
      <p:transition spd="med" advTm="32471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007A8-9AB1-4742-BC59-B400756F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221"/>
            <a:ext cx="8424000" cy="857250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74921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AHSN Child-Parent Programme 7 Pilot sites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904A3-3BEB-4DA6-B5B6-4B028C42C9FE}"/>
              </a:ext>
            </a:extLst>
          </p:cNvPr>
          <p:cNvPicPr/>
          <p:nvPr/>
        </p:nvPicPr>
        <p:blipFill rotWithShape="1">
          <a:blip r:embed="rId5"/>
          <a:srcRect l="35234" t="20070" r="30112" b="15482"/>
          <a:stretch/>
        </p:blipFill>
        <p:spPr bwMode="auto">
          <a:xfrm>
            <a:off x="1763688" y="987574"/>
            <a:ext cx="5668287" cy="4155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766A0-F72D-4DB4-A7FB-4DC24908FF51}"/>
              </a:ext>
            </a:extLst>
          </p:cNvPr>
          <p:cNvSpPr txBox="1"/>
          <p:nvPr/>
        </p:nvSpPr>
        <p:spPr>
          <a:xfrm>
            <a:off x="5882513" y="10406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NENC AHSN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C5072-6361-4892-A78F-9329A5F1889D}"/>
              </a:ext>
            </a:extLst>
          </p:cNvPr>
          <p:cNvSpPr txBox="1"/>
          <p:nvPr/>
        </p:nvSpPr>
        <p:spPr>
          <a:xfrm>
            <a:off x="3192830" y="44455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Oxford AHSN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23DF1-F1BC-4567-9CDC-A1B86B0D7F6C}"/>
              </a:ext>
            </a:extLst>
          </p:cNvPr>
          <p:cNvSpPr txBox="1"/>
          <p:nvPr/>
        </p:nvSpPr>
        <p:spPr>
          <a:xfrm>
            <a:off x="755576" y="2900431"/>
            <a:ext cx="240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West Midlands AHSN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DB538A-2465-4FCF-930A-28722ACE5A43}"/>
              </a:ext>
            </a:extLst>
          </p:cNvPr>
          <p:cNvCxnSpPr>
            <a:cxnSpLocks/>
          </p:cNvCxnSpPr>
          <p:nvPr/>
        </p:nvCxnSpPr>
        <p:spPr>
          <a:xfrm flipV="1">
            <a:off x="4251204" y="3543085"/>
            <a:ext cx="1051604" cy="937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9C6D06-1156-401D-9343-D433C27D17A1}"/>
              </a:ext>
            </a:extLst>
          </p:cNvPr>
          <p:cNvCxnSpPr>
            <a:cxnSpLocks/>
          </p:cNvCxnSpPr>
          <p:nvPr/>
        </p:nvCxnSpPr>
        <p:spPr>
          <a:xfrm flipH="1">
            <a:off x="5143243" y="1301960"/>
            <a:ext cx="684544" cy="2160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F65DA2-155C-4F62-B97A-2D0F9A20B8EE}"/>
              </a:ext>
            </a:extLst>
          </p:cNvPr>
          <p:cNvCxnSpPr>
            <a:cxnSpLocks/>
          </p:cNvCxnSpPr>
          <p:nvPr/>
        </p:nvCxnSpPr>
        <p:spPr>
          <a:xfrm>
            <a:off x="2915816" y="3085097"/>
            <a:ext cx="1043648" cy="11536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2C461F-0ABC-46DF-BEAF-BC99CE70A0E3}"/>
              </a:ext>
            </a:extLst>
          </p:cNvPr>
          <p:cNvSpPr txBox="1"/>
          <p:nvPr/>
        </p:nvSpPr>
        <p:spPr>
          <a:xfrm>
            <a:off x="7308304" y="2205247"/>
            <a:ext cx="149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Eastern AHSN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62E7B5-89DC-4969-8036-BF2926EBDC3F}"/>
              </a:ext>
            </a:extLst>
          </p:cNvPr>
          <p:cNvCxnSpPr>
            <a:cxnSpLocks/>
          </p:cNvCxnSpPr>
          <p:nvPr/>
        </p:nvCxnSpPr>
        <p:spPr>
          <a:xfrm flipH="1">
            <a:off x="6876256" y="2429340"/>
            <a:ext cx="468520" cy="35843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16F55C-F45D-4876-851E-3749E62BEE09}"/>
              </a:ext>
            </a:extLst>
          </p:cNvPr>
          <p:cNvSpPr txBox="1"/>
          <p:nvPr/>
        </p:nvSpPr>
        <p:spPr>
          <a:xfrm>
            <a:off x="697826" y="345442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West of England AHSN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530633-7EE4-4B09-8ECB-F8F4625DE73A}"/>
              </a:ext>
            </a:extLst>
          </p:cNvPr>
          <p:cNvCxnSpPr>
            <a:cxnSpLocks/>
          </p:cNvCxnSpPr>
          <p:nvPr/>
        </p:nvCxnSpPr>
        <p:spPr>
          <a:xfrm>
            <a:off x="1835696" y="1779662"/>
            <a:ext cx="2131491" cy="42972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1CB162-58D7-485F-A807-B23972BA5F3D}"/>
              </a:ext>
            </a:extLst>
          </p:cNvPr>
          <p:cNvCxnSpPr>
            <a:cxnSpLocks/>
          </p:cNvCxnSpPr>
          <p:nvPr/>
        </p:nvCxnSpPr>
        <p:spPr>
          <a:xfrm>
            <a:off x="3160357" y="3639095"/>
            <a:ext cx="979595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F6B8AE1-99B0-4471-A172-DE3CABEA7113}"/>
              </a:ext>
            </a:extLst>
          </p:cNvPr>
          <p:cNvSpPr txBox="1"/>
          <p:nvPr/>
        </p:nvSpPr>
        <p:spPr>
          <a:xfrm>
            <a:off x="237704" y="1241342"/>
            <a:ext cx="464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Innovations Agency North West </a:t>
            </a:r>
          </a:p>
          <a:p>
            <a:r>
              <a:rPr lang="en-GB" b="1" dirty="0">
                <a:solidFill>
                  <a:srgbClr val="74921A"/>
                </a:solidFill>
              </a:rPr>
              <a:t>Coast AHSN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025A9E-A51D-4DE8-93A9-3E90D61F89C8}"/>
              </a:ext>
            </a:extLst>
          </p:cNvPr>
          <p:cNvSpPr txBox="1"/>
          <p:nvPr/>
        </p:nvSpPr>
        <p:spPr>
          <a:xfrm>
            <a:off x="7250665" y="3557405"/>
            <a:ext cx="2280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4921A"/>
                </a:solidFill>
              </a:rPr>
              <a:t>Imperial Health College Partners AHSN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012A6A-FEBD-43D9-91FC-52AB62890324}"/>
              </a:ext>
            </a:extLst>
          </p:cNvPr>
          <p:cNvCxnSpPr>
            <a:cxnSpLocks/>
          </p:cNvCxnSpPr>
          <p:nvPr/>
        </p:nvCxnSpPr>
        <p:spPr>
          <a:xfrm flipH="1" flipV="1">
            <a:off x="5785145" y="3623223"/>
            <a:ext cx="1447536" cy="34516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A734DB-5ECD-405E-BBF7-E94700B03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1C7B757F-C27C-40CA-A368-C536A59DC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32" y="215900"/>
            <a:ext cx="1500141" cy="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1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262">
        <p:fade/>
      </p:transition>
    </mc:Choice>
    <mc:Fallback>
      <p:transition spd="med" advTm="47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VD Prevention Development Steering Group Lipid Programme Update 180121" id="{C48BF806-5AB8-4F03-A545-166C24D40FD2}" vid="{8DF5A804-C194-434E-BE0E-B2EFB3848E1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SN PowerPoint Template - NEW LOGO" id="{84ABAF13-47AB-4316-9943-A70C91EEFFB6}" vid="{31A9FED5-C730-4364-B289-15DB817EC6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347CEBEF0336408607CB336085C449" ma:contentTypeVersion="4" ma:contentTypeDescription="Create a new document." ma:contentTypeScope="" ma:versionID="14748430c5d01f11aab899fe2edfb517">
  <xsd:schema xmlns:xsd="http://www.w3.org/2001/XMLSchema" xmlns:xs="http://www.w3.org/2001/XMLSchema" xmlns:p="http://schemas.microsoft.com/office/2006/metadata/properties" xmlns:ns2="7a34b91a-c1bd-4a53-acc3-e793edd718b6" targetNamespace="http://schemas.microsoft.com/office/2006/metadata/properties" ma:root="true" ma:fieldsID="1cbc09c1ae167b9a6928248b45ae49bb" ns2:_="">
    <xsd:import namespace="7a34b91a-c1bd-4a53-acc3-e793edd718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4b91a-c1bd-4a53-acc3-e793edd718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FF9927-112F-4B6F-B3AC-EC9ABBECCC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E7C228-6CD8-4785-A34A-CA5C594E491D}">
  <ds:schemaRefs>
    <ds:schemaRef ds:uri="7a34b91a-c1bd-4a53-acc3-e793edd718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D7FBBE-5A56-4170-9BC8-E264D8C7D3DA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7a34b91a-c1bd-4a53-acc3-e793edd718b6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CVD Prevention Development Steering Group Lipid Programme Update 180121</Template>
  <TotalTime>3780</TotalTime>
  <Words>753</Words>
  <Application>Microsoft Office PowerPoint</Application>
  <PresentationFormat>On-screen Show (16:9)</PresentationFormat>
  <Paragraphs>85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(Headings)</vt:lpstr>
      <vt:lpstr>Calibri Light</vt:lpstr>
      <vt:lpstr>Gill Sans MT</vt:lpstr>
      <vt:lpstr>Verdana</vt:lpstr>
      <vt:lpstr>Office Theme</vt:lpstr>
      <vt:lpstr>1_Office Theme</vt:lpstr>
      <vt:lpstr>National Lipid Management and  Familial Hypercholesterolaemia  Programme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approaches to achieving the NHS Long term Plan Ambitions</vt:lpstr>
      <vt:lpstr>Take the evidence and implement the clinical pathway </vt:lpstr>
      <vt:lpstr>AHSN Child-Parent Programme 7 Pilot sites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CVD Prevention Development Group</dc:title>
  <dc:creator>Joe Chidanyika</dc:creator>
  <cp:lastModifiedBy>Mark Pattison</cp:lastModifiedBy>
  <cp:revision>31</cp:revision>
  <dcterms:created xsi:type="dcterms:W3CDTF">2021-01-14T10:16:38Z</dcterms:created>
  <dcterms:modified xsi:type="dcterms:W3CDTF">2021-10-19T15:25:09Z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0x0101005E347CEBEF0336408607CB336085C449</vt:lpwstr>
  </property>
</Properties>
</file>