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48" r:id="rId5"/>
  </p:sldMasterIdLst>
  <p:notesMasterIdLst>
    <p:notesMasterId r:id="rId37"/>
  </p:notesMasterIdLst>
  <p:sldIdLst>
    <p:sldId id="4175" r:id="rId6"/>
    <p:sldId id="4174" r:id="rId7"/>
    <p:sldId id="256" r:id="rId8"/>
    <p:sldId id="4347" r:id="rId9"/>
    <p:sldId id="3903" r:id="rId10"/>
    <p:sldId id="4130" r:id="rId11"/>
    <p:sldId id="4321" r:id="rId12"/>
    <p:sldId id="3945" r:id="rId13"/>
    <p:sldId id="4301" r:id="rId14"/>
    <p:sldId id="4336" r:id="rId15"/>
    <p:sldId id="3922" r:id="rId16"/>
    <p:sldId id="4254" r:id="rId17"/>
    <p:sldId id="4280" r:id="rId18"/>
    <p:sldId id="4295" r:id="rId19"/>
    <p:sldId id="4281" r:id="rId20"/>
    <p:sldId id="3942" r:id="rId21"/>
    <p:sldId id="4338" r:id="rId22"/>
    <p:sldId id="4348" r:id="rId23"/>
    <p:sldId id="4349" r:id="rId24"/>
    <p:sldId id="263" r:id="rId25"/>
    <p:sldId id="4178" r:id="rId26"/>
    <p:sldId id="4184" r:id="rId27"/>
    <p:sldId id="4185" r:id="rId28"/>
    <p:sldId id="4186" r:id="rId29"/>
    <p:sldId id="4187" r:id="rId30"/>
    <p:sldId id="4188" r:id="rId31"/>
    <p:sldId id="4179" r:id="rId32"/>
    <p:sldId id="4191" r:id="rId33"/>
    <p:sldId id="257" r:id="rId34"/>
    <p:sldId id="4177" r:id="rId35"/>
    <p:sldId id="4351"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2C617"/>
    <a:srgbClr val="007BC2"/>
    <a:srgbClr val="74921A"/>
    <a:srgbClr val="E44921"/>
    <a:srgbClr val="A84D97"/>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51897-358B-4508-9CBF-5EE771B3F34B}" v="43" dt="2022-09-05T12:57:39.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033" autoAdjust="0"/>
  </p:normalViewPr>
  <p:slideViewPr>
    <p:cSldViewPr snapToGrid="0">
      <p:cViewPr varScale="1">
        <p:scale>
          <a:sx n="88" d="100"/>
          <a:sy n="88" d="100"/>
        </p:scale>
        <p:origin x="644" y="64"/>
      </p:cViewPr>
      <p:guideLst>
        <p:guide orient="horz" pos="162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ms.gov.uk\HomeDrive\Users\TGardiner1\My%20Documents\Copy%20of%20BPchecks_OCT2021_GDPPR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BPchecks_OCT2021_GDPPR_v1.xlsx]chart!PivotTable1</c:name>
    <c:fmtId val="-1"/>
  </c:pivotSource>
  <c:chart>
    <c:autoTitleDeleted val="1"/>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s>
    <c:plotArea>
      <c:layout/>
      <c:barChart>
        <c:barDir val="col"/>
        <c:grouping val="clustered"/>
        <c:varyColors val="0"/>
        <c:ser>
          <c:idx val="0"/>
          <c:order val="0"/>
          <c:tx>
            <c:strRef>
              <c:f>chart!$B$3</c:f>
              <c:strCache>
                <c:ptCount val="1"/>
                <c:pt idx="0">
                  <c:v>Total</c:v>
                </c:pt>
              </c:strCache>
            </c:strRef>
          </c:tx>
          <c:spPr>
            <a:solidFill>
              <a:schemeClr val="accent1"/>
            </a:solidFill>
            <a:ln>
              <a:noFill/>
            </a:ln>
            <a:effectLst/>
          </c:spPr>
          <c:invertIfNegative val="0"/>
          <c:cat>
            <c:multiLvlStrRef>
              <c:f>chart!$A$4:$A$44</c:f>
              <c:multiLvlStrCache>
                <c:ptCount val="32"/>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lvl>
                <c:lvl>
                  <c:pt idx="0">
                    <c:v>2019</c:v>
                  </c:pt>
                  <c:pt idx="9">
                    <c:v>2020</c:v>
                  </c:pt>
                  <c:pt idx="12">
                    <c:v>2020</c:v>
                  </c:pt>
                  <c:pt idx="21">
                    <c:v>2021</c:v>
                  </c:pt>
                  <c:pt idx="24">
                    <c:v>2021</c:v>
                  </c:pt>
                </c:lvl>
                <c:lvl>
                  <c:pt idx="0">
                    <c:v>2019/20</c:v>
                  </c:pt>
                  <c:pt idx="12">
                    <c:v>2020/21</c:v>
                  </c:pt>
                  <c:pt idx="24">
                    <c:v>2021/22</c:v>
                  </c:pt>
                </c:lvl>
              </c:multiLvlStrCache>
            </c:multiLvlStrRef>
          </c:cat>
          <c:val>
            <c:numRef>
              <c:f>chart!$B$4:$B$44</c:f>
              <c:numCache>
                <c:formatCode>#,##0</c:formatCode>
                <c:ptCount val="32"/>
                <c:pt idx="0">
                  <c:v>2187187</c:v>
                </c:pt>
                <c:pt idx="1">
                  <c:v>2334406</c:v>
                </c:pt>
                <c:pt idx="2">
                  <c:v>2223942</c:v>
                </c:pt>
                <c:pt idx="3">
                  <c:v>2535416</c:v>
                </c:pt>
                <c:pt idx="4">
                  <c:v>2227231</c:v>
                </c:pt>
                <c:pt idx="5">
                  <c:v>2360367</c:v>
                </c:pt>
                <c:pt idx="6">
                  <c:v>2623352</c:v>
                </c:pt>
                <c:pt idx="7">
                  <c:v>2387788</c:v>
                </c:pt>
                <c:pt idx="8">
                  <c:v>2084950</c:v>
                </c:pt>
                <c:pt idx="9">
                  <c:v>2644979</c:v>
                </c:pt>
                <c:pt idx="10">
                  <c:v>2323646</c:v>
                </c:pt>
                <c:pt idx="11">
                  <c:v>1460734</c:v>
                </c:pt>
                <c:pt idx="12">
                  <c:v>353550</c:v>
                </c:pt>
                <c:pt idx="13">
                  <c:v>474464</c:v>
                </c:pt>
                <c:pt idx="14">
                  <c:v>762348</c:v>
                </c:pt>
                <c:pt idx="15">
                  <c:v>1013549</c:v>
                </c:pt>
                <c:pt idx="16">
                  <c:v>994065</c:v>
                </c:pt>
                <c:pt idx="17">
                  <c:v>1215000</c:v>
                </c:pt>
                <c:pt idx="18">
                  <c:v>1271703</c:v>
                </c:pt>
                <c:pt idx="19">
                  <c:v>1249353</c:v>
                </c:pt>
                <c:pt idx="20">
                  <c:v>1130179</c:v>
                </c:pt>
                <c:pt idx="21">
                  <c:v>1031343</c:v>
                </c:pt>
                <c:pt idx="22">
                  <c:v>1093648</c:v>
                </c:pt>
                <c:pt idx="23">
                  <c:v>1395401</c:v>
                </c:pt>
                <c:pt idx="24">
                  <c:v>1259277</c:v>
                </c:pt>
                <c:pt idx="25">
                  <c:v>1322989</c:v>
                </c:pt>
                <c:pt idx="26">
                  <c:v>1506397</c:v>
                </c:pt>
                <c:pt idx="27">
                  <c:v>1473681</c:v>
                </c:pt>
                <c:pt idx="28">
                  <c:v>1384956</c:v>
                </c:pt>
                <c:pt idx="29">
                  <c:v>1455943</c:v>
                </c:pt>
                <c:pt idx="30">
                  <c:v>1386796</c:v>
                </c:pt>
                <c:pt idx="31">
                  <c:v>67261</c:v>
                </c:pt>
              </c:numCache>
            </c:numRef>
          </c:val>
          <c:extLst>
            <c:ext xmlns:c16="http://schemas.microsoft.com/office/drawing/2014/chart" uri="{C3380CC4-5D6E-409C-BE32-E72D297353CC}">
              <c16:uniqueId val="{00000000-6F8E-4500-B537-F0695E2D0BB8}"/>
            </c:ext>
          </c:extLst>
        </c:ser>
        <c:dLbls>
          <c:showLegendKey val="0"/>
          <c:showVal val="0"/>
          <c:showCatName val="0"/>
          <c:showSerName val="0"/>
          <c:showPercent val="0"/>
          <c:showBubbleSize val="0"/>
        </c:dLbls>
        <c:gapWidth val="219"/>
        <c:overlap val="-27"/>
        <c:axId val="47291008"/>
        <c:axId val="47305088"/>
      </c:barChart>
      <c:catAx>
        <c:axId val="4729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05088"/>
        <c:crosses val="autoZero"/>
        <c:auto val="1"/>
        <c:lblAlgn val="ctr"/>
        <c:lblOffset val="100"/>
        <c:noMultiLvlLbl val="0"/>
      </c:catAx>
      <c:valAx>
        <c:axId val="4730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9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D39D4-D81D-4272-893B-41DDB253D223}" type="doc">
      <dgm:prSet loTypeId="urn:microsoft.com/office/officeart/2005/8/layout/hChevron3" loCatId="process" qsTypeId="urn:microsoft.com/office/officeart/2005/8/quickstyle/simple1" qsCatId="simple" csTypeId="urn:microsoft.com/office/officeart/2005/8/colors/accent1_2" csCatId="accent1" phldr="1"/>
      <dgm:spPr/>
    </dgm:pt>
    <dgm:pt modelId="{462892A9-F479-4A60-864C-02320EC3DEAB}">
      <dgm:prSet phldrT="[Text]" custT="1"/>
      <dgm:spPr>
        <a:solidFill>
          <a:srgbClr val="92D050"/>
        </a:solidFill>
      </dgm:spPr>
      <dgm:t>
        <a:bodyPr/>
        <a:lstStyle/>
        <a:p>
          <a:r>
            <a:rPr lang="en-GB" sz="1500" b="1"/>
            <a:t>The problem</a:t>
          </a:r>
        </a:p>
      </dgm:t>
    </dgm:pt>
    <dgm:pt modelId="{63A859C2-AA9E-4618-B0D6-0BD4E90ABBB6}" type="parTrans" cxnId="{A0AA9129-BFFC-4DAA-A337-C75E30B4A744}">
      <dgm:prSet/>
      <dgm:spPr/>
      <dgm:t>
        <a:bodyPr/>
        <a:lstStyle/>
        <a:p>
          <a:endParaRPr lang="en-GB" sz="1500" b="1"/>
        </a:p>
      </dgm:t>
    </dgm:pt>
    <dgm:pt modelId="{32159277-B2F2-4FFC-9B39-2466CDFF04E5}" type="sibTrans" cxnId="{A0AA9129-BFFC-4DAA-A337-C75E30B4A744}">
      <dgm:prSet/>
      <dgm:spPr/>
      <dgm:t>
        <a:bodyPr/>
        <a:lstStyle/>
        <a:p>
          <a:endParaRPr lang="en-GB" sz="1500" b="1"/>
        </a:p>
      </dgm:t>
    </dgm:pt>
    <dgm:pt modelId="{7736E09B-AD1B-400B-8C2F-E9A7C69F7884}">
      <dgm:prSet phldrT="[Text]" custT="1"/>
      <dgm:spPr>
        <a:solidFill>
          <a:schemeClr val="bg1">
            <a:lumMod val="65000"/>
          </a:schemeClr>
        </a:solidFill>
      </dgm:spPr>
      <dgm:t>
        <a:bodyPr/>
        <a:lstStyle/>
        <a:p>
          <a:r>
            <a:rPr lang="en-GB" sz="1500" b="1"/>
            <a:t>Possible Causes</a:t>
          </a:r>
        </a:p>
      </dgm:t>
    </dgm:pt>
    <dgm:pt modelId="{E709630C-0C06-4179-8AEE-27C003A6EF9B}" type="parTrans" cxnId="{60A1EF07-B068-43F9-90EF-A22E4B83CB67}">
      <dgm:prSet/>
      <dgm:spPr/>
      <dgm:t>
        <a:bodyPr/>
        <a:lstStyle/>
        <a:p>
          <a:endParaRPr lang="en-GB" sz="1500" b="1"/>
        </a:p>
      </dgm:t>
    </dgm:pt>
    <dgm:pt modelId="{6A90C8D1-14DD-4092-AF06-C213687FEBAD}" type="sibTrans" cxnId="{60A1EF07-B068-43F9-90EF-A22E4B83CB67}">
      <dgm:prSet/>
      <dgm:spPr/>
      <dgm:t>
        <a:bodyPr/>
        <a:lstStyle/>
        <a:p>
          <a:endParaRPr lang="en-GB" sz="1500" b="1"/>
        </a:p>
      </dgm:t>
    </dgm:pt>
    <dgm:pt modelId="{36251A1F-D34C-4618-B606-003FDE43A87E}">
      <dgm:prSet phldrT="[Text]" custT="1"/>
      <dgm:spPr>
        <a:solidFill>
          <a:schemeClr val="bg1">
            <a:lumMod val="65000"/>
          </a:schemeClr>
        </a:solidFill>
      </dgm:spPr>
      <dgm:t>
        <a:bodyPr/>
        <a:lstStyle/>
        <a:p>
          <a:r>
            <a:rPr lang="en-GB" sz="1500" b="1"/>
            <a:t>Recovery actions</a:t>
          </a:r>
        </a:p>
      </dgm:t>
    </dgm:pt>
    <dgm:pt modelId="{19615447-9005-4102-8490-1F2496F382D4}" type="parTrans" cxnId="{1959B659-7F40-4EA5-8C80-F5BEDB68B7FC}">
      <dgm:prSet/>
      <dgm:spPr/>
      <dgm:t>
        <a:bodyPr/>
        <a:lstStyle/>
        <a:p>
          <a:endParaRPr lang="en-GB" sz="1500" b="1"/>
        </a:p>
      </dgm:t>
    </dgm:pt>
    <dgm:pt modelId="{FAED28E9-CFEC-4813-8D82-C0EE2B10A234}" type="sibTrans" cxnId="{1959B659-7F40-4EA5-8C80-F5BEDB68B7FC}">
      <dgm:prSet/>
      <dgm:spPr/>
      <dgm:t>
        <a:bodyPr/>
        <a:lstStyle/>
        <a:p>
          <a:endParaRPr lang="en-GB" sz="1500" b="1"/>
        </a:p>
      </dgm:t>
    </dgm:pt>
    <dgm:pt modelId="{8602575A-0F48-49D3-89FE-A836A4188671}" type="pres">
      <dgm:prSet presAssocID="{AF0D39D4-D81D-4272-893B-41DDB253D223}" presName="Name0" presStyleCnt="0">
        <dgm:presLayoutVars>
          <dgm:dir/>
          <dgm:resizeHandles val="exact"/>
        </dgm:presLayoutVars>
      </dgm:prSet>
      <dgm:spPr/>
    </dgm:pt>
    <dgm:pt modelId="{21E6BF3B-20A3-4FE4-9BFE-F938E86F20DD}" type="pres">
      <dgm:prSet presAssocID="{462892A9-F479-4A60-864C-02320EC3DEAB}" presName="parTxOnly" presStyleLbl="node1" presStyleIdx="0" presStyleCnt="3">
        <dgm:presLayoutVars>
          <dgm:bulletEnabled val="1"/>
        </dgm:presLayoutVars>
      </dgm:prSet>
      <dgm:spPr/>
    </dgm:pt>
    <dgm:pt modelId="{55E71B91-60AA-4751-8BD8-1CCA58B8BFC6}" type="pres">
      <dgm:prSet presAssocID="{32159277-B2F2-4FFC-9B39-2466CDFF04E5}" presName="parSpace" presStyleCnt="0"/>
      <dgm:spPr/>
    </dgm:pt>
    <dgm:pt modelId="{BF050E9E-38D2-4889-BD52-5BD310BB529D}" type="pres">
      <dgm:prSet presAssocID="{7736E09B-AD1B-400B-8C2F-E9A7C69F7884}" presName="parTxOnly" presStyleLbl="node1" presStyleIdx="1" presStyleCnt="3">
        <dgm:presLayoutVars>
          <dgm:bulletEnabled val="1"/>
        </dgm:presLayoutVars>
      </dgm:prSet>
      <dgm:spPr/>
    </dgm:pt>
    <dgm:pt modelId="{876A6077-0FA7-455B-8245-4CC543EDB4C5}" type="pres">
      <dgm:prSet presAssocID="{6A90C8D1-14DD-4092-AF06-C213687FEBAD}" presName="parSpace" presStyleCnt="0"/>
      <dgm:spPr/>
    </dgm:pt>
    <dgm:pt modelId="{FB23C8B0-5AB2-4CD7-955B-3F31E1C05EF5}" type="pres">
      <dgm:prSet presAssocID="{36251A1F-D34C-4618-B606-003FDE43A87E}" presName="parTxOnly" presStyleLbl="node1" presStyleIdx="2" presStyleCnt="3">
        <dgm:presLayoutVars>
          <dgm:bulletEnabled val="1"/>
        </dgm:presLayoutVars>
      </dgm:prSet>
      <dgm:spPr/>
    </dgm:pt>
  </dgm:ptLst>
  <dgm:cxnLst>
    <dgm:cxn modelId="{60A1EF07-B068-43F9-90EF-A22E4B83CB67}" srcId="{AF0D39D4-D81D-4272-893B-41DDB253D223}" destId="{7736E09B-AD1B-400B-8C2F-E9A7C69F7884}" srcOrd="1" destOrd="0" parTransId="{E709630C-0C06-4179-8AEE-27C003A6EF9B}" sibTransId="{6A90C8D1-14DD-4092-AF06-C213687FEBAD}"/>
    <dgm:cxn modelId="{7B7AA227-329A-47EF-B274-325B425068D0}" type="presOf" srcId="{36251A1F-D34C-4618-B606-003FDE43A87E}" destId="{FB23C8B0-5AB2-4CD7-955B-3F31E1C05EF5}" srcOrd="0" destOrd="0" presId="urn:microsoft.com/office/officeart/2005/8/layout/hChevron3"/>
    <dgm:cxn modelId="{A0AA9129-BFFC-4DAA-A337-C75E30B4A744}" srcId="{AF0D39D4-D81D-4272-893B-41DDB253D223}" destId="{462892A9-F479-4A60-864C-02320EC3DEAB}" srcOrd="0" destOrd="0" parTransId="{63A859C2-AA9E-4618-B0D6-0BD4E90ABBB6}" sibTransId="{32159277-B2F2-4FFC-9B39-2466CDFF04E5}"/>
    <dgm:cxn modelId="{A01BFA6E-790D-4004-B69A-543D10730B19}" type="presOf" srcId="{7736E09B-AD1B-400B-8C2F-E9A7C69F7884}" destId="{BF050E9E-38D2-4889-BD52-5BD310BB529D}" srcOrd="0" destOrd="0" presId="urn:microsoft.com/office/officeart/2005/8/layout/hChevron3"/>
    <dgm:cxn modelId="{1959B659-7F40-4EA5-8C80-F5BEDB68B7FC}" srcId="{AF0D39D4-D81D-4272-893B-41DDB253D223}" destId="{36251A1F-D34C-4618-B606-003FDE43A87E}" srcOrd="2" destOrd="0" parTransId="{19615447-9005-4102-8490-1F2496F382D4}" sibTransId="{FAED28E9-CFEC-4813-8D82-C0EE2B10A234}"/>
    <dgm:cxn modelId="{482200B8-73DB-4CE6-A438-6B0DE8E51F51}" type="presOf" srcId="{AF0D39D4-D81D-4272-893B-41DDB253D223}" destId="{8602575A-0F48-49D3-89FE-A836A4188671}" srcOrd="0" destOrd="0" presId="urn:microsoft.com/office/officeart/2005/8/layout/hChevron3"/>
    <dgm:cxn modelId="{08519FD0-E725-4949-9AE5-DE4D377F6CE6}" type="presOf" srcId="{462892A9-F479-4A60-864C-02320EC3DEAB}" destId="{21E6BF3B-20A3-4FE4-9BFE-F938E86F20DD}" srcOrd="0" destOrd="0" presId="urn:microsoft.com/office/officeart/2005/8/layout/hChevron3"/>
    <dgm:cxn modelId="{43B4CDF4-042A-4BF2-803D-B3A5983A6BA4}" type="presParOf" srcId="{8602575A-0F48-49D3-89FE-A836A4188671}" destId="{21E6BF3B-20A3-4FE4-9BFE-F938E86F20DD}" srcOrd="0" destOrd="0" presId="urn:microsoft.com/office/officeart/2005/8/layout/hChevron3"/>
    <dgm:cxn modelId="{1798F881-72FB-464C-8502-3F1D2CCAE1E4}" type="presParOf" srcId="{8602575A-0F48-49D3-89FE-A836A4188671}" destId="{55E71B91-60AA-4751-8BD8-1CCA58B8BFC6}" srcOrd="1" destOrd="0" presId="urn:microsoft.com/office/officeart/2005/8/layout/hChevron3"/>
    <dgm:cxn modelId="{73A43E0F-2822-4560-9AA3-26BC5EF5CFB5}" type="presParOf" srcId="{8602575A-0F48-49D3-89FE-A836A4188671}" destId="{BF050E9E-38D2-4889-BD52-5BD310BB529D}" srcOrd="2" destOrd="0" presId="urn:microsoft.com/office/officeart/2005/8/layout/hChevron3"/>
    <dgm:cxn modelId="{136B275A-F6E5-4902-A012-6D4453986AC8}" type="presParOf" srcId="{8602575A-0F48-49D3-89FE-A836A4188671}" destId="{876A6077-0FA7-455B-8245-4CC543EDB4C5}" srcOrd="3" destOrd="0" presId="urn:microsoft.com/office/officeart/2005/8/layout/hChevron3"/>
    <dgm:cxn modelId="{F8A2B0D5-E891-412D-9475-4E0167771E4E}" type="presParOf" srcId="{8602575A-0F48-49D3-89FE-A836A4188671}" destId="{FB23C8B0-5AB2-4CD7-955B-3F31E1C05EF5}" srcOrd="4" destOrd="0" presId="urn:microsoft.com/office/officeart/2005/8/layout/hChevron3"/>
  </dgm:cxnLst>
  <dgm:bg>
    <a:solidFill>
      <a:schemeClr val="bg1">
        <a:lumMod val="65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D39D4-D81D-4272-893B-41DDB253D223}" type="doc">
      <dgm:prSet loTypeId="urn:microsoft.com/office/officeart/2005/8/layout/hChevron3" loCatId="process" qsTypeId="urn:microsoft.com/office/officeart/2005/8/quickstyle/simple1" qsCatId="simple" csTypeId="urn:microsoft.com/office/officeart/2005/8/colors/accent1_2" csCatId="accent1" phldr="1"/>
      <dgm:spPr/>
    </dgm:pt>
    <dgm:pt modelId="{462892A9-F479-4A60-864C-02320EC3DEAB}">
      <dgm:prSet phldrT="[Text]" custT="1"/>
      <dgm:spPr>
        <a:solidFill>
          <a:srgbClr val="92D050"/>
        </a:solidFill>
      </dgm:spPr>
      <dgm:t>
        <a:bodyPr/>
        <a:lstStyle/>
        <a:p>
          <a:r>
            <a:rPr lang="en-GB" sz="1500" b="1"/>
            <a:t>The problem</a:t>
          </a:r>
        </a:p>
      </dgm:t>
    </dgm:pt>
    <dgm:pt modelId="{63A859C2-AA9E-4618-B0D6-0BD4E90ABBB6}" type="parTrans" cxnId="{A0AA9129-BFFC-4DAA-A337-C75E30B4A744}">
      <dgm:prSet/>
      <dgm:spPr/>
      <dgm:t>
        <a:bodyPr/>
        <a:lstStyle/>
        <a:p>
          <a:endParaRPr lang="en-GB" sz="1500" b="1"/>
        </a:p>
      </dgm:t>
    </dgm:pt>
    <dgm:pt modelId="{32159277-B2F2-4FFC-9B39-2466CDFF04E5}" type="sibTrans" cxnId="{A0AA9129-BFFC-4DAA-A337-C75E30B4A744}">
      <dgm:prSet/>
      <dgm:spPr/>
      <dgm:t>
        <a:bodyPr/>
        <a:lstStyle/>
        <a:p>
          <a:endParaRPr lang="en-GB" sz="1500" b="1"/>
        </a:p>
      </dgm:t>
    </dgm:pt>
    <dgm:pt modelId="{7736E09B-AD1B-400B-8C2F-E9A7C69F7884}">
      <dgm:prSet phldrT="[Text]" custT="1"/>
      <dgm:spPr>
        <a:solidFill>
          <a:schemeClr val="bg1">
            <a:lumMod val="65000"/>
          </a:schemeClr>
        </a:solidFill>
      </dgm:spPr>
      <dgm:t>
        <a:bodyPr/>
        <a:lstStyle/>
        <a:p>
          <a:r>
            <a:rPr lang="en-GB" sz="1500" b="1"/>
            <a:t>Possible Causes</a:t>
          </a:r>
        </a:p>
      </dgm:t>
    </dgm:pt>
    <dgm:pt modelId="{E709630C-0C06-4179-8AEE-27C003A6EF9B}" type="parTrans" cxnId="{60A1EF07-B068-43F9-90EF-A22E4B83CB67}">
      <dgm:prSet/>
      <dgm:spPr/>
      <dgm:t>
        <a:bodyPr/>
        <a:lstStyle/>
        <a:p>
          <a:endParaRPr lang="en-GB" sz="1500" b="1"/>
        </a:p>
      </dgm:t>
    </dgm:pt>
    <dgm:pt modelId="{6A90C8D1-14DD-4092-AF06-C213687FEBAD}" type="sibTrans" cxnId="{60A1EF07-B068-43F9-90EF-A22E4B83CB67}">
      <dgm:prSet/>
      <dgm:spPr/>
      <dgm:t>
        <a:bodyPr/>
        <a:lstStyle/>
        <a:p>
          <a:endParaRPr lang="en-GB" sz="1500" b="1"/>
        </a:p>
      </dgm:t>
    </dgm:pt>
    <dgm:pt modelId="{36251A1F-D34C-4618-B606-003FDE43A87E}">
      <dgm:prSet phldrT="[Text]" custT="1"/>
      <dgm:spPr>
        <a:solidFill>
          <a:schemeClr val="bg1">
            <a:lumMod val="65000"/>
          </a:schemeClr>
        </a:solidFill>
      </dgm:spPr>
      <dgm:t>
        <a:bodyPr/>
        <a:lstStyle/>
        <a:p>
          <a:r>
            <a:rPr lang="en-GB" sz="1500" b="1"/>
            <a:t>Recovery actions</a:t>
          </a:r>
        </a:p>
      </dgm:t>
    </dgm:pt>
    <dgm:pt modelId="{19615447-9005-4102-8490-1F2496F382D4}" type="parTrans" cxnId="{1959B659-7F40-4EA5-8C80-F5BEDB68B7FC}">
      <dgm:prSet/>
      <dgm:spPr/>
      <dgm:t>
        <a:bodyPr/>
        <a:lstStyle/>
        <a:p>
          <a:endParaRPr lang="en-GB" sz="1500" b="1"/>
        </a:p>
      </dgm:t>
    </dgm:pt>
    <dgm:pt modelId="{FAED28E9-CFEC-4813-8D82-C0EE2B10A234}" type="sibTrans" cxnId="{1959B659-7F40-4EA5-8C80-F5BEDB68B7FC}">
      <dgm:prSet/>
      <dgm:spPr/>
      <dgm:t>
        <a:bodyPr/>
        <a:lstStyle/>
        <a:p>
          <a:endParaRPr lang="en-GB" sz="1500" b="1"/>
        </a:p>
      </dgm:t>
    </dgm:pt>
    <dgm:pt modelId="{8602575A-0F48-49D3-89FE-A836A4188671}" type="pres">
      <dgm:prSet presAssocID="{AF0D39D4-D81D-4272-893B-41DDB253D223}" presName="Name0" presStyleCnt="0">
        <dgm:presLayoutVars>
          <dgm:dir/>
          <dgm:resizeHandles val="exact"/>
        </dgm:presLayoutVars>
      </dgm:prSet>
      <dgm:spPr/>
    </dgm:pt>
    <dgm:pt modelId="{21E6BF3B-20A3-4FE4-9BFE-F938E86F20DD}" type="pres">
      <dgm:prSet presAssocID="{462892A9-F479-4A60-864C-02320EC3DEAB}" presName="parTxOnly" presStyleLbl="node1" presStyleIdx="0" presStyleCnt="3">
        <dgm:presLayoutVars>
          <dgm:bulletEnabled val="1"/>
        </dgm:presLayoutVars>
      </dgm:prSet>
      <dgm:spPr/>
    </dgm:pt>
    <dgm:pt modelId="{55E71B91-60AA-4751-8BD8-1CCA58B8BFC6}" type="pres">
      <dgm:prSet presAssocID="{32159277-B2F2-4FFC-9B39-2466CDFF04E5}" presName="parSpace" presStyleCnt="0"/>
      <dgm:spPr/>
    </dgm:pt>
    <dgm:pt modelId="{BF050E9E-38D2-4889-BD52-5BD310BB529D}" type="pres">
      <dgm:prSet presAssocID="{7736E09B-AD1B-400B-8C2F-E9A7C69F7884}" presName="parTxOnly" presStyleLbl="node1" presStyleIdx="1" presStyleCnt="3">
        <dgm:presLayoutVars>
          <dgm:bulletEnabled val="1"/>
        </dgm:presLayoutVars>
      </dgm:prSet>
      <dgm:spPr/>
    </dgm:pt>
    <dgm:pt modelId="{876A6077-0FA7-455B-8245-4CC543EDB4C5}" type="pres">
      <dgm:prSet presAssocID="{6A90C8D1-14DD-4092-AF06-C213687FEBAD}" presName="parSpace" presStyleCnt="0"/>
      <dgm:spPr/>
    </dgm:pt>
    <dgm:pt modelId="{FB23C8B0-5AB2-4CD7-955B-3F31E1C05EF5}" type="pres">
      <dgm:prSet presAssocID="{36251A1F-D34C-4618-B606-003FDE43A87E}" presName="parTxOnly" presStyleLbl="node1" presStyleIdx="2" presStyleCnt="3">
        <dgm:presLayoutVars>
          <dgm:bulletEnabled val="1"/>
        </dgm:presLayoutVars>
      </dgm:prSet>
      <dgm:spPr/>
    </dgm:pt>
  </dgm:ptLst>
  <dgm:cxnLst>
    <dgm:cxn modelId="{60A1EF07-B068-43F9-90EF-A22E4B83CB67}" srcId="{AF0D39D4-D81D-4272-893B-41DDB253D223}" destId="{7736E09B-AD1B-400B-8C2F-E9A7C69F7884}" srcOrd="1" destOrd="0" parTransId="{E709630C-0C06-4179-8AEE-27C003A6EF9B}" sibTransId="{6A90C8D1-14DD-4092-AF06-C213687FEBAD}"/>
    <dgm:cxn modelId="{3D6AC81A-5433-464A-9793-86340150C4F3}" type="presOf" srcId="{AF0D39D4-D81D-4272-893B-41DDB253D223}" destId="{8602575A-0F48-49D3-89FE-A836A4188671}" srcOrd="0" destOrd="0" presId="urn:microsoft.com/office/officeart/2005/8/layout/hChevron3"/>
    <dgm:cxn modelId="{A0AA9129-BFFC-4DAA-A337-C75E30B4A744}" srcId="{AF0D39D4-D81D-4272-893B-41DDB253D223}" destId="{462892A9-F479-4A60-864C-02320EC3DEAB}" srcOrd="0" destOrd="0" parTransId="{63A859C2-AA9E-4618-B0D6-0BD4E90ABBB6}" sibTransId="{32159277-B2F2-4FFC-9B39-2466CDFF04E5}"/>
    <dgm:cxn modelId="{E9318347-F948-41A9-AD5E-B5608CD4A971}" type="presOf" srcId="{36251A1F-D34C-4618-B606-003FDE43A87E}" destId="{FB23C8B0-5AB2-4CD7-955B-3F31E1C05EF5}" srcOrd="0" destOrd="0" presId="urn:microsoft.com/office/officeart/2005/8/layout/hChevron3"/>
    <dgm:cxn modelId="{1959B659-7F40-4EA5-8C80-F5BEDB68B7FC}" srcId="{AF0D39D4-D81D-4272-893B-41DDB253D223}" destId="{36251A1F-D34C-4618-B606-003FDE43A87E}" srcOrd="2" destOrd="0" parTransId="{19615447-9005-4102-8490-1F2496F382D4}" sibTransId="{FAED28E9-CFEC-4813-8D82-C0EE2B10A234}"/>
    <dgm:cxn modelId="{0A794D87-36D7-4388-8E18-A8E91E3EE363}" type="presOf" srcId="{7736E09B-AD1B-400B-8C2F-E9A7C69F7884}" destId="{BF050E9E-38D2-4889-BD52-5BD310BB529D}" srcOrd="0" destOrd="0" presId="urn:microsoft.com/office/officeart/2005/8/layout/hChevron3"/>
    <dgm:cxn modelId="{01DB7B97-2F1B-4734-8691-A4F5300AC343}" type="presOf" srcId="{462892A9-F479-4A60-864C-02320EC3DEAB}" destId="{21E6BF3B-20A3-4FE4-9BFE-F938E86F20DD}" srcOrd="0" destOrd="0" presId="urn:microsoft.com/office/officeart/2005/8/layout/hChevron3"/>
    <dgm:cxn modelId="{6CE24995-4BBE-4AA8-BDFC-05B9541C3180}" type="presParOf" srcId="{8602575A-0F48-49D3-89FE-A836A4188671}" destId="{21E6BF3B-20A3-4FE4-9BFE-F938E86F20DD}" srcOrd="0" destOrd="0" presId="urn:microsoft.com/office/officeart/2005/8/layout/hChevron3"/>
    <dgm:cxn modelId="{FA4DC194-9E80-4CAA-AF21-CD219D8424B4}" type="presParOf" srcId="{8602575A-0F48-49D3-89FE-A836A4188671}" destId="{55E71B91-60AA-4751-8BD8-1CCA58B8BFC6}" srcOrd="1" destOrd="0" presId="urn:microsoft.com/office/officeart/2005/8/layout/hChevron3"/>
    <dgm:cxn modelId="{51CF6C6F-2A26-4C89-87BB-2B8F96C69887}" type="presParOf" srcId="{8602575A-0F48-49D3-89FE-A836A4188671}" destId="{BF050E9E-38D2-4889-BD52-5BD310BB529D}" srcOrd="2" destOrd="0" presId="urn:microsoft.com/office/officeart/2005/8/layout/hChevron3"/>
    <dgm:cxn modelId="{A15582F3-1F5E-498D-8AE3-EC8F6C3D5355}" type="presParOf" srcId="{8602575A-0F48-49D3-89FE-A836A4188671}" destId="{876A6077-0FA7-455B-8245-4CC543EDB4C5}" srcOrd="3" destOrd="0" presId="urn:microsoft.com/office/officeart/2005/8/layout/hChevron3"/>
    <dgm:cxn modelId="{31ED5585-ADDD-416B-A049-5F9D538D4769}" type="presParOf" srcId="{8602575A-0F48-49D3-89FE-A836A4188671}" destId="{FB23C8B0-5AB2-4CD7-955B-3F31E1C05EF5}" srcOrd="4" destOrd="0" presId="urn:microsoft.com/office/officeart/2005/8/layout/hChevron3"/>
  </dgm:cxnLst>
  <dgm:bg>
    <a:solidFill>
      <a:schemeClr val="bg1">
        <a:lumMod val="6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24A7D-FBAA-474D-ADFA-AFCE080A2F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7A41CEB-B86E-4D4D-8762-4A9684C2F48F}">
      <dgm:prSet phldrT="[Text]"/>
      <dgm:spPr/>
      <dgm:t>
        <a:bodyPr/>
        <a:lstStyle/>
        <a:p>
          <a:r>
            <a:rPr lang="en-GB" b="1">
              <a:latin typeface="+mn-lt"/>
              <a:cs typeface="Arial" panose="020B0604020202020204" pitchFamily="34" charset="0"/>
            </a:rPr>
            <a:t>BP Checks</a:t>
          </a:r>
        </a:p>
      </dgm:t>
    </dgm:pt>
    <dgm:pt modelId="{A00C8396-E27F-4180-B440-28A38BE2DF47}" type="parTrans" cxnId="{7000133D-2DC4-4095-8DBB-026DB0154004}">
      <dgm:prSet/>
      <dgm:spPr/>
      <dgm:t>
        <a:bodyPr/>
        <a:lstStyle/>
        <a:p>
          <a:endParaRPr lang="en-GB">
            <a:latin typeface="Arial" panose="020B0604020202020204" pitchFamily="34" charset="0"/>
            <a:cs typeface="Arial" panose="020B0604020202020204" pitchFamily="34" charset="0"/>
          </a:endParaRPr>
        </a:p>
      </dgm:t>
    </dgm:pt>
    <dgm:pt modelId="{3B90620F-93C1-4B4B-A045-EB3F7DC9B0B8}" type="sibTrans" cxnId="{7000133D-2DC4-4095-8DBB-026DB0154004}">
      <dgm:prSet/>
      <dgm:spPr/>
      <dgm:t>
        <a:bodyPr/>
        <a:lstStyle/>
        <a:p>
          <a:endParaRPr lang="en-GB">
            <a:latin typeface="Arial" panose="020B0604020202020204" pitchFamily="34" charset="0"/>
            <a:cs typeface="Arial" panose="020B0604020202020204" pitchFamily="34" charset="0"/>
          </a:endParaRPr>
        </a:p>
      </dgm:t>
    </dgm:pt>
    <dgm:pt modelId="{2A6B4417-AFA6-4D6B-94FE-04B1DC8CC40B}">
      <dgm:prSet phldrT="[Text]"/>
      <dgm:spPr/>
      <dgm:t>
        <a:bodyPr/>
        <a:lstStyle/>
        <a:p>
          <a:r>
            <a:rPr lang="en-GB" b="1">
              <a:latin typeface="+mn-lt"/>
              <a:cs typeface="Arial" panose="020B0604020202020204" pitchFamily="34" charset="0"/>
            </a:rPr>
            <a:t>Prescribing</a:t>
          </a:r>
        </a:p>
      </dgm:t>
    </dgm:pt>
    <dgm:pt modelId="{8D1BFC70-D83F-417D-9CCC-F555DF6F5AB5}" type="parTrans" cxnId="{047698E6-E41E-4DE0-AAE8-BCFC226BA196}">
      <dgm:prSet/>
      <dgm:spPr/>
      <dgm:t>
        <a:bodyPr/>
        <a:lstStyle/>
        <a:p>
          <a:endParaRPr lang="en-GB">
            <a:latin typeface="Arial" panose="020B0604020202020204" pitchFamily="34" charset="0"/>
            <a:cs typeface="Arial" panose="020B0604020202020204" pitchFamily="34" charset="0"/>
          </a:endParaRPr>
        </a:p>
      </dgm:t>
    </dgm:pt>
    <dgm:pt modelId="{2457A199-1AE2-4DC3-8E3A-387666BE4D7E}" type="sibTrans" cxnId="{047698E6-E41E-4DE0-AAE8-BCFC226BA196}">
      <dgm:prSet/>
      <dgm:spPr/>
      <dgm:t>
        <a:bodyPr/>
        <a:lstStyle/>
        <a:p>
          <a:endParaRPr lang="en-GB">
            <a:latin typeface="Arial" panose="020B0604020202020204" pitchFamily="34" charset="0"/>
            <a:cs typeface="Arial" panose="020B0604020202020204" pitchFamily="34" charset="0"/>
          </a:endParaRPr>
        </a:p>
      </dgm:t>
    </dgm:pt>
    <dgm:pt modelId="{534E68E3-4A28-4055-B631-232FFCFD2488}">
      <dgm:prSet phldrT="[Text]"/>
      <dgm:spPr/>
      <dgm:t>
        <a:bodyPr/>
        <a:lstStyle/>
        <a:p>
          <a:pPr>
            <a:buFont typeface="Arial"/>
            <a:buChar char="•"/>
          </a:pPr>
          <a:r>
            <a:rPr lang="en-US">
              <a:solidFill>
                <a:schemeClr val="tx1"/>
              </a:solidFill>
              <a:latin typeface="+mn-lt"/>
              <a:ea typeface="+mn-lt"/>
              <a:cs typeface="Arial" panose="020B0604020202020204" pitchFamily="34" charset="0"/>
            </a:rPr>
            <a:t>IPPR analysis shows that there were 470,000 fewer new prescriptions of CVD prevention drugs such as antihypertensives, statins, anticoagulants and oral antidiabetics between March and October 2020 compared to the previous year. </a:t>
          </a:r>
          <a:endParaRPr lang="en-GB">
            <a:latin typeface="+mn-lt"/>
            <a:cs typeface="Arial" panose="020B0604020202020204" pitchFamily="34" charset="0"/>
          </a:endParaRPr>
        </a:p>
      </dgm:t>
    </dgm:pt>
    <dgm:pt modelId="{CA245084-5C54-49D9-AD6D-085C52222D78}" type="parTrans" cxnId="{348CEB0E-17CD-418E-A95A-7CAE4427B663}">
      <dgm:prSet/>
      <dgm:spPr/>
      <dgm:t>
        <a:bodyPr/>
        <a:lstStyle/>
        <a:p>
          <a:endParaRPr lang="en-GB">
            <a:latin typeface="Arial" panose="020B0604020202020204" pitchFamily="34" charset="0"/>
            <a:cs typeface="Arial" panose="020B0604020202020204" pitchFamily="34" charset="0"/>
          </a:endParaRPr>
        </a:p>
      </dgm:t>
    </dgm:pt>
    <dgm:pt modelId="{1CF9D940-BF14-4F40-B853-FDC2D9520F1E}" type="sibTrans" cxnId="{348CEB0E-17CD-418E-A95A-7CAE4427B663}">
      <dgm:prSet/>
      <dgm:spPr/>
      <dgm:t>
        <a:bodyPr/>
        <a:lstStyle/>
        <a:p>
          <a:endParaRPr lang="en-GB">
            <a:latin typeface="Arial" panose="020B0604020202020204" pitchFamily="34" charset="0"/>
            <a:cs typeface="Arial" panose="020B0604020202020204" pitchFamily="34" charset="0"/>
          </a:endParaRPr>
        </a:p>
      </dgm:t>
    </dgm:pt>
    <dgm:pt modelId="{F942CBFD-3D00-4B5B-AB3D-1F17978C7D58}">
      <dgm:prSet phldrT="[Text]"/>
      <dgm:spPr/>
      <dgm:t>
        <a:bodyPr/>
        <a:lstStyle/>
        <a:p>
          <a:pPr>
            <a:buFont typeface="Arial,Sans-Serif"/>
            <a:buChar char="•"/>
          </a:pPr>
          <a:r>
            <a:rPr lang="en-GB">
              <a:solidFill>
                <a:schemeClr val="tx1"/>
              </a:solidFill>
              <a:latin typeface="+mn-lt"/>
              <a:cs typeface="Arial" panose="020B0604020202020204" pitchFamily="34" charset="0"/>
            </a:rPr>
            <a:t>From Apr’20-Oct’21 23 million fewer BP checks performed in primary care compared to pre-pandemic.</a:t>
          </a:r>
          <a:endParaRPr lang="en-GB">
            <a:latin typeface="+mn-lt"/>
            <a:cs typeface="Arial" panose="020B0604020202020204" pitchFamily="34" charset="0"/>
          </a:endParaRPr>
        </a:p>
      </dgm:t>
    </dgm:pt>
    <dgm:pt modelId="{A33ADA69-CBF4-402E-AF2B-5B9F6B6816AF}" type="sibTrans" cxnId="{714AE7D1-C80C-452B-B398-15407FD1AF2B}">
      <dgm:prSet/>
      <dgm:spPr/>
      <dgm:t>
        <a:bodyPr/>
        <a:lstStyle/>
        <a:p>
          <a:endParaRPr lang="en-GB">
            <a:latin typeface="Arial" panose="020B0604020202020204" pitchFamily="34" charset="0"/>
            <a:cs typeface="Arial" panose="020B0604020202020204" pitchFamily="34" charset="0"/>
          </a:endParaRPr>
        </a:p>
      </dgm:t>
    </dgm:pt>
    <dgm:pt modelId="{9BD47548-2504-4162-9366-045FED06EC24}" type="parTrans" cxnId="{714AE7D1-C80C-452B-B398-15407FD1AF2B}">
      <dgm:prSet/>
      <dgm:spPr/>
      <dgm:t>
        <a:bodyPr/>
        <a:lstStyle/>
        <a:p>
          <a:endParaRPr lang="en-GB">
            <a:latin typeface="Arial" panose="020B0604020202020204" pitchFamily="34" charset="0"/>
            <a:cs typeface="Arial" panose="020B0604020202020204" pitchFamily="34" charset="0"/>
          </a:endParaRPr>
        </a:p>
      </dgm:t>
    </dgm:pt>
    <dgm:pt modelId="{A7332A0E-136D-46AB-AB20-AD558ED49764}">
      <dgm:prSet/>
      <dgm:spPr/>
      <dgm:t>
        <a:bodyPr/>
        <a:lstStyle/>
        <a:p>
          <a:r>
            <a:rPr lang="en-GB">
              <a:solidFill>
                <a:schemeClr val="tx1"/>
              </a:solidFill>
              <a:latin typeface="+mn-lt"/>
              <a:cs typeface="Arial" panose="020B0604020202020204" pitchFamily="34" charset="0"/>
            </a:rPr>
            <a:t>There has been some recovery but this has plateaued significantly below normal levels – BP checks in Oct 21 were 59% of the pre-pandemic monthly average.</a:t>
          </a:r>
        </a:p>
      </dgm:t>
    </dgm:pt>
    <dgm:pt modelId="{46EE8DCF-B88B-4F61-8D38-9459A5C9D928}" type="sibTrans" cxnId="{7093533C-3FA4-4F0D-8DCF-6FFA0379B0B4}">
      <dgm:prSet/>
      <dgm:spPr/>
      <dgm:t>
        <a:bodyPr/>
        <a:lstStyle/>
        <a:p>
          <a:endParaRPr lang="en-GB">
            <a:latin typeface="Arial" panose="020B0604020202020204" pitchFamily="34" charset="0"/>
            <a:cs typeface="Arial" panose="020B0604020202020204" pitchFamily="34" charset="0"/>
          </a:endParaRPr>
        </a:p>
      </dgm:t>
    </dgm:pt>
    <dgm:pt modelId="{F2BD7982-56A0-484C-98D3-C88E0DFF9F8A}" type="parTrans" cxnId="{7093533C-3FA4-4F0D-8DCF-6FFA0379B0B4}">
      <dgm:prSet/>
      <dgm:spPr/>
      <dgm:t>
        <a:bodyPr/>
        <a:lstStyle/>
        <a:p>
          <a:endParaRPr lang="en-GB">
            <a:latin typeface="Arial" panose="020B0604020202020204" pitchFamily="34" charset="0"/>
            <a:cs typeface="Arial" panose="020B0604020202020204" pitchFamily="34" charset="0"/>
          </a:endParaRPr>
        </a:p>
      </dgm:t>
    </dgm:pt>
    <dgm:pt modelId="{C5A0FD5A-77E3-4289-A7B8-D031AEFAA46E}" type="pres">
      <dgm:prSet presAssocID="{49A24A7D-FBAA-474D-ADFA-AFCE080A2F0A}" presName="Name0" presStyleCnt="0">
        <dgm:presLayoutVars>
          <dgm:dir/>
          <dgm:animLvl val="lvl"/>
          <dgm:resizeHandles val="exact"/>
        </dgm:presLayoutVars>
      </dgm:prSet>
      <dgm:spPr/>
    </dgm:pt>
    <dgm:pt modelId="{8A9CC805-B0EA-4CDF-9711-23F489CC683C}" type="pres">
      <dgm:prSet presAssocID="{A7A41CEB-B86E-4D4D-8762-4A9684C2F48F}" presName="composite" presStyleCnt="0"/>
      <dgm:spPr/>
    </dgm:pt>
    <dgm:pt modelId="{1DD657B2-699A-4ECC-93FD-D44764690EE5}" type="pres">
      <dgm:prSet presAssocID="{A7A41CEB-B86E-4D4D-8762-4A9684C2F48F}" presName="parTx" presStyleLbl="alignNode1" presStyleIdx="0" presStyleCnt="2">
        <dgm:presLayoutVars>
          <dgm:chMax val="0"/>
          <dgm:chPref val="0"/>
          <dgm:bulletEnabled val="1"/>
        </dgm:presLayoutVars>
      </dgm:prSet>
      <dgm:spPr/>
    </dgm:pt>
    <dgm:pt modelId="{FBFD2D8F-9B17-490A-BDEB-ED2B867BE1B6}" type="pres">
      <dgm:prSet presAssocID="{A7A41CEB-B86E-4D4D-8762-4A9684C2F48F}" presName="desTx" presStyleLbl="alignAccFollowNode1" presStyleIdx="0" presStyleCnt="2">
        <dgm:presLayoutVars>
          <dgm:bulletEnabled val="1"/>
        </dgm:presLayoutVars>
      </dgm:prSet>
      <dgm:spPr/>
    </dgm:pt>
    <dgm:pt modelId="{0A6BD67E-BB27-4D4C-998E-35640AA64F9E}" type="pres">
      <dgm:prSet presAssocID="{3B90620F-93C1-4B4B-A045-EB3F7DC9B0B8}" presName="space" presStyleCnt="0"/>
      <dgm:spPr/>
    </dgm:pt>
    <dgm:pt modelId="{4216DA9A-0660-439E-8587-48CF7213B3FD}" type="pres">
      <dgm:prSet presAssocID="{2A6B4417-AFA6-4D6B-94FE-04B1DC8CC40B}" presName="composite" presStyleCnt="0"/>
      <dgm:spPr/>
    </dgm:pt>
    <dgm:pt modelId="{260EA903-2B40-4C34-A6CA-98D5C79C0D99}" type="pres">
      <dgm:prSet presAssocID="{2A6B4417-AFA6-4D6B-94FE-04B1DC8CC40B}" presName="parTx" presStyleLbl="alignNode1" presStyleIdx="1" presStyleCnt="2">
        <dgm:presLayoutVars>
          <dgm:chMax val="0"/>
          <dgm:chPref val="0"/>
          <dgm:bulletEnabled val="1"/>
        </dgm:presLayoutVars>
      </dgm:prSet>
      <dgm:spPr/>
    </dgm:pt>
    <dgm:pt modelId="{E317A89C-BA82-4292-95DD-216059B50652}" type="pres">
      <dgm:prSet presAssocID="{2A6B4417-AFA6-4D6B-94FE-04B1DC8CC40B}" presName="desTx" presStyleLbl="alignAccFollowNode1" presStyleIdx="1" presStyleCnt="2">
        <dgm:presLayoutVars>
          <dgm:bulletEnabled val="1"/>
        </dgm:presLayoutVars>
      </dgm:prSet>
      <dgm:spPr/>
    </dgm:pt>
  </dgm:ptLst>
  <dgm:cxnLst>
    <dgm:cxn modelId="{348CEB0E-17CD-418E-A95A-7CAE4427B663}" srcId="{2A6B4417-AFA6-4D6B-94FE-04B1DC8CC40B}" destId="{534E68E3-4A28-4055-B631-232FFCFD2488}" srcOrd="0" destOrd="0" parTransId="{CA245084-5C54-49D9-AD6D-085C52222D78}" sibTransId="{1CF9D940-BF14-4F40-B853-FDC2D9520F1E}"/>
    <dgm:cxn modelId="{7093533C-3FA4-4F0D-8DCF-6FFA0379B0B4}" srcId="{A7A41CEB-B86E-4D4D-8762-4A9684C2F48F}" destId="{A7332A0E-136D-46AB-AB20-AD558ED49764}" srcOrd="1" destOrd="0" parTransId="{F2BD7982-56A0-484C-98D3-C88E0DFF9F8A}" sibTransId="{46EE8DCF-B88B-4F61-8D38-9459A5C9D928}"/>
    <dgm:cxn modelId="{7000133D-2DC4-4095-8DBB-026DB0154004}" srcId="{49A24A7D-FBAA-474D-ADFA-AFCE080A2F0A}" destId="{A7A41CEB-B86E-4D4D-8762-4A9684C2F48F}" srcOrd="0" destOrd="0" parTransId="{A00C8396-E27F-4180-B440-28A38BE2DF47}" sibTransId="{3B90620F-93C1-4B4B-A045-EB3F7DC9B0B8}"/>
    <dgm:cxn modelId="{FA238E8B-85F2-47AF-8375-86B804CA2CA7}" type="presOf" srcId="{2A6B4417-AFA6-4D6B-94FE-04B1DC8CC40B}" destId="{260EA903-2B40-4C34-A6CA-98D5C79C0D99}" srcOrd="0" destOrd="0" presId="urn:microsoft.com/office/officeart/2005/8/layout/hList1"/>
    <dgm:cxn modelId="{9D117AA2-6E89-4D3F-832F-D6F56A55DC2D}" type="presOf" srcId="{F942CBFD-3D00-4B5B-AB3D-1F17978C7D58}" destId="{FBFD2D8F-9B17-490A-BDEB-ED2B867BE1B6}" srcOrd="0" destOrd="0" presId="urn:microsoft.com/office/officeart/2005/8/layout/hList1"/>
    <dgm:cxn modelId="{8EE2C3BF-83BC-47DE-BC0D-D2DC9A983CD1}" type="presOf" srcId="{534E68E3-4A28-4055-B631-232FFCFD2488}" destId="{E317A89C-BA82-4292-95DD-216059B50652}" srcOrd="0" destOrd="0" presId="urn:microsoft.com/office/officeart/2005/8/layout/hList1"/>
    <dgm:cxn modelId="{714AE7D1-C80C-452B-B398-15407FD1AF2B}" srcId="{A7A41CEB-B86E-4D4D-8762-4A9684C2F48F}" destId="{F942CBFD-3D00-4B5B-AB3D-1F17978C7D58}" srcOrd="0" destOrd="0" parTransId="{9BD47548-2504-4162-9366-045FED06EC24}" sibTransId="{A33ADA69-CBF4-402E-AF2B-5B9F6B6816AF}"/>
    <dgm:cxn modelId="{CCF9CCD4-0AC2-4B9B-8467-AE0C5414B4B6}" type="presOf" srcId="{49A24A7D-FBAA-474D-ADFA-AFCE080A2F0A}" destId="{C5A0FD5A-77E3-4289-A7B8-D031AEFAA46E}" srcOrd="0" destOrd="0" presId="urn:microsoft.com/office/officeart/2005/8/layout/hList1"/>
    <dgm:cxn modelId="{047698E6-E41E-4DE0-AAE8-BCFC226BA196}" srcId="{49A24A7D-FBAA-474D-ADFA-AFCE080A2F0A}" destId="{2A6B4417-AFA6-4D6B-94FE-04B1DC8CC40B}" srcOrd="1" destOrd="0" parTransId="{8D1BFC70-D83F-417D-9CCC-F555DF6F5AB5}" sibTransId="{2457A199-1AE2-4DC3-8E3A-387666BE4D7E}"/>
    <dgm:cxn modelId="{601D4EE9-5052-4B2A-8455-AC831A8AF476}" type="presOf" srcId="{A7A41CEB-B86E-4D4D-8762-4A9684C2F48F}" destId="{1DD657B2-699A-4ECC-93FD-D44764690EE5}" srcOrd="0" destOrd="0" presId="urn:microsoft.com/office/officeart/2005/8/layout/hList1"/>
    <dgm:cxn modelId="{A3CF54F4-84BC-4800-9B19-65D37B57A70A}" type="presOf" srcId="{A7332A0E-136D-46AB-AB20-AD558ED49764}" destId="{FBFD2D8F-9B17-490A-BDEB-ED2B867BE1B6}" srcOrd="0" destOrd="1" presId="urn:microsoft.com/office/officeart/2005/8/layout/hList1"/>
    <dgm:cxn modelId="{6BB16DAD-088C-4E1F-A8B5-1B3B6F63DEF0}" type="presParOf" srcId="{C5A0FD5A-77E3-4289-A7B8-D031AEFAA46E}" destId="{8A9CC805-B0EA-4CDF-9711-23F489CC683C}" srcOrd="0" destOrd="0" presId="urn:microsoft.com/office/officeart/2005/8/layout/hList1"/>
    <dgm:cxn modelId="{4E3AD34D-0EAD-4256-A58C-2077977C1E6A}" type="presParOf" srcId="{8A9CC805-B0EA-4CDF-9711-23F489CC683C}" destId="{1DD657B2-699A-4ECC-93FD-D44764690EE5}" srcOrd="0" destOrd="0" presId="urn:microsoft.com/office/officeart/2005/8/layout/hList1"/>
    <dgm:cxn modelId="{325D8C7E-8663-4D9D-92F5-BF9E306FB037}" type="presParOf" srcId="{8A9CC805-B0EA-4CDF-9711-23F489CC683C}" destId="{FBFD2D8F-9B17-490A-BDEB-ED2B867BE1B6}" srcOrd="1" destOrd="0" presId="urn:microsoft.com/office/officeart/2005/8/layout/hList1"/>
    <dgm:cxn modelId="{709D3EC4-2D9F-45DD-965E-16F1F7FA0F6D}" type="presParOf" srcId="{C5A0FD5A-77E3-4289-A7B8-D031AEFAA46E}" destId="{0A6BD67E-BB27-4D4C-998E-35640AA64F9E}" srcOrd="1" destOrd="0" presId="urn:microsoft.com/office/officeart/2005/8/layout/hList1"/>
    <dgm:cxn modelId="{1A3C3EEC-28AC-4A68-BC14-8D5BF7A20785}" type="presParOf" srcId="{C5A0FD5A-77E3-4289-A7B8-D031AEFAA46E}" destId="{4216DA9A-0660-439E-8587-48CF7213B3FD}" srcOrd="2" destOrd="0" presId="urn:microsoft.com/office/officeart/2005/8/layout/hList1"/>
    <dgm:cxn modelId="{43573BB9-F1BA-4D59-9B5B-E9EB1F1DAAC8}" type="presParOf" srcId="{4216DA9A-0660-439E-8587-48CF7213B3FD}" destId="{260EA903-2B40-4C34-A6CA-98D5C79C0D99}" srcOrd="0" destOrd="0" presId="urn:microsoft.com/office/officeart/2005/8/layout/hList1"/>
    <dgm:cxn modelId="{D6CFB828-65DB-4C27-BC45-84E8B5EC7763}" type="presParOf" srcId="{4216DA9A-0660-439E-8587-48CF7213B3FD}" destId="{E317A89C-BA82-4292-95DD-216059B506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0D39D4-D81D-4272-893B-41DDB253D223}" type="doc">
      <dgm:prSet loTypeId="urn:microsoft.com/office/officeart/2005/8/layout/hChevron3" loCatId="process" qsTypeId="urn:microsoft.com/office/officeart/2005/8/quickstyle/simple1" qsCatId="simple" csTypeId="urn:microsoft.com/office/officeart/2005/8/colors/accent6_3" csCatId="accent6" phldr="1"/>
      <dgm:spPr/>
    </dgm:pt>
    <dgm:pt modelId="{462892A9-F479-4A60-864C-02320EC3DEAB}">
      <dgm:prSet phldrT="[Text]" custT="1"/>
      <dgm:spPr/>
      <dgm:t>
        <a:bodyPr/>
        <a:lstStyle/>
        <a:p>
          <a:r>
            <a:rPr lang="en-GB" sz="1500" b="1" dirty="0"/>
            <a:t>The problem</a:t>
          </a:r>
        </a:p>
      </dgm:t>
    </dgm:pt>
    <dgm:pt modelId="{63A859C2-AA9E-4618-B0D6-0BD4E90ABBB6}" type="parTrans" cxnId="{A0AA9129-BFFC-4DAA-A337-C75E30B4A744}">
      <dgm:prSet/>
      <dgm:spPr/>
      <dgm:t>
        <a:bodyPr/>
        <a:lstStyle/>
        <a:p>
          <a:endParaRPr lang="en-GB" sz="1500" b="1"/>
        </a:p>
      </dgm:t>
    </dgm:pt>
    <dgm:pt modelId="{32159277-B2F2-4FFC-9B39-2466CDFF04E5}" type="sibTrans" cxnId="{A0AA9129-BFFC-4DAA-A337-C75E30B4A744}">
      <dgm:prSet/>
      <dgm:spPr/>
      <dgm:t>
        <a:bodyPr/>
        <a:lstStyle/>
        <a:p>
          <a:endParaRPr lang="en-GB" sz="1500" b="1"/>
        </a:p>
      </dgm:t>
    </dgm:pt>
    <dgm:pt modelId="{7736E09B-AD1B-400B-8C2F-E9A7C69F7884}">
      <dgm:prSet phldrT="[Text]" custT="1"/>
      <dgm:spPr/>
      <dgm:t>
        <a:bodyPr/>
        <a:lstStyle/>
        <a:p>
          <a:r>
            <a:rPr lang="en-GB" sz="1500" b="1" dirty="0"/>
            <a:t>Possible Causes</a:t>
          </a:r>
        </a:p>
      </dgm:t>
    </dgm:pt>
    <dgm:pt modelId="{E709630C-0C06-4179-8AEE-27C003A6EF9B}" type="parTrans" cxnId="{60A1EF07-B068-43F9-90EF-A22E4B83CB67}">
      <dgm:prSet/>
      <dgm:spPr/>
      <dgm:t>
        <a:bodyPr/>
        <a:lstStyle/>
        <a:p>
          <a:endParaRPr lang="en-GB" sz="1500" b="1"/>
        </a:p>
      </dgm:t>
    </dgm:pt>
    <dgm:pt modelId="{6A90C8D1-14DD-4092-AF06-C213687FEBAD}" type="sibTrans" cxnId="{60A1EF07-B068-43F9-90EF-A22E4B83CB67}">
      <dgm:prSet/>
      <dgm:spPr/>
      <dgm:t>
        <a:bodyPr/>
        <a:lstStyle/>
        <a:p>
          <a:endParaRPr lang="en-GB" sz="1500" b="1"/>
        </a:p>
      </dgm:t>
    </dgm:pt>
    <dgm:pt modelId="{36251A1F-D34C-4618-B606-003FDE43A87E}">
      <dgm:prSet phldrT="[Text]" custT="1"/>
      <dgm:spPr/>
      <dgm:t>
        <a:bodyPr/>
        <a:lstStyle/>
        <a:p>
          <a:r>
            <a:rPr lang="en-GB" sz="1500" b="1"/>
            <a:t>Recovery actions</a:t>
          </a:r>
        </a:p>
      </dgm:t>
    </dgm:pt>
    <dgm:pt modelId="{19615447-9005-4102-8490-1F2496F382D4}" type="parTrans" cxnId="{1959B659-7F40-4EA5-8C80-F5BEDB68B7FC}">
      <dgm:prSet/>
      <dgm:spPr/>
      <dgm:t>
        <a:bodyPr/>
        <a:lstStyle/>
        <a:p>
          <a:endParaRPr lang="en-GB" sz="1500" b="1"/>
        </a:p>
      </dgm:t>
    </dgm:pt>
    <dgm:pt modelId="{FAED28E9-CFEC-4813-8D82-C0EE2B10A234}" type="sibTrans" cxnId="{1959B659-7F40-4EA5-8C80-F5BEDB68B7FC}">
      <dgm:prSet/>
      <dgm:spPr/>
      <dgm:t>
        <a:bodyPr/>
        <a:lstStyle/>
        <a:p>
          <a:endParaRPr lang="en-GB" sz="1500" b="1"/>
        </a:p>
      </dgm:t>
    </dgm:pt>
    <dgm:pt modelId="{8602575A-0F48-49D3-89FE-A836A4188671}" type="pres">
      <dgm:prSet presAssocID="{AF0D39D4-D81D-4272-893B-41DDB253D223}" presName="Name0" presStyleCnt="0">
        <dgm:presLayoutVars>
          <dgm:dir/>
          <dgm:resizeHandles val="exact"/>
        </dgm:presLayoutVars>
      </dgm:prSet>
      <dgm:spPr/>
    </dgm:pt>
    <dgm:pt modelId="{21E6BF3B-20A3-4FE4-9BFE-F938E86F20DD}" type="pres">
      <dgm:prSet presAssocID="{462892A9-F479-4A60-864C-02320EC3DEAB}" presName="parTxOnly" presStyleLbl="node1" presStyleIdx="0" presStyleCnt="3">
        <dgm:presLayoutVars>
          <dgm:bulletEnabled val="1"/>
        </dgm:presLayoutVars>
      </dgm:prSet>
      <dgm:spPr/>
    </dgm:pt>
    <dgm:pt modelId="{55E71B91-60AA-4751-8BD8-1CCA58B8BFC6}" type="pres">
      <dgm:prSet presAssocID="{32159277-B2F2-4FFC-9B39-2466CDFF04E5}" presName="parSpace" presStyleCnt="0"/>
      <dgm:spPr/>
    </dgm:pt>
    <dgm:pt modelId="{BF050E9E-38D2-4889-BD52-5BD310BB529D}" type="pres">
      <dgm:prSet presAssocID="{7736E09B-AD1B-400B-8C2F-E9A7C69F7884}" presName="parTxOnly" presStyleLbl="node1" presStyleIdx="1" presStyleCnt="3">
        <dgm:presLayoutVars>
          <dgm:bulletEnabled val="1"/>
        </dgm:presLayoutVars>
      </dgm:prSet>
      <dgm:spPr/>
    </dgm:pt>
    <dgm:pt modelId="{876A6077-0FA7-455B-8245-4CC543EDB4C5}" type="pres">
      <dgm:prSet presAssocID="{6A90C8D1-14DD-4092-AF06-C213687FEBAD}" presName="parSpace" presStyleCnt="0"/>
      <dgm:spPr/>
    </dgm:pt>
    <dgm:pt modelId="{FB23C8B0-5AB2-4CD7-955B-3F31E1C05EF5}" type="pres">
      <dgm:prSet presAssocID="{36251A1F-D34C-4618-B606-003FDE43A87E}" presName="parTxOnly" presStyleLbl="node1" presStyleIdx="2" presStyleCnt="3">
        <dgm:presLayoutVars>
          <dgm:bulletEnabled val="1"/>
        </dgm:presLayoutVars>
      </dgm:prSet>
      <dgm:spPr/>
    </dgm:pt>
  </dgm:ptLst>
  <dgm:cxnLst>
    <dgm:cxn modelId="{60A1EF07-B068-43F9-90EF-A22E4B83CB67}" srcId="{AF0D39D4-D81D-4272-893B-41DDB253D223}" destId="{7736E09B-AD1B-400B-8C2F-E9A7C69F7884}" srcOrd="1" destOrd="0" parTransId="{E709630C-0C06-4179-8AEE-27C003A6EF9B}" sibTransId="{6A90C8D1-14DD-4092-AF06-C213687FEBAD}"/>
    <dgm:cxn modelId="{F49BEE15-946D-4AD9-8C63-D9D34E93EE21}" type="presOf" srcId="{7736E09B-AD1B-400B-8C2F-E9A7C69F7884}" destId="{BF050E9E-38D2-4889-BD52-5BD310BB529D}" srcOrd="0" destOrd="0" presId="urn:microsoft.com/office/officeart/2005/8/layout/hChevron3"/>
    <dgm:cxn modelId="{A0AA9129-BFFC-4DAA-A337-C75E30B4A744}" srcId="{AF0D39D4-D81D-4272-893B-41DDB253D223}" destId="{462892A9-F479-4A60-864C-02320EC3DEAB}" srcOrd="0" destOrd="0" parTransId="{63A859C2-AA9E-4618-B0D6-0BD4E90ABBB6}" sibTransId="{32159277-B2F2-4FFC-9B39-2466CDFF04E5}"/>
    <dgm:cxn modelId="{1959B659-7F40-4EA5-8C80-F5BEDB68B7FC}" srcId="{AF0D39D4-D81D-4272-893B-41DDB253D223}" destId="{36251A1F-D34C-4618-B606-003FDE43A87E}" srcOrd="2" destOrd="0" parTransId="{19615447-9005-4102-8490-1F2496F382D4}" sibTransId="{FAED28E9-CFEC-4813-8D82-C0EE2B10A234}"/>
    <dgm:cxn modelId="{FE684FAD-C5CF-414E-B131-8689959C0DF9}" type="presOf" srcId="{36251A1F-D34C-4618-B606-003FDE43A87E}" destId="{FB23C8B0-5AB2-4CD7-955B-3F31E1C05EF5}" srcOrd="0" destOrd="0" presId="urn:microsoft.com/office/officeart/2005/8/layout/hChevron3"/>
    <dgm:cxn modelId="{E3D89AE0-3FD9-4AAC-9AE5-CF1C67554B6D}" type="presOf" srcId="{462892A9-F479-4A60-864C-02320EC3DEAB}" destId="{21E6BF3B-20A3-4FE4-9BFE-F938E86F20DD}" srcOrd="0" destOrd="0" presId="urn:microsoft.com/office/officeart/2005/8/layout/hChevron3"/>
    <dgm:cxn modelId="{6DF6F9E8-46A9-4760-8419-1C6D2431254D}" type="presOf" srcId="{AF0D39D4-D81D-4272-893B-41DDB253D223}" destId="{8602575A-0F48-49D3-89FE-A836A4188671}" srcOrd="0" destOrd="0" presId="urn:microsoft.com/office/officeart/2005/8/layout/hChevron3"/>
    <dgm:cxn modelId="{A9B67C5B-94D0-45BD-977C-8380BC27BCB5}" type="presParOf" srcId="{8602575A-0F48-49D3-89FE-A836A4188671}" destId="{21E6BF3B-20A3-4FE4-9BFE-F938E86F20DD}" srcOrd="0" destOrd="0" presId="urn:microsoft.com/office/officeart/2005/8/layout/hChevron3"/>
    <dgm:cxn modelId="{E12425BD-DE59-418F-92B6-CA86188BE060}" type="presParOf" srcId="{8602575A-0F48-49D3-89FE-A836A4188671}" destId="{55E71B91-60AA-4751-8BD8-1CCA58B8BFC6}" srcOrd="1" destOrd="0" presId="urn:microsoft.com/office/officeart/2005/8/layout/hChevron3"/>
    <dgm:cxn modelId="{977D5D0C-AF4E-4F74-9DB0-8B37BACD3432}" type="presParOf" srcId="{8602575A-0F48-49D3-89FE-A836A4188671}" destId="{BF050E9E-38D2-4889-BD52-5BD310BB529D}" srcOrd="2" destOrd="0" presId="urn:microsoft.com/office/officeart/2005/8/layout/hChevron3"/>
    <dgm:cxn modelId="{69EAFE9C-8AD9-4D5B-BC9B-6EE55C47FCC9}" type="presParOf" srcId="{8602575A-0F48-49D3-89FE-A836A4188671}" destId="{876A6077-0FA7-455B-8245-4CC543EDB4C5}" srcOrd="3" destOrd="0" presId="urn:microsoft.com/office/officeart/2005/8/layout/hChevron3"/>
    <dgm:cxn modelId="{60EC77F1-639C-4EF2-964B-FC8C68F3C3F1}" type="presParOf" srcId="{8602575A-0F48-49D3-89FE-A836A4188671}" destId="{FB23C8B0-5AB2-4CD7-955B-3F31E1C05EF5}" srcOrd="4" destOrd="0" presId="urn:microsoft.com/office/officeart/2005/8/layout/hChevron3"/>
  </dgm:cxnLst>
  <dgm:bg>
    <a:solidFill>
      <a:schemeClr val="bg1">
        <a:lumMod val="65000"/>
      </a:schemeClr>
    </a:solid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0D39D4-D81D-4272-893B-41DDB253D223}" type="doc">
      <dgm:prSet loTypeId="urn:microsoft.com/office/officeart/2005/8/layout/hChevron3" loCatId="process" qsTypeId="urn:microsoft.com/office/officeart/2005/8/quickstyle/simple1" qsCatId="simple" csTypeId="urn:microsoft.com/office/officeart/2005/8/colors/accent1_2" csCatId="accent1" phldr="1"/>
      <dgm:spPr/>
    </dgm:pt>
    <dgm:pt modelId="{462892A9-F479-4A60-864C-02320EC3DEAB}">
      <dgm:prSet phldrT="[Text]" custT="1"/>
      <dgm:spPr>
        <a:solidFill>
          <a:schemeClr val="bg1">
            <a:lumMod val="65000"/>
          </a:schemeClr>
        </a:solidFill>
      </dgm:spPr>
      <dgm:t>
        <a:bodyPr/>
        <a:lstStyle/>
        <a:p>
          <a:r>
            <a:rPr lang="en-GB" sz="1500" b="1" dirty="0"/>
            <a:t>The problem</a:t>
          </a:r>
        </a:p>
      </dgm:t>
    </dgm:pt>
    <dgm:pt modelId="{63A859C2-AA9E-4618-B0D6-0BD4E90ABBB6}" type="parTrans" cxnId="{A0AA9129-BFFC-4DAA-A337-C75E30B4A744}">
      <dgm:prSet/>
      <dgm:spPr/>
      <dgm:t>
        <a:bodyPr/>
        <a:lstStyle/>
        <a:p>
          <a:endParaRPr lang="en-GB" sz="1500" b="1"/>
        </a:p>
      </dgm:t>
    </dgm:pt>
    <dgm:pt modelId="{32159277-B2F2-4FFC-9B39-2466CDFF04E5}" type="sibTrans" cxnId="{A0AA9129-BFFC-4DAA-A337-C75E30B4A744}">
      <dgm:prSet/>
      <dgm:spPr/>
      <dgm:t>
        <a:bodyPr/>
        <a:lstStyle/>
        <a:p>
          <a:endParaRPr lang="en-GB" sz="1500" b="1"/>
        </a:p>
      </dgm:t>
    </dgm:pt>
    <dgm:pt modelId="{7736E09B-AD1B-400B-8C2F-E9A7C69F7884}">
      <dgm:prSet phldrT="[Text]" custT="1"/>
      <dgm:spPr>
        <a:solidFill>
          <a:srgbClr val="92D050"/>
        </a:solidFill>
      </dgm:spPr>
      <dgm:t>
        <a:bodyPr/>
        <a:lstStyle/>
        <a:p>
          <a:r>
            <a:rPr lang="en-GB" sz="1500" b="1"/>
            <a:t>Possible Causes</a:t>
          </a:r>
        </a:p>
      </dgm:t>
    </dgm:pt>
    <dgm:pt modelId="{E709630C-0C06-4179-8AEE-27C003A6EF9B}" type="parTrans" cxnId="{60A1EF07-B068-43F9-90EF-A22E4B83CB67}">
      <dgm:prSet/>
      <dgm:spPr/>
      <dgm:t>
        <a:bodyPr/>
        <a:lstStyle/>
        <a:p>
          <a:endParaRPr lang="en-GB" sz="1500" b="1"/>
        </a:p>
      </dgm:t>
    </dgm:pt>
    <dgm:pt modelId="{6A90C8D1-14DD-4092-AF06-C213687FEBAD}" type="sibTrans" cxnId="{60A1EF07-B068-43F9-90EF-A22E4B83CB67}">
      <dgm:prSet/>
      <dgm:spPr/>
      <dgm:t>
        <a:bodyPr/>
        <a:lstStyle/>
        <a:p>
          <a:endParaRPr lang="en-GB" sz="1500" b="1"/>
        </a:p>
      </dgm:t>
    </dgm:pt>
    <dgm:pt modelId="{36251A1F-D34C-4618-B606-003FDE43A87E}">
      <dgm:prSet phldrT="[Text]" custT="1"/>
      <dgm:spPr>
        <a:solidFill>
          <a:schemeClr val="bg1">
            <a:lumMod val="65000"/>
          </a:schemeClr>
        </a:solidFill>
      </dgm:spPr>
      <dgm:t>
        <a:bodyPr/>
        <a:lstStyle/>
        <a:p>
          <a:r>
            <a:rPr lang="en-GB" sz="1500" b="1"/>
            <a:t>Recovery actions</a:t>
          </a:r>
        </a:p>
      </dgm:t>
    </dgm:pt>
    <dgm:pt modelId="{19615447-9005-4102-8490-1F2496F382D4}" type="parTrans" cxnId="{1959B659-7F40-4EA5-8C80-F5BEDB68B7FC}">
      <dgm:prSet/>
      <dgm:spPr/>
      <dgm:t>
        <a:bodyPr/>
        <a:lstStyle/>
        <a:p>
          <a:endParaRPr lang="en-GB" sz="1500" b="1"/>
        </a:p>
      </dgm:t>
    </dgm:pt>
    <dgm:pt modelId="{FAED28E9-CFEC-4813-8D82-C0EE2B10A234}" type="sibTrans" cxnId="{1959B659-7F40-4EA5-8C80-F5BEDB68B7FC}">
      <dgm:prSet/>
      <dgm:spPr/>
      <dgm:t>
        <a:bodyPr/>
        <a:lstStyle/>
        <a:p>
          <a:endParaRPr lang="en-GB" sz="1500" b="1"/>
        </a:p>
      </dgm:t>
    </dgm:pt>
    <dgm:pt modelId="{8602575A-0F48-49D3-89FE-A836A4188671}" type="pres">
      <dgm:prSet presAssocID="{AF0D39D4-D81D-4272-893B-41DDB253D223}" presName="Name0" presStyleCnt="0">
        <dgm:presLayoutVars>
          <dgm:dir/>
          <dgm:resizeHandles val="exact"/>
        </dgm:presLayoutVars>
      </dgm:prSet>
      <dgm:spPr/>
    </dgm:pt>
    <dgm:pt modelId="{21E6BF3B-20A3-4FE4-9BFE-F938E86F20DD}" type="pres">
      <dgm:prSet presAssocID="{462892A9-F479-4A60-864C-02320EC3DEAB}" presName="parTxOnly" presStyleLbl="node1" presStyleIdx="0" presStyleCnt="3">
        <dgm:presLayoutVars>
          <dgm:bulletEnabled val="1"/>
        </dgm:presLayoutVars>
      </dgm:prSet>
      <dgm:spPr/>
    </dgm:pt>
    <dgm:pt modelId="{55E71B91-60AA-4751-8BD8-1CCA58B8BFC6}" type="pres">
      <dgm:prSet presAssocID="{32159277-B2F2-4FFC-9B39-2466CDFF04E5}" presName="parSpace" presStyleCnt="0"/>
      <dgm:spPr/>
    </dgm:pt>
    <dgm:pt modelId="{BF050E9E-38D2-4889-BD52-5BD310BB529D}" type="pres">
      <dgm:prSet presAssocID="{7736E09B-AD1B-400B-8C2F-E9A7C69F7884}" presName="parTxOnly" presStyleLbl="node1" presStyleIdx="1" presStyleCnt="3">
        <dgm:presLayoutVars>
          <dgm:bulletEnabled val="1"/>
        </dgm:presLayoutVars>
      </dgm:prSet>
      <dgm:spPr/>
    </dgm:pt>
    <dgm:pt modelId="{876A6077-0FA7-455B-8245-4CC543EDB4C5}" type="pres">
      <dgm:prSet presAssocID="{6A90C8D1-14DD-4092-AF06-C213687FEBAD}" presName="parSpace" presStyleCnt="0"/>
      <dgm:spPr/>
    </dgm:pt>
    <dgm:pt modelId="{FB23C8B0-5AB2-4CD7-955B-3F31E1C05EF5}" type="pres">
      <dgm:prSet presAssocID="{36251A1F-D34C-4618-B606-003FDE43A87E}" presName="parTxOnly" presStyleLbl="node1" presStyleIdx="2" presStyleCnt="3">
        <dgm:presLayoutVars>
          <dgm:bulletEnabled val="1"/>
        </dgm:presLayoutVars>
      </dgm:prSet>
      <dgm:spPr/>
    </dgm:pt>
  </dgm:ptLst>
  <dgm:cxnLst>
    <dgm:cxn modelId="{60A1EF07-B068-43F9-90EF-A22E4B83CB67}" srcId="{AF0D39D4-D81D-4272-893B-41DDB253D223}" destId="{7736E09B-AD1B-400B-8C2F-E9A7C69F7884}" srcOrd="1" destOrd="0" parTransId="{E709630C-0C06-4179-8AEE-27C003A6EF9B}" sibTransId="{6A90C8D1-14DD-4092-AF06-C213687FEBAD}"/>
    <dgm:cxn modelId="{A0AA9129-BFFC-4DAA-A337-C75E30B4A744}" srcId="{AF0D39D4-D81D-4272-893B-41DDB253D223}" destId="{462892A9-F479-4A60-864C-02320EC3DEAB}" srcOrd="0" destOrd="0" parTransId="{63A859C2-AA9E-4618-B0D6-0BD4E90ABBB6}" sibTransId="{32159277-B2F2-4FFC-9B39-2466CDFF04E5}"/>
    <dgm:cxn modelId="{102A3746-C717-4873-BBCE-9DE46C255BB6}" type="presOf" srcId="{36251A1F-D34C-4618-B606-003FDE43A87E}" destId="{FB23C8B0-5AB2-4CD7-955B-3F31E1C05EF5}" srcOrd="0" destOrd="0" presId="urn:microsoft.com/office/officeart/2005/8/layout/hChevron3"/>
    <dgm:cxn modelId="{1959B659-7F40-4EA5-8C80-F5BEDB68B7FC}" srcId="{AF0D39D4-D81D-4272-893B-41DDB253D223}" destId="{36251A1F-D34C-4618-B606-003FDE43A87E}" srcOrd="2" destOrd="0" parTransId="{19615447-9005-4102-8490-1F2496F382D4}" sibTransId="{FAED28E9-CFEC-4813-8D82-C0EE2B10A234}"/>
    <dgm:cxn modelId="{2AB8BE93-D01D-4485-8BBC-EEC659C2C88A}" type="presOf" srcId="{462892A9-F479-4A60-864C-02320EC3DEAB}" destId="{21E6BF3B-20A3-4FE4-9BFE-F938E86F20DD}" srcOrd="0" destOrd="0" presId="urn:microsoft.com/office/officeart/2005/8/layout/hChevron3"/>
    <dgm:cxn modelId="{855E59B3-131A-4195-97C2-D6A343E384A6}" type="presOf" srcId="{AF0D39D4-D81D-4272-893B-41DDB253D223}" destId="{8602575A-0F48-49D3-89FE-A836A4188671}" srcOrd="0" destOrd="0" presId="urn:microsoft.com/office/officeart/2005/8/layout/hChevron3"/>
    <dgm:cxn modelId="{0B385CF6-1E10-46A0-94AB-177437726C69}" type="presOf" srcId="{7736E09B-AD1B-400B-8C2F-E9A7C69F7884}" destId="{BF050E9E-38D2-4889-BD52-5BD310BB529D}" srcOrd="0" destOrd="0" presId="urn:microsoft.com/office/officeart/2005/8/layout/hChevron3"/>
    <dgm:cxn modelId="{F4724DCA-2D05-4DDF-AD7D-7FE7AFEFB488}" type="presParOf" srcId="{8602575A-0F48-49D3-89FE-A836A4188671}" destId="{21E6BF3B-20A3-4FE4-9BFE-F938E86F20DD}" srcOrd="0" destOrd="0" presId="urn:microsoft.com/office/officeart/2005/8/layout/hChevron3"/>
    <dgm:cxn modelId="{C3A8D53F-3DAC-4FDF-849F-6309252893C4}" type="presParOf" srcId="{8602575A-0F48-49D3-89FE-A836A4188671}" destId="{55E71B91-60AA-4751-8BD8-1CCA58B8BFC6}" srcOrd="1" destOrd="0" presId="urn:microsoft.com/office/officeart/2005/8/layout/hChevron3"/>
    <dgm:cxn modelId="{E555A125-28C1-4A70-883F-2F2D05A35F39}" type="presParOf" srcId="{8602575A-0F48-49D3-89FE-A836A4188671}" destId="{BF050E9E-38D2-4889-BD52-5BD310BB529D}" srcOrd="2" destOrd="0" presId="urn:microsoft.com/office/officeart/2005/8/layout/hChevron3"/>
    <dgm:cxn modelId="{08C9F88A-7655-4F45-A7A9-986AC815AAEB}" type="presParOf" srcId="{8602575A-0F48-49D3-89FE-A836A4188671}" destId="{876A6077-0FA7-455B-8245-4CC543EDB4C5}" srcOrd="3" destOrd="0" presId="urn:microsoft.com/office/officeart/2005/8/layout/hChevron3"/>
    <dgm:cxn modelId="{EAA61092-44B1-4B0F-A5CB-D3E039C27095}" type="presParOf" srcId="{8602575A-0F48-49D3-89FE-A836A4188671}" destId="{FB23C8B0-5AB2-4CD7-955B-3F31E1C05EF5}" srcOrd="4" destOrd="0" presId="urn:microsoft.com/office/officeart/2005/8/layout/hChevron3"/>
  </dgm:cxnLst>
  <dgm:bg>
    <a:solidFill>
      <a:schemeClr val="bg1">
        <a:lumMod val="6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6BF3B-20A3-4FE4-9BFE-F938E86F20DD}">
      <dsp:nvSpPr>
        <dsp:cNvPr id="0" name=""/>
        <dsp:cNvSpPr/>
      </dsp:nvSpPr>
      <dsp:spPr>
        <a:xfrm>
          <a:off x="3422" y="0"/>
          <a:ext cx="2992957" cy="259532"/>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The problem</a:t>
          </a:r>
        </a:p>
      </dsp:txBody>
      <dsp:txXfrm>
        <a:off x="3422" y="0"/>
        <a:ext cx="2928074" cy="259532"/>
      </dsp:txXfrm>
    </dsp:sp>
    <dsp:sp modelId="{BF050E9E-38D2-4889-BD52-5BD310BB529D}">
      <dsp:nvSpPr>
        <dsp:cNvPr id="0" name=""/>
        <dsp:cNvSpPr/>
      </dsp:nvSpPr>
      <dsp:spPr>
        <a:xfrm>
          <a:off x="2397788" y="0"/>
          <a:ext cx="2992957" cy="25953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Possible Causes</a:t>
          </a:r>
        </a:p>
      </dsp:txBody>
      <dsp:txXfrm>
        <a:off x="2527554" y="0"/>
        <a:ext cx="2733425" cy="259532"/>
      </dsp:txXfrm>
    </dsp:sp>
    <dsp:sp modelId="{FB23C8B0-5AB2-4CD7-955B-3F31E1C05EF5}">
      <dsp:nvSpPr>
        <dsp:cNvPr id="0" name=""/>
        <dsp:cNvSpPr/>
      </dsp:nvSpPr>
      <dsp:spPr>
        <a:xfrm>
          <a:off x="4792154" y="0"/>
          <a:ext cx="2992957" cy="25953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Recovery actions</a:t>
          </a:r>
        </a:p>
      </dsp:txBody>
      <dsp:txXfrm>
        <a:off x="4921920" y="0"/>
        <a:ext cx="2733425" cy="25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6BF3B-20A3-4FE4-9BFE-F938E86F20DD}">
      <dsp:nvSpPr>
        <dsp:cNvPr id="0" name=""/>
        <dsp:cNvSpPr/>
      </dsp:nvSpPr>
      <dsp:spPr>
        <a:xfrm>
          <a:off x="3422" y="0"/>
          <a:ext cx="2992957" cy="259532"/>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The problem</a:t>
          </a:r>
        </a:p>
      </dsp:txBody>
      <dsp:txXfrm>
        <a:off x="3422" y="0"/>
        <a:ext cx="2928074" cy="259532"/>
      </dsp:txXfrm>
    </dsp:sp>
    <dsp:sp modelId="{BF050E9E-38D2-4889-BD52-5BD310BB529D}">
      <dsp:nvSpPr>
        <dsp:cNvPr id="0" name=""/>
        <dsp:cNvSpPr/>
      </dsp:nvSpPr>
      <dsp:spPr>
        <a:xfrm>
          <a:off x="2397788" y="0"/>
          <a:ext cx="2992957" cy="25953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Possible Causes</a:t>
          </a:r>
        </a:p>
      </dsp:txBody>
      <dsp:txXfrm>
        <a:off x="2527554" y="0"/>
        <a:ext cx="2733425" cy="259532"/>
      </dsp:txXfrm>
    </dsp:sp>
    <dsp:sp modelId="{FB23C8B0-5AB2-4CD7-955B-3F31E1C05EF5}">
      <dsp:nvSpPr>
        <dsp:cNvPr id="0" name=""/>
        <dsp:cNvSpPr/>
      </dsp:nvSpPr>
      <dsp:spPr>
        <a:xfrm>
          <a:off x="4792154" y="0"/>
          <a:ext cx="2992957" cy="25953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Recovery actions</a:t>
          </a:r>
        </a:p>
      </dsp:txBody>
      <dsp:txXfrm>
        <a:off x="4921920" y="0"/>
        <a:ext cx="2733425" cy="259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657B2-699A-4ECC-93FD-D44764690EE5}">
      <dsp:nvSpPr>
        <dsp:cNvPr id="0" name=""/>
        <dsp:cNvSpPr/>
      </dsp:nvSpPr>
      <dsp:spPr>
        <a:xfrm>
          <a:off x="41" y="48634"/>
          <a:ext cx="3996814"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latin typeface="+mn-lt"/>
              <a:cs typeface="Arial" panose="020B0604020202020204" pitchFamily="34" charset="0"/>
            </a:rPr>
            <a:t>BP Checks</a:t>
          </a:r>
        </a:p>
      </dsp:txBody>
      <dsp:txXfrm>
        <a:off x="41" y="48634"/>
        <a:ext cx="3996814" cy="432000"/>
      </dsp:txXfrm>
    </dsp:sp>
    <dsp:sp modelId="{FBFD2D8F-9B17-490A-BDEB-ED2B867BE1B6}">
      <dsp:nvSpPr>
        <dsp:cNvPr id="0" name=""/>
        <dsp:cNvSpPr/>
      </dsp:nvSpPr>
      <dsp:spPr>
        <a:xfrm>
          <a:off x="41" y="480634"/>
          <a:ext cx="3996814" cy="1729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Sans-Serif"/>
            <a:buChar char="•"/>
          </a:pPr>
          <a:r>
            <a:rPr lang="en-GB" sz="1500" kern="1200">
              <a:solidFill>
                <a:schemeClr val="tx1"/>
              </a:solidFill>
              <a:latin typeface="+mn-lt"/>
              <a:cs typeface="Arial" panose="020B0604020202020204" pitchFamily="34" charset="0"/>
            </a:rPr>
            <a:t>From Apr’20-Oct’21 23 million fewer BP checks performed in primary care compared to pre-pandemic.</a:t>
          </a:r>
          <a:endParaRPr lang="en-GB" sz="1500" kern="1200">
            <a:latin typeface="+mn-lt"/>
            <a:cs typeface="Arial" panose="020B0604020202020204" pitchFamily="34" charset="0"/>
          </a:endParaRPr>
        </a:p>
        <a:p>
          <a:pPr marL="114300" lvl="1" indent="-114300" algn="l" defTabSz="666750">
            <a:lnSpc>
              <a:spcPct val="90000"/>
            </a:lnSpc>
            <a:spcBef>
              <a:spcPct val="0"/>
            </a:spcBef>
            <a:spcAft>
              <a:spcPct val="15000"/>
            </a:spcAft>
            <a:buChar char="•"/>
          </a:pPr>
          <a:r>
            <a:rPr lang="en-GB" sz="1500" kern="1200">
              <a:solidFill>
                <a:schemeClr val="tx1"/>
              </a:solidFill>
              <a:latin typeface="+mn-lt"/>
              <a:cs typeface="Arial" panose="020B0604020202020204" pitchFamily="34" charset="0"/>
            </a:rPr>
            <a:t>There has been some recovery but this has plateaued significantly below normal levels – BP checks in Oct 21 were 59% of the pre-pandemic monthly average.</a:t>
          </a:r>
        </a:p>
      </dsp:txBody>
      <dsp:txXfrm>
        <a:off x="41" y="480634"/>
        <a:ext cx="3996814" cy="1729350"/>
      </dsp:txXfrm>
    </dsp:sp>
    <dsp:sp modelId="{260EA903-2B40-4C34-A6CA-98D5C79C0D99}">
      <dsp:nvSpPr>
        <dsp:cNvPr id="0" name=""/>
        <dsp:cNvSpPr/>
      </dsp:nvSpPr>
      <dsp:spPr>
        <a:xfrm>
          <a:off x="4556409" y="48634"/>
          <a:ext cx="3996814"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latin typeface="+mn-lt"/>
              <a:cs typeface="Arial" panose="020B0604020202020204" pitchFamily="34" charset="0"/>
            </a:rPr>
            <a:t>Prescribing</a:t>
          </a:r>
        </a:p>
      </dsp:txBody>
      <dsp:txXfrm>
        <a:off x="4556409" y="48634"/>
        <a:ext cx="3996814" cy="432000"/>
      </dsp:txXfrm>
    </dsp:sp>
    <dsp:sp modelId="{E317A89C-BA82-4292-95DD-216059B50652}">
      <dsp:nvSpPr>
        <dsp:cNvPr id="0" name=""/>
        <dsp:cNvSpPr/>
      </dsp:nvSpPr>
      <dsp:spPr>
        <a:xfrm>
          <a:off x="4556409" y="480634"/>
          <a:ext cx="3996814" cy="17293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a:buChar char="•"/>
          </a:pPr>
          <a:r>
            <a:rPr lang="en-US" sz="1500" kern="1200">
              <a:solidFill>
                <a:schemeClr val="tx1"/>
              </a:solidFill>
              <a:latin typeface="+mn-lt"/>
              <a:ea typeface="+mn-lt"/>
              <a:cs typeface="Arial" panose="020B0604020202020204" pitchFamily="34" charset="0"/>
            </a:rPr>
            <a:t>IPPR analysis shows that there were 470,000 fewer new prescriptions of CVD prevention drugs such as antihypertensives, statins, anticoagulants and oral antidiabetics between March and October 2020 compared to the previous year. </a:t>
          </a:r>
          <a:endParaRPr lang="en-GB" sz="1500" kern="1200">
            <a:latin typeface="+mn-lt"/>
            <a:cs typeface="Arial" panose="020B0604020202020204" pitchFamily="34" charset="0"/>
          </a:endParaRPr>
        </a:p>
      </dsp:txBody>
      <dsp:txXfrm>
        <a:off x="4556409" y="480634"/>
        <a:ext cx="3996814" cy="1729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6BF3B-20A3-4FE4-9BFE-F938E86F20DD}">
      <dsp:nvSpPr>
        <dsp:cNvPr id="0" name=""/>
        <dsp:cNvSpPr/>
      </dsp:nvSpPr>
      <dsp:spPr>
        <a:xfrm>
          <a:off x="3422" y="0"/>
          <a:ext cx="2992957" cy="259532"/>
        </a:xfrm>
        <a:prstGeom prst="homePlat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dirty="0"/>
            <a:t>The problem</a:t>
          </a:r>
        </a:p>
      </dsp:txBody>
      <dsp:txXfrm>
        <a:off x="3422" y="0"/>
        <a:ext cx="2928074" cy="259532"/>
      </dsp:txXfrm>
    </dsp:sp>
    <dsp:sp modelId="{BF050E9E-38D2-4889-BD52-5BD310BB529D}">
      <dsp:nvSpPr>
        <dsp:cNvPr id="0" name=""/>
        <dsp:cNvSpPr/>
      </dsp:nvSpPr>
      <dsp:spPr>
        <a:xfrm>
          <a:off x="2397788" y="0"/>
          <a:ext cx="2992957" cy="259532"/>
        </a:xfrm>
        <a:prstGeom prst="chevron">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dirty="0"/>
            <a:t>Possible Causes</a:t>
          </a:r>
        </a:p>
      </dsp:txBody>
      <dsp:txXfrm>
        <a:off x="2527554" y="0"/>
        <a:ext cx="2733425" cy="259532"/>
      </dsp:txXfrm>
    </dsp:sp>
    <dsp:sp modelId="{FB23C8B0-5AB2-4CD7-955B-3F31E1C05EF5}">
      <dsp:nvSpPr>
        <dsp:cNvPr id="0" name=""/>
        <dsp:cNvSpPr/>
      </dsp:nvSpPr>
      <dsp:spPr>
        <a:xfrm>
          <a:off x="4792154" y="0"/>
          <a:ext cx="2992957" cy="259532"/>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Recovery actions</a:t>
          </a:r>
        </a:p>
      </dsp:txBody>
      <dsp:txXfrm>
        <a:off x="4921920" y="0"/>
        <a:ext cx="2733425" cy="2595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6BF3B-20A3-4FE4-9BFE-F938E86F20DD}">
      <dsp:nvSpPr>
        <dsp:cNvPr id="0" name=""/>
        <dsp:cNvSpPr/>
      </dsp:nvSpPr>
      <dsp:spPr>
        <a:xfrm>
          <a:off x="3422" y="0"/>
          <a:ext cx="2992957" cy="259532"/>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dirty="0"/>
            <a:t>The problem</a:t>
          </a:r>
        </a:p>
      </dsp:txBody>
      <dsp:txXfrm>
        <a:off x="3422" y="0"/>
        <a:ext cx="2928074" cy="259532"/>
      </dsp:txXfrm>
    </dsp:sp>
    <dsp:sp modelId="{BF050E9E-38D2-4889-BD52-5BD310BB529D}">
      <dsp:nvSpPr>
        <dsp:cNvPr id="0" name=""/>
        <dsp:cNvSpPr/>
      </dsp:nvSpPr>
      <dsp:spPr>
        <a:xfrm>
          <a:off x="2397788" y="0"/>
          <a:ext cx="2992957" cy="25953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Possible Causes</a:t>
          </a:r>
        </a:p>
      </dsp:txBody>
      <dsp:txXfrm>
        <a:off x="2527554" y="0"/>
        <a:ext cx="2733425" cy="259532"/>
      </dsp:txXfrm>
    </dsp:sp>
    <dsp:sp modelId="{FB23C8B0-5AB2-4CD7-955B-3F31E1C05EF5}">
      <dsp:nvSpPr>
        <dsp:cNvPr id="0" name=""/>
        <dsp:cNvSpPr/>
      </dsp:nvSpPr>
      <dsp:spPr>
        <a:xfrm>
          <a:off x="4792154" y="0"/>
          <a:ext cx="2992957" cy="259532"/>
        </a:xfrm>
        <a:prstGeom prst="chevron">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b="1" kern="1200"/>
            <a:t>Recovery actions</a:t>
          </a:r>
        </a:p>
      </dsp:txBody>
      <dsp:txXfrm>
        <a:off x="4921920" y="0"/>
        <a:ext cx="2733425" cy="2595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F7B1B-A538-4F64-BF40-2FD74B9675FE}"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CBF68-E9B2-49FF-937C-4BC932004425}" type="slidenum">
              <a:rPr lang="en-GB" smtClean="0"/>
              <a:t>‹#›</a:t>
            </a:fld>
            <a:endParaRPr lang="en-GB"/>
          </a:p>
        </p:txBody>
      </p:sp>
    </p:spTree>
    <p:extLst>
      <p:ext uri="{BB962C8B-B14F-4D97-AF65-F5344CB8AC3E}">
        <p14:creationId xmlns:p14="http://schemas.microsoft.com/office/powerpoint/2010/main" val="22487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05A6-3F2D-42C8-9F42-14A7759EF5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30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50958-AD0C-4B05-8B28-49C9E5AA15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43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EF372-0F0E-4264-A3A0-0B3E0DCF1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4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9D9D0-F700-4194-AE43-867F65CEE1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20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Excess deaths is the difference between the number of registered deaths and the number expected if the pandemic had not occurred. </a:t>
            </a: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most deprived and Asian groups have seen the highest COVID death rates to date and therefore the recent excess deaths may be an underestimate.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This data is particularly concerning as estimates of excess deaths in recent months are thought to be an underestimate as expected deaths have not yet been adjusted to reflect the large number of deaths during the initial waves of the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9D9D0-F700-4194-AE43-867F65CEE1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26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a:solidFill>
                  <a:schemeClr val="tx1"/>
                </a:solidFill>
                <a:effectLst/>
                <a:latin typeface="+mn-lt"/>
                <a:ea typeface="+mn-ea"/>
                <a:cs typeface="+mn-cs"/>
              </a:rPr>
              <a:t>There is currently additional points (double compared to usual) in QoF for prescribing related to AF, heart failure, Diabetes and prescribing of statins.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Practices had to agree with their commissioners a plan on how </a:t>
            </a:r>
            <a:r>
              <a:rPr lang="en-GB" sz="1200" kern="1200" err="1">
                <a:solidFill>
                  <a:schemeClr val="tx1"/>
                </a:solidFill>
                <a:effectLst/>
                <a:latin typeface="+mn-lt"/>
                <a:ea typeface="+mn-ea"/>
                <a:cs typeface="+mn-cs"/>
              </a:rPr>
              <a:t>Qof</a:t>
            </a:r>
            <a:r>
              <a:rPr lang="en-GB" sz="1200" kern="1200">
                <a:solidFill>
                  <a:schemeClr val="tx1"/>
                </a:solidFill>
                <a:effectLst/>
                <a:latin typeface="+mn-lt"/>
                <a:ea typeface="+mn-ea"/>
                <a:cs typeface="+mn-cs"/>
              </a:rPr>
              <a:t> care will be delivered with prioritising/inequalities focus. If communicating out regarding this commissioners should be able to disseminate and direct areas of focus using PHM packs.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The BMA/RCGP prioritisation guide states clinical priority in long term conditions includes ‘uncontrolled hypertension’ as green – i.e. should be a focus. </a:t>
            </a:r>
          </a:p>
          <a:p>
            <a:pPr marL="171450" lvl="0" indent="-171450">
              <a:buFont typeface="Arial" panose="020B0604020202020204" pitchFamily="34" charset="0"/>
              <a:buChar cha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9D9D0-F700-4194-AE43-867F65CEE1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70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10669606-BC53-4ACF-B922-9D5326E5628B}" type="slidenum">
              <a:rPr lang="en-GB" smtClean="0"/>
              <a:t>29</a:t>
            </a:fld>
            <a:endParaRPr lang="en-GB"/>
          </a:p>
        </p:txBody>
      </p:sp>
    </p:spTree>
    <p:extLst>
      <p:ext uri="{BB962C8B-B14F-4D97-AF65-F5344CB8AC3E}">
        <p14:creationId xmlns:p14="http://schemas.microsoft.com/office/powerpoint/2010/main" val="302553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332"/>
              </a:spcAft>
            </a:pPr>
            <a:endParaRPr lang="en-GB"/>
          </a:p>
        </p:txBody>
      </p:sp>
      <p:sp>
        <p:nvSpPr>
          <p:cNvPr id="4" name="Slide Number Placeholder 3"/>
          <p:cNvSpPr>
            <a:spLocks noGrp="1"/>
          </p:cNvSpPr>
          <p:nvPr>
            <p:ph type="sldNum" sz="quarter" idx="5"/>
          </p:nvPr>
        </p:nvSpPr>
        <p:spPr/>
        <p:txBody>
          <a:bodyPr/>
          <a:lstStyle/>
          <a:p>
            <a:pPr marL="0" marR="0" lvl="0" indent="0" algn="r" defTabSz="507525" rtl="0" eaLnBrk="1" fontAlgn="auto" latinLnBrk="0" hangingPunct="1">
              <a:lnSpc>
                <a:spcPct val="100000"/>
              </a:lnSpc>
              <a:spcBef>
                <a:spcPts val="0"/>
              </a:spcBef>
              <a:spcAft>
                <a:spcPts val="0"/>
              </a:spcAft>
              <a:buClrTx/>
              <a:buSzTx/>
              <a:buFontTx/>
              <a:buNone/>
              <a:tabLst/>
              <a:defRPr/>
            </a:pPr>
            <a:fld id="{26E50958-AD0C-4B05-8B28-49C9E5AA1579}" type="slidenum">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7525"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61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431C7-7EA6-442E-B182-181E49B44A4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9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8C5F9-A433-4DD8-B397-BECB5A5A11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56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8C5F9-A433-4DD8-B397-BECB5A5A11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7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50958-AD0C-4B05-8B28-49C9E5AA15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13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50958-AD0C-4B05-8B28-49C9E5AA15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28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EF372-0F0E-4264-A3A0-0B3E0DCF1901}" type="slidenum">
              <a:rPr lang="en-GB" smtClean="0"/>
              <a:t>12</a:t>
            </a:fld>
            <a:endParaRPr lang="en-GB"/>
          </a:p>
        </p:txBody>
      </p:sp>
    </p:spTree>
    <p:extLst>
      <p:ext uri="{BB962C8B-B14F-4D97-AF65-F5344CB8AC3E}">
        <p14:creationId xmlns:p14="http://schemas.microsoft.com/office/powerpoint/2010/main" val="63629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8C5F9-A433-4DD8-B397-BECB5A5A11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294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800000">
            <a:off x="555236" y="695711"/>
            <a:ext cx="4617974" cy="1321808"/>
          </a:xfrm>
        </p:spPr>
        <p:txBody>
          <a:bodyPr lIns="0" tIns="0" rIns="0" bIns="0" anchor="ctr" anchorCtr="0"/>
          <a:lstStyle>
            <a:lvl1pPr algn="ctr">
              <a:lnSpc>
                <a:spcPts val="3000"/>
              </a:lnSpc>
              <a:defRPr/>
            </a:lvl1pPr>
          </a:lstStyle>
          <a:p>
            <a:r>
              <a:rPr lang="en-US"/>
              <a:t>Click to edit Master title style</a:t>
            </a:r>
            <a:endParaRPr lang="en-GB"/>
          </a:p>
        </p:txBody>
      </p:sp>
    </p:spTree>
    <p:extLst>
      <p:ext uri="{BB962C8B-B14F-4D97-AF65-F5344CB8AC3E}">
        <p14:creationId xmlns:p14="http://schemas.microsoft.com/office/powerpoint/2010/main" val="134843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367393" y="318982"/>
            <a:ext cx="7124453" cy="408383"/>
          </a:xfrm>
        </p:spPr>
        <p:txBody>
          <a:bodyPr anchor="t">
            <a:normAutofit/>
          </a:bodyPr>
          <a:lstStyle>
            <a:lvl1pPr>
              <a:defRPr sz="2100" b="0" i="0">
                <a:solidFill>
                  <a:srgbClr val="42B6E6"/>
                </a:solidFill>
                <a:latin typeface="+mj-lt"/>
                <a:cs typeface="Calibri Light" panose="020F0302020204030204" pitchFamily="34" charset="0"/>
              </a:defRPr>
            </a:lvl1pPr>
          </a:lstStyle>
          <a:p>
            <a:r>
              <a:rPr lang="en-US" dirty="0"/>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367392" y="841664"/>
            <a:ext cx="8360971" cy="3982855"/>
          </a:xfrm>
        </p:spPr>
        <p:txBody>
          <a:bodyPr/>
          <a:lstStyle>
            <a:lvl1pPr>
              <a:defRPr sz="18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5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35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05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078" y="246986"/>
            <a:ext cx="1186029" cy="294300"/>
          </a:xfrm>
          <a:prstGeom prst="rect">
            <a:avLst/>
          </a:prstGeom>
        </p:spPr>
      </p:pic>
      <p:sp>
        <p:nvSpPr>
          <p:cNvPr id="5" name="TextBox 11">
            <a:extLst>
              <a:ext uri="{FF2B5EF4-FFF2-40B4-BE49-F238E27FC236}">
                <a16:creationId xmlns:a16="http://schemas.microsoft.com/office/drawing/2014/main" id="{6ECAF191-2745-4220-A00C-70E4B0D65CDF}"/>
              </a:ext>
            </a:extLst>
          </p:cNvPr>
          <p:cNvSpPr txBox="1"/>
          <p:nvPr userDrawn="1"/>
        </p:nvSpPr>
        <p:spPr>
          <a:xfrm>
            <a:off x="272792" y="4938818"/>
            <a:ext cx="1390124" cy="20774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dirty="0">
                <a:solidFill>
                  <a:schemeClr val="tx1"/>
                </a:solidFill>
              </a:rPr>
              <a:t>Copyright © UCLPartners 2021</a:t>
            </a:r>
          </a:p>
        </p:txBody>
      </p:sp>
    </p:spTree>
    <p:extLst>
      <p:ext uri="{BB962C8B-B14F-4D97-AF65-F5344CB8AC3E}">
        <p14:creationId xmlns:p14="http://schemas.microsoft.com/office/powerpoint/2010/main" val="196689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681127"/>
            <a:ext cx="9144000" cy="4462373"/>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852976"/>
            <a:ext cx="9144000" cy="4290524"/>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3966998" y="2785605"/>
            <a:ext cx="4437993" cy="1268895"/>
          </a:xfrm>
        </p:spPr>
        <p:txBody>
          <a:bodyPr>
            <a:noAutofit/>
          </a:bodyPr>
          <a:lstStyle>
            <a:lvl1pPr marL="0" indent="0" algn="r">
              <a:lnSpc>
                <a:spcPts val="1170"/>
              </a:lnSpc>
              <a:spcAft>
                <a:spcPts val="0"/>
              </a:spcAft>
              <a:buNone/>
              <a:defRPr sz="1350" b="0" i="0">
                <a:solidFill>
                  <a:schemeClr val="bg1"/>
                </a:solidFill>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066" y="357868"/>
            <a:ext cx="1728294" cy="428857"/>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5318891" y="2406212"/>
            <a:ext cx="3086100" cy="300082"/>
          </a:xfrm>
          <a:prstGeom prst="rect">
            <a:avLst/>
          </a:prstGeom>
          <a:noFill/>
        </p:spPr>
        <p:txBody>
          <a:bodyPr wrap="square" rtlCol="0">
            <a:spAutoFit/>
          </a:bodyPr>
          <a:lstStyle/>
          <a:p>
            <a:pPr algn="r"/>
            <a:r>
              <a:rPr lang="en-US" sz="1350" dirty="0">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5318891" y="4089402"/>
            <a:ext cx="3086100" cy="507831"/>
          </a:xfrm>
          <a:prstGeom prst="rect">
            <a:avLst/>
          </a:prstGeom>
          <a:noFill/>
        </p:spPr>
        <p:txBody>
          <a:bodyPr wrap="square" rtlCol="0">
            <a:spAutoFit/>
          </a:bodyPr>
          <a:lstStyle/>
          <a:p>
            <a:pPr algn="r"/>
            <a:r>
              <a:rPr lang="en-US" sz="1350" dirty="0">
                <a:solidFill>
                  <a:srgbClr val="A4CD39"/>
                </a:solidFill>
              </a:rPr>
              <a:t>www.uclpartners.com</a:t>
            </a:r>
          </a:p>
          <a:p>
            <a:pPr algn="r"/>
            <a:r>
              <a:rPr lang="en-US" sz="1350" dirty="0">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5318891" y="1710921"/>
            <a:ext cx="3086100" cy="553998"/>
          </a:xfrm>
          <a:prstGeom prst="rect">
            <a:avLst/>
          </a:prstGeom>
          <a:noFill/>
        </p:spPr>
        <p:txBody>
          <a:bodyPr wrap="square" rtlCol="0">
            <a:spAutoFit/>
          </a:bodyPr>
          <a:lstStyle/>
          <a:p>
            <a:pPr algn="r"/>
            <a:r>
              <a:rPr lang="en-US" sz="3000" b="0" i="0" dirty="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00055" y="4908345"/>
            <a:ext cx="1390124" cy="20774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dirty="0">
                <a:solidFill>
                  <a:schemeClr val="bg1"/>
                </a:solidFill>
              </a:rPr>
              <a:t>Copyright © UCLPartners 2021</a:t>
            </a:r>
          </a:p>
        </p:txBody>
      </p:sp>
    </p:spTree>
    <p:extLst>
      <p:ext uri="{BB962C8B-B14F-4D97-AF65-F5344CB8AC3E}">
        <p14:creationId xmlns:p14="http://schemas.microsoft.com/office/powerpoint/2010/main" val="411434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FDFE46-3BB5-4CB9-A3EA-B7B10607CDC7}"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0E38C-BCB4-42C1-91CF-29F0FAF6CC22}" type="slidenum">
              <a:rPr lang="en-GB" smtClean="0"/>
              <a:pPr/>
              <a:t>‹#›</a:t>
            </a:fld>
            <a:endParaRPr lang="en-GB"/>
          </a:p>
        </p:txBody>
      </p:sp>
    </p:spTree>
    <p:extLst>
      <p:ext uri="{BB962C8B-B14F-4D97-AF65-F5344CB8AC3E}">
        <p14:creationId xmlns:p14="http://schemas.microsoft.com/office/powerpoint/2010/main" val="116375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DFE46-3BB5-4CB9-A3EA-B7B10607CDC7}" type="datetimeFigureOut">
              <a:rPr lang="en-GB" smtClean="0"/>
              <a:pPr/>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C0E38C-BCB4-42C1-91CF-29F0FAF6CC22}" type="slidenum">
              <a:rPr lang="en-GB" smtClean="0"/>
              <a:pPr/>
              <a:t>‹#›</a:t>
            </a:fld>
            <a:endParaRPr lang="en-GB"/>
          </a:p>
        </p:txBody>
      </p:sp>
    </p:spTree>
    <p:extLst>
      <p:ext uri="{BB962C8B-B14F-4D97-AF65-F5344CB8AC3E}">
        <p14:creationId xmlns:p14="http://schemas.microsoft.com/office/powerpoint/2010/main" val="44372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FDFE46-3BB5-4CB9-A3EA-B7B10607CDC7}" type="datetimeFigureOut">
              <a:rPr lang="en-GB" smtClean="0"/>
              <a:pPr/>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0E38C-BCB4-42C1-91CF-29F0FAF6CC22}" type="slidenum">
              <a:rPr lang="en-GB" smtClean="0"/>
              <a:pPr/>
              <a:t>‹#›</a:t>
            </a:fld>
            <a:endParaRPr lang="en-GB"/>
          </a:p>
        </p:txBody>
      </p:sp>
    </p:spTree>
    <p:extLst>
      <p:ext uri="{BB962C8B-B14F-4D97-AF65-F5344CB8AC3E}">
        <p14:creationId xmlns:p14="http://schemas.microsoft.com/office/powerpoint/2010/main" val="28561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102813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Br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GB"/>
          </a:p>
        </p:txBody>
      </p:sp>
      <p:sp>
        <p:nvSpPr>
          <p:cNvPr id="16" name="Text Placeholder 15"/>
          <p:cNvSpPr>
            <a:spLocks noGrp="1"/>
          </p:cNvSpPr>
          <p:nvPr>
            <p:ph type="body" sz="quarter" idx="10"/>
          </p:nvPr>
        </p:nvSpPr>
        <p:spPr>
          <a:xfrm>
            <a:off x="539551" y="1080000"/>
            <a:ext cx="8064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750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A84D97"/>
                </a:solidFill>
              </a:defRPr>
            </a:lvl1pPr>
          </a:lstStyle>
          <a:p>
            <a:r>
              <a:rPr lang="en-US"/>
              <a:t>Click to edit Master title style</a:t>
            </a:r>
            <a:endParaRPr lang="en-GB"/>
          </a:p>
        </p:txBody>
      </p:sp>
      <p:sp>
        <p:nvSpPr>
          <p:cNvPr id="7" name="Text Placeholder 15"/>
          <p:cNvSpPr>
            <a:spLocks noGrp="1"/>
          </p:cNvSpPr>
          <p:nvPr>
            <p:ph type="body" sz="quarter" idx="10"/>
          </p:nvPr>
        </p:nvSpPr>
        <p:spPr>
          <a:xfrm>
            <a:off x="539551" y="1080000"/>
            <a:ext cx="8064000" cy="3375000"/>
          </a:xfrm>
        </p:spPr>
        <p:txBody>
          <a:bodyPr/>
          <a:lstStyle>
            <a:lvl1pPr>
              <a:buClr>
                <a:srgbClr val="A84D97"/>
              </a:buClr>
              <a:defRPr/>
            </a:lvl1pPr>
            <a:lvl2pPr>
              <a:buClr>
                <a:srgbClr val="A84D97"/>
              </a:buClr>
              <a:defRPr/>
            </a:lvl2pPr>
            <a:lvl3pPr>
              <a:buClr>
                <a:srgbClr val="A84D97"/>
              </a:buClr>
              <a:defRPr/>
            </a:lvl3pPr>
            <a:lvl4pPr>
              <a:buClr>
                <a:srgbClr val="A84D97"/>
              </a:buClr>
              <a:defRPr/>
            </a:lvl4pPr>
            <a:lvl5pPr>
              <a:buClr>
                <a:srgbClr val="A84D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43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BC2"/>
                </a:solidFill>
              </a:defRPr>
            </a:lvl1pPr>
          </a:lstStyle>
          <a:p>
            <a:r>
              <a:rPr lang="en-US"/>
              <a:t>Click to edit Master title style</a:t>
            </a:r>
            <a:endParaRPr lang="en-GB"/>
          </a:p>
        </p:txBody>
      </p:sp>
      <p:sp>
        <p:nvSpPr>
          <p:cNvPr id="8" name="Text Placeholder 15"/>
          <p:cNvSpPr>
            <a:spLocks noGrp="1"/>
          </p:cNvSpPr>
          <p:nvPr>
            <p:ph type="body" sz="quarter" idx="10"/>
          </p:nvPr>
        </p:nvSpPr>
        <p:spPr>
          <a:xfrm>
            <a:off x="539551" y="1080000"/>
            <a:ext cx="8064000" cy="3375000"/>
          </a:xfrm>
        </p:spPr>
        <p:txBody>
          <a:bodyPr/>
          <a:lstStyle>
            <a:lvl1pPr>
              <a:buClr>
                <a:srgbClr val="007BC2"/>
              </a:buClr>
              <a:defRPr/>
            </a:lvl1pPr>
            <a:lvl2pPr>
              <a:buClr>
                <a:srgbClr val="007BC2"/>
              </a:buClr>
              <a:defRPr/>
            </a:lvl2pPr>
            <a:lvl3pPr>
              <a:buClr>
                <a:srgbClr val="007BC2"/>
              </a:buClr>
              <a:defRPr/>
            </a:lvl3pPr>
            <a:lvl4pPr>
              <a:buClr>
                <a:srgbClr val="007BC2"/>
              </a:buClr>
              <a:defRPr/>
            </a:lvl4pPr>
            <a:lvl5pPr>
              <a:buClr>
                <a:srgbClr val="007BC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56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2C617"/>
                </a:solidFill>
              </a:defRPr>
            </a:lvl1pPr>
          </a:lstStyle>
          <a:p>
            <a:r>
              <a:rPr lang="en-US"/>
              <a:t>Click to edit Master title style</a:t>
            </a:r>
            <a:endParaRPr lang="en-GB"/>
          </a:p>
        </p:txBody>
      </p:sp>
      <p:sp>
        <p:nvSpPr>
          <p:cNvPr id="7" name="Text Placeholder 15"/>
          <p:cNvSpPr>
            <a:spLocks noGrp="1"/>
          </p:cNvSpPr>
          <p:nvPr>
            <p:ph type="body" sz="quarter" idx="10"/>
          </p:nvPr>
        </p:nvSpPr>
        <p:spPr>
          <a:xfrm>
            <a:off x="539551" y="1080000"/>
            <a:ext cx="8064000" cy="3375000"/>
          </a:xfrm>
        </p:spPr>
        <p:txBody>
          <a:bodyPr/>
          <a:lstStyle>
            <a:lvl1pPr>
              <a:buClr>
                <a:srgbClr val="A2C617"/>
              </a:buClr>
              <a:defRPr/>
            </a:lvl1pPr>
            <a:lvl2pPr>
              <a:buClr>
                <a:srgbClr val="A2C617"/>
              </a:buClr>
              <a:defRPr/>
            </a:lvl2pPr>
            <a:lvl3pPr>
              <a:buClr>
                <a:srgbClr val="A2C617"/>
              </a:buClr>
              <a:defRPr/>
            </a:lvl3pPr>
            <a:lvl4pPr>
              <a:buClr>
                <a:srgbClr val="A2C617"/>
              </a:buClr>
              <a:defRPr/>
            </a:lvl4pPr>
            <a:lvl5pPr>
              <a:buClr>
                <a:srgbClr val="A2C61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52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20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350000"/>
            <a:ext cx="8424000" cy="857250"/>
          </a:xfrm>
        </p:spPr>
        <p:txBody>
          <a:bodyPr anchor="ctr" anchorCtr="0"/>
          <a:lstStyle>
            <a:lvl1pPr algn="ctr">
              <a:defRPr/>
            </a:lvl1pPr>
          </a:lstStyle>
          <a:p>
            <a:r>
              <a:rPr lang="en-US" dirty="0"/>
              <a:t>Click to edit Master title style</a:t>
            </a:r>
            <a:endParaRPr lang="en-GB" dirty="0"/>
          </a:p>
        </p:txBody>
      </p:sp>
    </p:spTree>
    <p:extLst>
      <p:ext uri="{BB962C8B-B14F-4D97-AF65-F5344CB8AC3E}">
        <p14:creationId xmlns:p14="http://schemas.microsoft.com/office/powerpoint/2010/main" val="60963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3F61D4-7C49-2444-BEDC-603A335887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1012DD8-029F-D84E-8B80-A43B26DB4C7B}"/>
              </a:ext>
            </a:extLst>
          </p:cNvPr>
          <p:cNvSpPr>
            <a:spLocks noGrp="1"/>
          </p:cNvSpPr>
          <p:nvPr>
            <p:ph type="ctrTitle"/>
          </p:nvPr>
        </p:nvSpPr>
        <p:spPr>
          <a:xfrm>
            <a:off x="610115" y="1200150"/>
            <a:ext cx="4379328" cy="1790700"/>
          </a:xfrm>
          <a:ln>
            <a:noFill/>
          </a:ln>
        </p:spPr>
        <p:txBody>
          <a:bodyPr anchor="b">
            <a:normAutofit/>
          </a:bodyPr>
          <a:lstStyle>
            <a:lvl1pPr algn="l">
              <a:defRPr sz="33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C6F82A63-C38B-C249-9A95-67C1BA50D6F8}"/>
              </a:ext>
            </a:extLst>
          </p:cNvPr>
          <p:cNvSpPr>
            <a:spLocks noGrp="1"/>
          </p:cNvSpPr>
          <p:nvPr>
            <p:ph type="subTitle" idx="1"/>
          </p:nvPr>
        </p:nvSpPr>
        <p:spPr>
          <a:xfrm>
            <a:off x="610115" y="3229572"/>
            <a:ext cx="3254461" cy="713779"/>
          </a:xfrm>
        </p:spPr>
        <p:txBody>
          <a:bodyPr>
            <a:normAutofit/>
          </a:bodyPr>
          <a:lstStyle>
            <a:lvl1pPr marL="0" indent="0" algn="l">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5" name="Text Placeholder 4">
            <a:extLst>
              <a:ext uri="{FF2B5EF4-FFF2-40B4-BE49-F238E27FC236}">
                <a16:creationId xmlns:a16="http://schemas.microsoft.com/office/drawing/2014/main" id="{E486F0C8-3491-F94F-A44B-8E93444A432E}"/>
              </a:ext>
            </a:extLst>
          </p:cNvPr>
          <p:cNvSpPr>
            <a:spLocks noGrp="1"/>
          </p:cNvSpPr>
          <p:nvPr>
            <p:ph type="body" sz="quarter" idx="10" hasCustomPrompt="1"/>
          </p:nvPr>
        </p:nvSpPr>
        <p:spPr>
          <a:xfrm>
            <a:off x="610114" y="4254804"/>
            <a:ext cx="1045259" cy="306989"/>
          </a:xfrm>
          <a:solidFill>
            <a:schemeClr val="accent1"/>
          </a:solidFill>
        </p:spPr>
        <p:txBody>
          <a:bodyPr wrap="none" lIns="108000" tIns="72000" rIns="108000" bIns="72000" anchor="ctr" anchorCtr="0">
            <a:spAutoFit/>
          </a:bodyPr>
          <a:lstStyle>
            <a:lvl1pPr marL="0" indent="0">
              <a:buNone/>
              <a:defRPr sz="1050">
                <a:solidFill>
                  <a:schemeClr val="tx1"/>
                </a:solidFill>
              </a:defRPr>
            </a:lvl1pPr>
          </a:lstStyle>
          <a:p>
            <a:pPr lvl="0"/>
            <a:r>
              <a:rPr lang="en-GB"/>
              <a:t>Date goes here</a:t>
            </a:r>
            <a:endParaRPr lang="en-US"/>
          </a:p>
        </p:txBody>
      </p:sp>
    </p:spTree>
    <p:extLst>
      <p:ext uri="{BB962C8B-B14F-4D97-AF65-F5344CB8AC3E}">
        <p14:creationId xmlns:p14="http://schemas.microsoft.com/office/powerpoint/2010/main" val="400542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81000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40000" y="1080001"/>
            <a:ext cx="80640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6161179"/>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1" r:id="rId3"/>
    <p:sldLayoutId id="2147483652" r:id="rId4"/>
    <p:sldLayoutId id="2147483653" r:id="rId5"/>
    <p:sldLayoutId id="2147483654" r:id="rId6"/>
    <p:sldLayoutId id="2147483659" r:id="rId7"/>
    <p:sldLayoutId id="2147483661" r:id="rId8"/>
    <p:sldLayoutId id="2147483662" r:id="rId9"/>
    <p:sldLayoutId id="2147483663" r:id="rId10"/>
    <p:sldLayoutId id="2147483664" r:id="rId11"/>
  </p:sldLayoutIdLst>
  <p:txStyles>
    <p:titleStyle>
      <a:lvl1pPr algn="l" defTabSz="914400" rtl="0" eaLnBrk="1" latinLnBrk="0" hangingPunct="1">
        <a:spcBef>
          <a:spcPct val="0"/>
        </a:spcBef>
        <a:buNone/>
        <a:defRPr sz="3200" b="1" kern="1200">
          <a:solidFill>
            <a:srgbClr val="74921A"/>
          </a:solidFill>
          <a:latin typeface="+mj-lt"/>
          <a:ea typeface="+mj-ea"/>
          <a:cs typeface="+mj-cs"/>
        </a:defRPr>
      </a:lvl1pPr>
    </p:titleStyle>
    <p:bodyStyle>
      <a:lvl1pPr marL="342900" indent="-342900" algn="l" defTabSz="914400" rtl="0" eaLnBrk="1" latinLnBrk="0" hangingPunct="1">
        <a:spcBef>
          <a:spcPct val="20000"/>
        </a:spcBef>
        <a:buClr>
          <a:srgbClr val="74921A"/>
        </a:buClr>
        <a:buFont typeface="Arial" pitchFamily="34" charset="0"/>
        <a:buChar char="•"/>
        <a:defRPr sz="2400" kern="1200">
          <a:solidFill>
            <a:srgbClr val="292929"/>
          </a:solidFill>
          <a:latin typeface="+mn-lt"/>
          <a:ea typeface="+mn-ea"/>
          <a:cs typeface="+mn-cs"/>
        </a:defRPr>
      </a:lvl1pPr>
      <a:lvl2pPr marL="742950" indent="-285750" algn="l" defTabSz="914400" rtl="0" eaLnBrk="1" latinLnBrk="0" hangingPunct="1">
        <a:spcBef>
          <a:spcPct val="20000"/>
        </a:spcBef>
        <a:buClr>
          <a:srgbClr val="74921A"/>
        </a:buClr>
        <a:buFont typeface="Arial" pitchFamily="34" charset="0"/>
        <a:buChar char="–"/>
        <a:defRPr sz="2000" kern="1200">
          <a:solidFill>
            <a:srgbClr val="292929"/>
          </a:solidFill>
          <a:latin typeface="+mn-lt"/>
          <a:ea typeface="+mn-ea"/>
          <a:cs typeface="+mn-cs"/>
        </a:defRPr>
      </a:lvl2pPr>
      <a:lvl3pPr marL="1143000" indent="-228600" algn="l" defTabSz="914400" rtl="0" eaLnBrk="1" latinLnBrk="0" hangingPunct="1">
        <a:spcBef>
          <a:spcPct val="20000"/>
        </a:spcBef>
        <a:buClr>
          <a:srgbClr val="74921A"/>
        </a:buClr>
        <a:buFont typeface="Arial" pitchFamily="34" charset="0"/>
        <a:buChar char="•"/>
        <a:defRPr sz="1800" kern="1200">
          <a:solidFill>
            <a:srgbClr val="292929"/>
          </a:solidFill>
          <a:latin typeface="+mn-lt"/>
          <a:ea typeface="+mn-ea"/>
          <a:cs typeface="+mn-cs"/>
        </a:defRPr>
      </a:lvl3pPr>
      <a:lvl4pPr marL="1600200" indent="-228600" algn="l" defTabSz="914400" rtl="0" eaLnBrk="1" latinLnBrk="0" hangingPunct="1">
        <a:spcBef>
          <a:spcPct val="20000"/>
        </a:spcBef>
        <a:buClr>
          <a:srgbClr val="74921A"/>
        </a:buClr>
        <a:buFont typeface="Arial" pitchFamily="34" charset="0"/>
        <a:buChar char="–"/>
        <a:defRPr sz="1600" kern="1200">
          <a:solidFill>
            <a:srgbClr val="292929"/>
          </a:solidFill>
          <a:latin typeface="+mn-lt"/>
          <a:ea typeface="+mn-ea"/>
          <a:cs typeface="+mn-cs"/>
        </a:defRPr>
      </a:lvl4pPr>
      <a:lvl5pPr marL="2057400" indent="-228600" algn="l" defTabSz="914400" rtl="0" eaLnBrk="1" latinLnBrk="0" hangingPunct="1">
        <a:spcBef>
          <a:spcPct val="20000"/>
        </a:spcBef>
        <a:buClr>
          <a:srgbClr val="74921A"/>
        </a:buClr>
        <a:buFont typeface="Arial" pitchFamily="34" charset="0"/>
        <a:buChar char="•"/>
        <a:defRPr sz="18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DFDFE46-3BB5-4CB9-A3EA-B7B10607CDC7}" type="datetimeFigureOut">
              <a:rPr lang="en-GB" smtClean="0"/>
              <a:pPr/>
              <a:t>06/09/2022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C0E38C-BCB4-42C1-91CF-29F0FAF6CC22}" type="slidenum">
              <a:rPr lang="en-GB" smtClean="0"/>
              <a:pPr/>
              <a:t>‹#›</a:t>
            </a:fld>
            <a:endParaRPr lang="en-GB"/>
          </a:p>
        </p:txBody>
      </p:sp>
    </p:spTree>
    <p:extLst>
      <p:ext uri="{BB962C8B-B14F-4D97-AF65-F5344CB8AC3E}">
        <p14:creationId xmlns:p14="http://schemas.microsoft.com/office/powerpoint/2010/main" val="3519479310"/>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www.england.nhs.uk/nhs-at-home/" TargetMode="External"/><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hyperlink" Target="file:///C:\Users\laura.boyd\Downloads\RCGP%20Long%20Term%20Conditions%20and%20pandemic%20recovery%20in%20Primary%20Care%20(1).pdf" TargetMode="External"/><Relationship Id="rId4" Type="http://schemas.openxmlformats.org/officeDocument/2006/relationships/hyperlink" Target="https://www.ahsnnetwork.com/blood-pressure-optimisation-program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2.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Layout" Target="../diagrams/layout1.xml"/><Relationship Id="rId11" Type="http://schemas.openxmlformats.org/officeDocument/2006/relationships/image" Target="../media/image45.png"/><Relationship Id="rId5" Type="http://schemas.openxmlformats.org/officeDocument/2006/relationships/diagramData" Target="../diagrams/data1.xml"/><Relationship Id="rId10" Type="http://schemas.openxmlformats.org/officeDocument/2006/relationships/image" Target="../media/image44.png"/><Relationship Id="rId4" Type="http://schemas.openxmlformats.org/officeDocument/2006/relationships/image" Target="../media/image43.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6.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openxmlformats.org/officeDocument/2006/relationships/chart" Target="../charts/chart1.xml"/><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47.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martsurvey.co.uk/s/MRACK7/"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5.sv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628649" y="70149"/>
            <a:ext cx="7886700" cy="994172"/>
          </a:xfrm>
          <a:prstGeom prst="rect">
            <a:avLst/>
          </a:prstGeom>
        </p:spPr>
        <p:txBody>
          <a:bodyPr vert="horz" lIns="68580" tIns="34290" rIns="68580" bIns="34290" rtlCol="0" anchor="ctr"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000" b="1" dirty="0">
                <a:solidFill>
                  <a:prstClr val="black"/>
                </a:solidFill>
                <a:latin typeface="Calibri Light" panose="020F0302020204030204"/>
                <a:ea typeface="+mj-ea"/>
                <a:cs typeface="+mj-cs"/>
              </a:rPr>
              <a:t>A</a:t>
            </a:r>
            <a:r>
              <a:rPr lang="en-GB" sz="3000" b="1" dirty="0" err="1">
                <a:solidFill>
                  <a:prstClr val="black"/>
                </a:solidFill>
                <a:latin typeface="Calibri Light" panose="020F0302020204030204"/>
                <a:ea typeface="+mj-ea"/>
                <a:cs typeface="+mj-cs"/>
              </a:rPr>
              <a:t>genda</a:t>
            </a:r>
            <a:endParaRPr kumimoji="0" lang="en-GB"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013" dirty="0"/>
          </a:p>
        </p:txBody>
      </p:sp>
      <p:graphicFrame>
        <p:nvGraphicFramePr>
          <p:cNvPr id="2" name="Table 1">
            <a:extLst>
              <a:ext uri="{FF2B5EF4-FFF2-40B4-BE49-F238E27FC236}">
                <a16:creationId xmlns:a16="http://schemas.microsoft.com/office/drawing/2014/main" id="{ED90B649-B61E-E9E1-EE92-51B60BB97B0E}"/>
              </a:ext>
            </a:extLst>
          </p:cNvPr>
          <p:cNvGraphicFramePr>
            <a:graphicFrameLocks noGrp="1"/>
          </p:cNvGraphicFramePr>
          <p:nvPr>
            <p:extLst>
              <p:ext uri="{D42A27DB-BD31-4B8C-83A1-F6EECF244321}">
                <p14:modId xmlns:p14="http://schemas.microsoft.com/office/powerpoint/2010/main" val="178227062"/>
              </p:ext>
            </p:extLst>
          </p:nvPr>
        </p:nvGraphicFramePr>
        <p:xfrm>
          <a:off x="546100" y="1079500"/>
          <a:ext cx="7732876" cy="3563427"/>
        </p:xfrm>
        <a:graphic>
          <a:graphicData uri="http://schemas.openxmlformats.org/drawingml/2006/table">
            <a:tbl>
              <a:tblPr firstRow="1" firstCol="1" bandRow="1">
                <a:tableStyleId>{69012ECD-51FC-41F1-AA8D-1B2483CD663E}</a:tableStyleId>
              </a:tblPr>
              <a:tblGrid>
                <a:gridCol w="785839">
                  <a:extLst>
                    <a:ext uri="{9D8B030D-6E8A-4147-A177-3AD203B41FA5}">
                      <a16:colId xmlns:a16="http://schemas.microsoft.com/office/drawing/2014/main" val="3873848735"/>
                    </a:ext>
                  </a:extLst>
                </a:gridCol>
                <a:gridCol w="6947037">
                  <a:extLst>
                    <a:ext uri="{9D8B030D-6E8A-4147-A177-3AD203B41FA5}">
                      <a16:colId xmlns:a16="http://schemas.microsoft.com/office/drawing/2014/main" val="2158714510"/>
                    </a:ext>
                  </a:extLst>
                </a:gridCol>
              </a:tblGrid>
              <a:tr h="452479">
                <a:tc>
                  <a:txBody>
                    <a:bodyPr/>
                    <a:lstStyle/>
                    <a:p>
                      <a:pPr>
                        <a:lnSpc>
                          <a:spcPct val="107000"/>
                        </a:lnSpc>
                        <a:spcAft>
                          <a:spcPts val="800"/>
                        </a:spcAft>
                      </a:pPr>
                      <a:r>
                        <a:rPr lang="en-GB" sz="1500" dirty="0">
                          <a:solidFill>
                            <a:schemeClr val="tx1"/>
                          </a:solidFill>
                          <a:effectLst/>
                        </a:rPr>
                        <a:t>14:00</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nSpc>
                          <a:spcPct val="107000"/>
                        </a:lnSpc>
                        <a:spcAft>
                          <a:spcPts val="800"/>
                        </a:spcAft>
                      </a:pPr>
                      <a:r>
                        <a:rPr lang="en-GB" sz="1500" b="0" dirty="0">
                          <a:solidFill>
                            <a:schemeClr val="tx1"/>
                          </a:solidFill>
                          <a:effectLst/>
                        </a:rPr>
                        <a:t>Welcome and Introductions</a:t>
                      </a:r>
                      <a:endPar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457896910"/>
                  </a:ext>
                </a:extLst>
              </a:tr>
              <a:tr h="759247">
                <a:tc>
                  <a:txBody>
                    <a:bodyPr/>
                    <a:lstStyle/>
                    <a:p>
                      <a:pPr>
                        <a:lnSpc>
                          <a:spcPct val="107000"/>
                        </a:lnSpc>
                        <a:spcAft>
                          <a:spcPts val="800"/>
                        </a:spcAft>
                      </a:pPr>
                      <a:r>
                        <a:rPr lang="en-GB" sz="1500" dirty="0">
                          <a:effectLst/>
                        </a:rPr>
                        <a:t>14:05</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l" defTabSz="914400" rtl="0" eaLnBrk="1" latinLnBrk="0" hangingPunct="1">
                        <a:lnSpc>
                          <a:spcPct val="107000"/>
                        </a:lnSpc>
                        <a:spcAft>
                          <a:spcPts val="800"/>
                        </a:spcAft>
                      </a:pPr>
                      <a:r>
                        <a:rPr lang="en-US" sz="1500" b="0" kern="1200" dirty="0" err="1">
                          <a:solidFill>
                            <a:schemeClr val="tx1"/>
                          </a:solidFill>
                          <a:effectLst/>
                          <a:latin typeface="+mn-lt"/>
                          <a:ea typeface="+mn-ea"/>
                          <a:cs typeface="+mn-cs"/>
                        </a:rPr>
                        <a:t>UCLP</a:t>
                      </a:r>
                      <a:r>
                        <a:rPr lang="en-US" sz="1500" b="0" kern="1200" dirty="0">
                          <a:solidFill>
                            <a:schemeClr val="tx1"/>
                          </a:solidFill>
                          <a:effectLst/>
                          <a:latin typeface="+mn-lt"/>
                          <a:ea typeface="+mn-ea"/>
                          <a:cs typeface="+mn-cs"/>
                        </a:rPr>
                        <a:t> Proactive Care Frameworks: doing differently, not doing more </a:t>
                      </a:r>
                    </a:p>
                    <a:p>
                      <a:pPr marL="285750" indent="-285750" algn="l" defTabSz="914400" rtl="0" eaLnBrk="1" latinLnBrk="0" hangingPunct="1">
                        <a:lnSpc>
                          <a:spcPct val="107000"/>
                        </a:lnSpc>
                        <a:spcAft>
                          <a:spcPts val="800"/>
                        </a:spcAft>
                        <a:buFont typeface="Arial" panose="020B0604020202020204" pitchFamily="34" charset="0"/>
                        <a:buChar char="•"/>
                      </a:pPr>
                      <a:r>
                        <a:rPr lang="en-US" sz="1500" b="0" kern="1200" dirty="0">
                          <a:solidFill>
                            <a:schemeClr val="tx1"/>
                          </a:solidFill>
                          <a:effectLst/>
                          <a:latin typeface="+mn-lt"/>
                          <a:ea typeface="+mn-ea"/>
                          <a:cs typeface="+mn-cs"/>
                        </a:rPr>
                        <a:t>What are the frameworks? </a:t>
                      </a:r>
                    </a:p>
                    <a:p>
                      <a:pPr marL="285750" indent="-285750" algn="l" defTabSz="914400" rtl="0" eaLnBrk="1" latinLnBrk="0" hangingPunct="1">
                        <a:lnSpc>
                          <a:spcPct val="107000"/>
                        </a:lnSpc>
                        <a:spcAft>
                          <a:spcPts val="800"/>
                        </a:spcAft>
                        <a:buFont typeface="Arial" panose="020B0604020202020204" pitchFamily="34" charset="0"/>
                        <a:buChar char="•"/>
                      </a:pPr>
                      <a:r>
                        <a:rPr lang="en-US" sz="1500" b="0" kern="1200" dirty="0">
                          <a:solidFill>
                            <a:schemeClr val="tx1"/>
                          </a:solidFill>
                          <a:effectLst/>
                          <a:latin typeface="+mn-lt"/>
                          <a:ea typeface="+mn-ea"/>
                          <a:cs typeface="+mn-cs"/>
                        </a:rPr>
                        <a:t>How do they work in practice? </a:t>
                      </a:r>
                    </a:p>
                    <a:p>
                      <a:pPr marL="285750" indent="-285750" algn="l" defTabSz="914400" rtl="0" eaLnBrk="1" latinLnBrk="0" hangingPunct="1">
                        <a:lnSpc>
                          <a:spcPct val="107000"/>
                        </a:lnSpc>
                        <a:spcAft>
                          <a:spcPts val="800"/>
                        </a:spcAft>
                        <a:buFont typeface="Arial" panose="020B0604020202020204" pitchFamily="34" charset="0"/>
                        <a:buChar char="•"/>
                      </a:pPr>
                      <a:r>
                        <a:rPr lang="en-US" sz="1500" b="0" kern="1200" dirty="0">
                          <a:solidFill>
                            <a:schemeClr val="tx1"/>
                          </a:solidFill>
                          <a:effectLst/>
                          <a:latin typeface="+mn-lt"/>
                          <a:ea typeface="+mn-ea"/>
                          <a:cs typeface="+mn-cs"/>
                        </a:rPr>
                        <a:t>How are the frameworks being used? </a:t>
                      </a:r>
                    </a:p>
                    <a:p>
                      <a:pPr marL="0" indent="0" algn="l" defTabSz="914400" rtl="0" eaLnBrk="1" latinLnBrk="0" hangingPunct="1">
                        <a:lnSpc>
                          <a:spcPct val="107000"/>
                        </a:lnSpc>
                        <a:spcAft>
                          <a:spcPts val="800"/>
                        </a:spcAft>
                        <a:buFont typeface="Arial" panose="020B0604020202020204" pitchFamily="34" charset="0"/>
                        <a:buNone/>
                      </a:pPr>
                      <a:endParaRPr lang="en-GB" sz="1500" b="0" kern="1200" dirty="0">
                        <a:solidFill>
                          <a:schemeClr val="tx1"/>
                        </a:solidFill>
                        <a:effectLst/>
                        <a:latin typeface="+mn-lt"/>
                        <a:ea typeface="+mn-ea"/>
                        <a:cs typeface="+mn-cs"/>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89045072"/>
                  </a:ext>
                </a:extLst>
              </a:tr>
              <a:tr h="481669">
                <a:tc>
                  <a:txBody>
                    <a:bodyPr/>
                    <a:lstStyle/>
                    <a:p>
                      <a:pPr>
                        <a:lnSpc>
                          <a:spcPct val="107000"/>
                        </a:lnSpc>
                        <a:spcAft>
                          <a:spcPts val="800"/>
                        </a:spcAft>
                      </a:pPr>
                      <a:r>
                        <a:rPr lang="en-GB" sz="1500" dirty="0">
                          <a:effectLst/>
                        </a:rPr>
                        <a:t>14:20</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ct val="107000"/>
                        </a:lnSpc>
                        <a:spcAft>
                          <a:spcPts val="800"/>
                        </a:spcAft>
                      </a:pPr>
                      <a:r>
                        <a:rPr lang="en-GB" sz="1600" dirty="0"/>
                        <a:t>Hypertension: A Clinical Perspective</a:t>
                      </a:r>
                      <a:endParaRPr lang="en-GB" sz="1500" dirty="0">
                        <a:effectLst/>
                        <a:latin typeface="Calibri" panose="020F0502020204030204" pitchFamily="34" charset="0"/>
                        <a:cs typeface="Times New Roman" panose="02020603050405020304" pitchFamily="18" charset="0"/>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3860103"/>
                  </a:ext>
                </a:extLst>
              </a:tr>
              <a:tr h="507704">
                <a:tc>
                  <a:txBody>
                    <a:bodyPr/>
                    <a:lstStyle/>
                    <a:p>
                      <a:pPr>
                        <a:lnSpc>
                          <a:spcPct val="107000"/>
                        </a:lnSpc>
                        <a:spcAft>
                          <a:spcPts val="800"/>
                        </a:spcAft>
                      </a:pPr>
                      <a:r>
                        <a:rPr lang="en-GB" sz="1500" dirty="0">
                          <a:effectLst/>
                        </a:rPr>
                        <a:t>14:30</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ct val="107000"/>
                        </a:lnSpc>
                        <a:spcAft>
                          <a:spcPts val="800"/>
                        </a:spcAft>
                      </a:pPr>
                      <a:r>
                        <a:rPr lang="en-GB" sz="1600" dirty="0"/>
                        <a:t>Support </a:t>
                      </a:r>
                      <a:r>
                        <a:rPr lang="en-GB" sz="1500" b="0" kern="1200" dirty="0">
                          <a:solidFill>
                            <a:schemeClr val="tx1"/>
                          </a:solidFill>
                          <a:effectLst/>
                          <a:latin typeface="+mn-lt"/>
                          <a:ea typeface="+mn-ea"/>
                          <a:cs typeface="+mn-cs"/>
                        </a:rPr>
                        <a:t>from</a:t>
                      </a:r>
                      <a:r>
                        <a:rPr lang="en-GB" sz="1600" dirty="0"/>
                        <a:t> AHSN NENC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33783624"/>
                  </a:ext>
                </a:extLst>
              </a:tr>
              <a:tr h="269279">
                <a:tc>
                  <a:txBody>
                    <a:bodyPr/>
                    <a:lstStyle/>
                    <a:p>
                      <a:pPr>
                        <a:lnSpc>
                          <a:spcPct val="107000"/>
                        </a:lnSpc>
                        <a:spcAft>
                          <a:spcPts val="800"/>
                        </a:spcAft>
                      </a:pPr>
                      <a:r>
                        <a:rPr lang="en-GB" sz="1500" dirty="0">
                          <a:effectLst/>
                        </a:rPr>
                        <a:t>14:35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ct val="107000"/>
                        </a:lnSpc>
                        <a:spcAft>
                          <a:spcPts val="800"/>
                        </a:spcAft>
                      </a:pPr>
                      <a:r>
                        <a:rPr lang="en-GB" sz="1500" dirty="0">
                          <a:effectLst/>
                        </a:rPr>
                        <a:t>Q&amp;A and closing comments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87673458"/>
                  </a:ext>
                </a:extLst>
              </a:tr>
              <a:tr h="0">
                <a:tc>
                  <a:txBody>
                    <a:bodyPr/>
                    <a:lstStyle/>
                    <a:p>
                      <a:pPr>
                        <a:lnSpc>
                          <a:spcPct val="107000"/>
                        </a:lnSpc>
                        <a:spcAft>
                          <a:spcPts val="80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ct val="107000"/>
                        </a:lnSpc>
                        <a:spcAft>
                          <a:spcPts val="80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602" marR="91602"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48043708"/>
                  </a:ext>
                </a:extLst>
              </a:tr>
            </a:tbl>
          </a:graphicData>
        </a:graphic>
      </p:graphicFrame>
    </p:spTree>
    <p:extLst>
      <p:ext uri="{BB962C8B-B14F-4D97-AF65-F5344CB8AC3E}">
        <p14:creationId xmlns:p14="http://schemas.microsoft.com/office/powerpoint/2010/main" val="215207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4AA7-2A27-4D12-8B58-6B8E34A88E66}"/>
              </a:ext>
            </a:extLst>
          </p:cNvPr>
          <p:cNvSpPr>
            <a:spLocks noGrp="1"/>
          </p:cNvSpPr>
          <p:nvPr>
            <p:ph type="title"/>
          </p:nvPr>
        </p:nvSpPr>
        <p:spPr/>
        <p:txBody>
          <a:bodyPr/>
          <a:lstStyle/>
          <a:p>
            <a:r>
              <a:rPr lang="en-GB" dirty="0"/>
              <a:t>UCLPartners Proactive Care Framework for Hypertension</a:t>
            </a:r>
          </a:p>
        </p:txBody>
      </p:sp>
      <p:sp>
        <p:nvSpPr>
          <p:cNvPr id="7" name="Rectangle 6">
            <a:extLst>
              <a:ext uri="{FF2B5EF4-FFF2-40B4-BE49-F238E27FC236}">
                <a16:creationId xmlns:a16="http://schemas.microsoft.com/office/drawing/2014/main" id="{30958EF2-2E18-4D6F-89DC-FD23ABCCFABD}"/>
              </a:ext>
            </a:extLst>
          </p:cNvPr>
          <p:cNvSpPr/>
          <p:nvPr/>
        </p:nvSpPr>
        <p:spPr>
          <a:xfrm>
            <a:off x="2426589" y="2261097"/>
            <a:ext cx="1234533" cy="1163042"/>
          </a:xfrm>
          <a:prstGeom prst="rect">
            <a:avLst/>
          </a:prstGeom>
          <a:solidFill>
            <a:srgbClr val="FF0000">
              <a:alpha val="25000"/>
            </a:srgbClr>
          </a:solidFill>
          <a:ln w="12700" cap="flat" cmpd="sng" algn="ctr">
            <a:solidFill>
              <a:srgbClr val="000000"/>
            </a:solidFill>
            <a:prstDash val="solid"/>
            <a:miter lim="800000"/>
          </a:ln>
          <a:effectLst/>
        </p:spPr>
        <p:txBody>
          <a:bodyPr rtlCol="0" anchor="t"/>
          <a:lstStyle/>
          <a:p>
            <a:pPr defTabSz="685800">
              <a:defRPr/>
            </a:pPr>
            <a:r>
              <a:rPr lang="en-GB" sz="1050" b="1" kern="0">
                <a:solidFill>
                  <a:srgbClr val="000000"/>
                </a:solidFill>
                <a:latin typeface="Calibri" panose="020F0502020204030204"/>
              </a:rPr>
              <a:t>Priority One</a:t>
            </a:r>
          </a:p>
          <a:p>
            <a:pPr defTabSz="685800">
              <a:defRPr/>
            </a:pPr>
            <a:r>
              <a:rPr lang="en-GB" sz="1050" kern="0">
                <a:solidFill>
                  <a:srgbClr val="000000"/>
                </a:solidFill>
                <a:latin typeface="Calibri" panose="020F0502020204030204"/>
              </a:rPr>
              <a:t>BP &gt;180/120</a:t>
            </a:r>
          </a:p>
          <a:p>
            <a:pPr defTabSz="685800">
              <a:defRPr/>
            </a:pPr>
            <a:endParaRPr lang="en-GB" sz="1050" kern="0">
              <a:solidFill>
                <a:srgbClr val="000000"/>
              </a:solidFill>
              <a:latin typeface="Calibri" panose="020F0502020204030204"/>
            </a:endParaRPr>
          </a:p>
          <a:p>
            <a:pPr defTabSz="685800">
              <a:defRPr/>
            </a:pPr>
            <a:endParaRPr lang="en-GB" sz="1050" kern="0">
              <a:solidFill>
                <a:srgbClr val="000000"/>
              </a:solidFill>
              <a:latin typeface="Calibri" panose="020F0502020204030204"/>
            </a:endParaRPr>
          </a:p>
        </p:txBody>
      </p:sp>
      <p:sp>
        <p:nvSpPr>
          <p:cNvPr id="8" name="Rectangle 7">
            <a:extLst>
              <a:ext uri="{FF2B5EF4-FFF2-40B4-BE49-F238E27FC236}">
                <a16:creationId xmlns:a16="http://schemas.microsoft.com/office/drawing/2014/main" id="{2E67BCDC-86F5-4EE4-B60B-7A80355A7CF6}"/>
              </a:ext>
            </a:extLst>
          </p:cNvPr>
          <p:cNvSpPr/>
          <p:nvPr/>
        </p:nvSpPr>
        <p:spPr>
          <a:xfrm>
            <a:off x="3737522" y="2261097"/>
            <a:ext cx="1218441" cy="1163042"/>
          </a:xfrm>
          <a:prstGeom prst="rect">
            <a:avLst/>
          </a:prstGeom>
          <a:solidFill>
            <a:srgbClr val="FFC000">
              <a:alpha val="25000"/>
            </a:srgbClr>
          </a:solidFill>
          <a:ln w="12700" cap="flat" cmpd="sng" algn="ctr">
            <a:solidFill>
              <a:srgbClr val="000000"/>
            </a:solidFill>
            <a:prstDash val="solid"/>
            <a:miter lim="800000"/>
          </a:ln>
          <a:effectLst/>
        </p:spPr>
        <p:txBody>
          <a:bodyPr rtlCol="0" anchor="t"/>
          <a:lstStyle/>
          <a:p>
            <a:pPr defTabSz="685800">
              <a:defRPr/>
            </a:pPr>
            <a:r>
              <a:rPr lang="en-GB" sz="1050" b="1" kern="0" dirty="0">
                <a:solidFill>
                  <a:srgbClr val="000000"/>
                </a:solidFill>
                <a:latin typeface="Calibri" panose="020F0502020204030204"/>
              </a:rPr>
              <a:t>Priority Two</a:t>
            </a:r>
          </a:p>
          <a:p>
            <a:pPr defTabSz="685800">
              <a:defRPr/>
            </a:pPr>
            <a:r>
              <a:rPr lang="en-GB" sz="1050" kern="0" dirty="0">
                <a:solidFill>
                  <a:srgbClr val="000000"/>
                </a:solidFill>
                <a:latin typeface="Calibri" panose="020F0502020204030204"/>
              </a:rPr>
              <a:t>BP160/100 or &gt;140/90 if BAME plus comorbidities</a:t>
            </a:r>
          </a:p>
          <a:p>
            <a:pPr defTabSz="685800">
              <a:defRPr/>
            </a:pPr>
            <a:endParaRPr lang="en-GB" sz="1050" kern="0" dirty="0">
              <a:solidFill>
                <a:srgbClr val="000000"/>
              </a:solidFill>
              <a:latin typeface="Calibri" panose="020F0502020204030204"/>
            </a:endParaRPr>
          </a:p>
          <a:p>
            <a:pPr defTabSz="685800">
              <a:defRPr/>
            </a:pPr>
            <a:r>
              <a:rPr lang="en-GB" sz="1050" kern="0" dirty="0">
                <a:solidFill>
                  <a:srgbClr val="000000"/>
                </a:solidFill>
                <a:latin typeface="Calibri" panose="020F0502020204030204"/>
              </a:rPr>
              <a:t>No BP record in 18 months</a:t>
            </a:r>
          </a:p>
          <a:p>
            <a:pPr defTabSz="685800">
              <a:defRPr/>
            </a:pPr>
            <a:endParaRPr lang="en-GB" sz="1050" kern="0" dirty="0">
              <a:solidFill>
                <a:srgbClr val="000000"/>
              </a:solidFill>
              <a:latin typeface="Calibri" panose="020F0502020204030204"/>
            </a:endParaRPr>
          </a:p>
          <a:p>
            <a:pPr defTabSz="685800">
              <a:defRPr/>
            </a:pPr>
            <a:endParaRPr lang="en-GB" sz="1050" kern="0" dirty="0">
              <a:solidFill>
                <a:srgbClr val="000000"/>
              </a:solidFill>
              <a:latin typeface="Calibri" panose="020F0502020204030204"/>
              <a:hlinkClick r:id="" action="ppaction://noaction"/>
            </a:endParaRPr>
          </a:p>
          <a:p>
            <a:pPr defTabSz="685800">
              <a:defRPr/>
            </a:pPr>
            <a:endParaRPr lang="en-GB" sz="1050" kern="0" dirty="0">
              <a:solidFill>
                <a:srgbClr val="000000"/>
              </a:solidFill>
              <a:latin typeface="Calibri" panose="020F0502020204030204"/>
            </a:endParaRPr>
          </a:p>
        </p:txBody>
      </p:sp>
      <p:sp>
        <p:nvSpPr>
          <p:cNvPr id="9" name="Rectangle 8">
            <a:extLst>
              <a:ext uri="{FF2B5EF4-FFF2-40B4-BE49-F238E27FC236}">
                <a16:creationId xmlns:a16="http://schemas.microsoft.com/office/drawing/2014/main" id="{11F226E8-3CC0-45AC-ADCF-C974298EC4D2}"/>
              </a:ext>
            </a:extLst>
          </p:cNvPr>
          <p:cNvSpPr/>
          <p:nvPr/>
        </p:nvSpPr>
        <p:spPr>
          <a:xfrm>
            <a:off x="5033387" y="2261097"/>
            <a:ext cx="1218441" cy="1163042"/>
          </a:xfrm>
          <a:prstGeom prst="rect">
            <a:avLst/>
          </a:prstGeom>
          <a:solidFill>
            <a:srgbClr val="00B050">
              <a:alpha val="25000"/>
            </a:srgbClr>
          </a:solidFill>
          <a:ln w="12700" cap="flat" cmpd="sng" algn="ctr">
            <a:solidFill>
              <a:srgbClr val="000000"/>
            </a:solidFill>
            <a:prstDash val="solid"/>
            <a:miter lim="800000"/>
          </a:ln>
          <a:effectLst/>
        </p:spPr>
        <p:txBody>
          <a:bodyPr rtlCol="0" anchor="t"/>
          <a:lstStyle/>
          <a:p>
            <a:pPr defTabSz="685800">
              <a:defRPr/>
            </a:pPr>
            <a:r>
              <a:rPr lang="en-GB" sz="1050" b="1" kern="0">
                <a:solidFill>
                  <a:srgbClr val="000000"/>
                </a:solidFill>
                <a:latin typeface="Calibri" panose="020F0502020204030204"/>
              </a:rPr>
              <a:t>Priority Three</a:t>
            </a:r>
            <a:endParaRPr lang="en-GB" sz="1050" kern="0">
              <a:solidFill>
                <a:srgbClr val="000000"/>
              </a:solidFill>
              <a:latin typeface="Calibri" panose="020F0502020204030204"/>
            </a:endParaRPr>
          </a:p>
          <a:p>
            <a:pPr defTabSz="685800">
              <a:defRPr/>
            </a:pPr>
            <a:r>
              <a:rPr lang="en-GB" sz="1050" kern="0">
                <a:solidFill>
                  <a:srgbClr val="000000"/>
                </a:solidFill>
                <a:latin typeface="Calibri" panose="020F0502020204030204"/>
              </a:rPr>
              <a:t>BP &gt;140/90</a:t>
            </a:r>
          </a:p>
          <a:p>
            <a:pPr defTabSz="685800">
              <a:defRPr/>
            </a:pPr>
            <a:endParaRPr lang="en-GB" sz="1050" kern="0">
              <a:solidFill>
                <a:srgbClr val="000000"/>
              </a:solidFill>
              <a:latin typeface="Calibri" panose="020F0502020204030204"/>
            </a:endParaRPr>
          </a:p>
          <a:p>
            <a:pPr defTabSz="685800">
              <a:defRPr/>
            </a:pPr>
            <a:endParaRPr lang="en-GB" sz="1050" kern="0">
              <a:solidFill>
                <a:srgbClr val="000000"/>
              </a:solidFill>
              <a:latin typeface="Calibri" panose="020F0502020204030204"/>
            </a:endParaRPr>
          </a:p>
          <a:p>
            <a:pPr defTabSz="685800">
              <a:defRPr/>
            </a:pPr>
            <a:endParaRPr lang="en-GB" sz="1050" kern="0">
              <a:solidFill>
                <a:srgbClr val="000000"/>
              </a:solidFill>
              <a:latin typeface="Calibri" panose="020F0502020204030204"/>
            </a:endParaRPr>
          </a:p>
        </p:txBody>
      </p:sp>
      <p:sp>
        <p:nvSpPr>
          <p:cNvPr id="10" name="Rectangle 9">
            <a:extLst>
              <a:ext uri="{FF2B5EF4-FFF2-40B4-BE49-F238E27FC236}">
                <a16:creationId xmlns:a16="http://schemas.microsoft.com/office/drawing/2014/main" id="{631DF380-13EE-4E63-BF0C-E0A02FB90CE3}"/>
              </a:ext>
            </a:extLst>
          </p:cNvPr>
          <p:cNvSpPr/>
          <p:nvPr/>
        </p:nvSpPr>
        <p:spPr>
          <a:xfrm>
            <a:off x="6329252" y="2261097"/>
            <a:ext cx="2513648" cy="1163042"/>
          </a:xfrm>
          <a:prstGeom prst="rect">
            <a:avLst/>
          </a:prstGeom>
          <a:solidFill>
            <a:srgbClr val="00B050">
              <a:alpha val="25000"/>
            </a:srgbClr>
          </a:solidFill>
          <a:ln w="12700" cap="flat" cmpd="sng" algn="ctr">
            <a:solidFill>
              <a:srgbClr val="000000"/>
            </a:solidFill>
            <a:prstDash val="solid"/>
            <a:miter lim="800000"/>
          </a:ln>
          <a:effectLst/>
        </p:spPr>
        <p:txBody>
          <a:bodyPr rtlCol="0" anchor="t"/>
          <a:lstStyle/>
          <a:p>
            <a:pPr defTabSz="685800">
              <a:defRPr/>
            </a:pPr>
            <a:r>
              <a:rPr lang="en-GB" sz="1050" b="1" kern="0">
                <a:solidFill>
                  <a:srgbClr val="000000"/>
                </a:solidFill>
                <a:latin typeface="Calibri" panose="020F0502020204030204"/>
              </a:rPr>
              <a:t>Priority Four</a:t>
            </a:r>
          </a:p>
          <a:p>
            <a:pPr defTabSz="685800">
              <a:defRPr/>
            </a:pPr>
            <a:r>
              <a:rPr lang="en-GB" sz="1050" kern="0">
                <a:solidFill>
                  <a:srgbClr val="000000"/>
                </a:solidFill>
                <a:latin typeface="Calibri" panose="020F0502020204030204"/>
              </a:rPr>
              <a:t>BP &lt;140/90 under age 80 years</a:t>
            </a:r>
          </a:p>
          <a:p>
            <a:pPr defTabSz="685800">
              <a:defRPr/>
            </a:pPr>
            <a:r>
              <a:rPr lang="en-GB" sz="1050" kern="0">
                <a:solidFill>
                  <a:srgbClr val="000000"/>
                </a:solidFill>
                <a:latin typeface="Calibri" panose="020F0502020204030204"/>
              </a:rPr>
              <a:t>OR</a:t>
            </a:r>
          </a:p>
          <a:p>
            <a:pPr defTabSz="685800">
              <a:defRPr/>
            </a:pPr>
            <a:r>
              <a:rPr lang="en-GB" sz="1050" kern="0">
                <a:solidFill>
                  <a:srgbClr val="000000"/>
                </a:solidFill>
                <a:latin typeface="Calibri" panose="020F0502020204030204"/>
              </a:rPr>
              <a:t>BP &lt;150/90 aged 80 years and over</a:t>
            </a:r>
          </a:p>
          <a:p>
            <a:pPr defTabSz="685800">
              <a:defRPr/>
            </a:pPr>
            <a:endParaRPr lang="en-GB" sz="1050" kern="0">
              <a:solidFill>
                <a:srgbClr val="000000"/>
              </a:solidFill>
              <a:latin typeface="Calibri" panose="020F0502020204030204"/>
            </a:endParaRPr>
          </a:p>
        </p:txBody>
      </p:sp>
      <p:sp>
        <p:nvSpPr>
          <p:cNvPr id="12" name="Rectangle 11">
            <a:extLst>
              <a:ext uri="{FF2B5EF4-FFF2-40B4-BE49-F238E27FC236}">
                <a16:creationId xmlns:a16="http://schemas.microsoft.com/office/drawing/2014/main" id="{1B484D14-C67A-4B93-B9F2-D079F36D695B}"/>
              </a:ext>
            </a:extLst>
          </p:cNvPr>
          <p:cNvSpPr/>
          <p:nvPr/>
        </p:nvSpPr>
        <p:spPr>
          <a:xfrm>
            <a:off x="2426588" y="727364"/>
            <a:ext cx="6445269" cy="1163700"/>
          </a:xfrm>
          <a:prstGeom prst="rect">
            <a:avLst/>
          </a:prstGeom>
          <a:solidFill>
            <a:srgbClr val="E7E6E6">
              <a:lumMod val="90000"/>
            </a:srgbClr>
          </a:solidFill>
          <a:ln w="12700" cap="flat" cmpd="sng" algn="ctr">
            <a:solidFill>
              <a:srgbClr val="000000"/>
            </a:solidFill>
            <a:prstDash val="solid"/>
            <a:miter lim="800000"/>
          </a:ln>
          <a:effectLst/>
        </p:spPr>
        <p:txBody>
          <a:bodyPr rtlCol="0" anchor="t"/>
          <a:lstStyle/>
          <a:p>
            <a:pPr defTabSz="685800" fontAlgn="base">
              <a:spcAft>
                <a:spcPts val="1800"/>
              </a:spcAft>
              <a:defRPr/>
            </a:pPr>
            <a:r>
              <a:rPr lang="en-GB" sz="1050" b="1" kern="0" dirty="0">
                <a:solidFill>
                  <a:srgbClr val="000000"/>
                </a:solidFill>
                <a:latin typeface="Calibri" panose="020F0502020204030204"/>
              </a:rPr>
              <a:t>Gather information e.g.  	</a:t>
            </a:r>
            <a:r>
              <a:rPr lang="en-GB" sz="1050" kern="0" dirty="0">
                <a:solidFill>
                  <a:srgbClr val="000000"/>
                </a:solidFill>
                <a:latin typeface="Calibri" panose="020F0502020204030204"/>
              </a:rPr>
              <a:t>Up to date bloods, BP, weight, smoking status, run QRISK score</a:t>
            </a:r>
            <a:r>
              <a:rPr lang="en-US" sz="1050" kern="0" dirty="0">
                <a:solidFill>
                  <a:srgbClr val="000000"/>
                </a:solidFill>
                <a:latin typeface="Calibri" panose="020F0502020204030204"/>
              </a:rPr>
              <a:t>​</a:t>
            </a:r>
            <a:endParaRPr lang="en-GB" sz="1050" b="1" kern="0" dirty="0">
              <a:solidFill>
                <a:srgbClr val="000000"/>
              </a:solidFill>
              <a:latin typeface="Calibri" panose="020F0502020204030204"/>
            </a:endParaRPr>
          </a:p>
          <a:p>
            <a:pPr defTabSz="685800" fontAlgn="base">
              <a:spcAft>
                <a:spcPts val="1800"/>
              </a:spcAft>
              <a:defRPr/>
            </a:pPr>
            <a:r>
              <a:rPr lang="en-GB" sz="1050" b="1" kern="0" dirty="0">
                <a:solidFill>
                  <a:srgbClr val="000000"/>
                </a:solidFill>
                <a:latin typeface="Calibri" panose="020F0502020204030204"/>
              </a:rPr>
              <a:t>Self management e.g. 	</a:t>
            </a:r>
            <a:r>
              <a:rPr lang="en-GB" sz="1050" kern="0" dirty="0">
                <a:solidFill>
                  <a:srgbClr val="000000"/>
                </a:solidFill>
                <a:latin typeface="Calibri" panose="020F0502020204030204"/>
              </a:rPr>
              <a:t>Education (blood pressure, CVD risk), self care (</a:t>
            </a:r>
            <a:r>
              <a:rPr lang="en-GB" sz="1050" kern="0" dirty="0" err="1">
                <a:solidFill>
                  <a:srgbClr val="000000"/>
                </a:solidFill>
                <a:latin typeface="Calibri" panose="020F0502020204030204"/>
              </a:rPr>
              <a:t>eg</a:t>
            </a:r>
            <a:r>
              <a:rPr lang="en-GB" sz="1050" kern="0" dirty="0">
                <a:solidFill>
                  <a:srgbClr val="000000"/>
                </a:solidFill>
                <a:latin typeface="Calibri" panose="020F0502020204030204"/>
              </a:rPr>
              <a:t> BP measurement), signpost  r</a:t>
            </a:r>
            <a:r>
              <a:rPr lang="en-GB" sz="1050" kern="0" dirty="0" err="1">
                <a:solidFill>
                  <a:srgbClr val="000000"/>
                </a:solidFill>
                <a:latin typeface="Calibri" panose="020F0502020204030204"/>
              </a:rPr>
              <a:t>esources</a:t>
            </a:r>
            <a:endParaRPr lang="en-US" sz="1050" kern="0" dirty="0">
              <a:solidFill>
                <a:srgbClr val="000000"/>
              </a:solidFill>
              <a:latin typeface="Segoe UI" panose="020B0502040204020203" pitchFamily="34" charset="0"/>
            </a:endParaRPr>
          </a:p>
          <a:p>
            <a:pPr defTabSz="685800" fontAlgn="base">
              <a:spcAft>
                <a:spcPts val="1800"/>
              </a:spcAft>
              <a:defRPr/>
            </a:pPr>
            <a:r>
              <a:rPr lang="en-GB" sz="1050" b="1" kern="0" dirty="0">
                <a:solidFill>
                  <a:srgbClr val="000000"/>
                </a:solidFill>
                <a:latin typeface="Calibri" panose="020F0502020204030204"/>
              </a:rPr>
              <a:t>Behaviour change e.g. 	</a:t>
            </a:r>
            <a:r>
              <a:rPr lang="en-GB" sz="1050" kern="0" dirty="0">
                <a:solidFill>
                  <a:srgbClr val="000000"/>
                </a:solidFill>
                <a:latin typeface="Calibri" panose="020F0502020204030204"/>
              </a:rPr>
              <a:t>Brief interventions and signposting e.g. smoking, weight, diet, exercise, alcohol</a:t>
            </a:r>
            <a:r>
              <a:rPr lang="en-US" sz="1050" kern="0" dirty="0">
                <a:solidFill>
                  <a:srgbClr val="000000"/>
                </a:solidFill>
                <a:latin typeface="Calibri" panose="020F0502020204030204"/>
              </a:rPr>
              <a:t>​</a:t>
            </a:r>
          </a:p>
        </p:txBody>
      </p:sp>
      <p:sp>
        <p:nvSpPr>
          <p:cNvPr id="13" name="Rectangle 12">
            <a:extLst>
              <a:ext uri="{FF2B5EF4-FFF2-40B4-BE49-F238E27FC236}">
                <a16:creationId xmlns:a16="http://schemas.microsoft.com/office/drawing/2014/main" id="{0F33ABB7-0F88-42B9-979E-34235DBCD1D1}"/>
              </a:ext>
            </a:extLst>
          </p:cNvPr>
          <p:cNvSpPr/>
          <p:nvPr/>
        </p:nvSpPr>
        <p:spPr>
          <a:xfrm>
            <a:off x="2398849" y="3793513"/>
            <a:ext cx="6416312" cy="1163042"/>
          </a:xfrm>
          <a:prstGeom prst="rect">
            <a:avLst/>
          </a:prstGeom>
          <a:solidFill>
            <a:srgbClr val="E7E6E6">
              <a:lumMod val="90000"/>
            </a:srgbClr>
          </a:solidFill>
          <a:ln w="12700" cap="flat" cmpd="sng" algn="ctr">
            <a:solidFill>
              <a:srgbClr val="000000"/>
            </a:solidFill>
            <a:prstDash val="solid"/>
            <a:miter lim="800000"/>
          </a:ln>
          <a:effectLst/>
        </p:spPr>
        <p:txBody>
          <a:bodyPr lIns="68580" tIns="34290" rIns="68580" bIns="34290" rtlCol="0" anchor="ctr"/>
          <a:lstStyle/>
          <a:p>
            <a:pPr defTabSz="685800">
              <a:defRPr/>
            </a:pPr>
            <a:r>
              <a:rPr lang="en-GB" sz="1050" b="1" kern="0" dirty="0">
                <a:solidFill>
                  <a:srgbClr val="000000"/>
                </a:solidFill>
                <a:latin typeface="Calibri" panose="020F0502020204030204"/>
              </a:rPr>
              <a:t>Optimise blood pressure and CVD risk reduction</a:t>
            </a:r>
            <a:endParaRPr lang="en-US" sz="1050" kern="0" dirty="0">
              <a:solidFill>
                <a:srgbClr val="000000"/>
              </a:solidFill>
              <a:latin typeface="Calibri" panose="020F0502020204030204"/>
            </a:endParaRPr>
          </a:p>
          <a:p>
            <a:pPr marL="257175" indent="-257175" defTabSz="685800">
              <a:buFont typeface="+mj-lt"/>
              <a:buAutoNum type="arabicPeriod"/>
              <a:defRPr/>
            </a:pPr>
            <a:r>
              <a:rPr lang="en-US" sz="1050" kern="0" dirty="0">
                <a:solidFill>
                  <a:srgbClr val="000000"/>
                </a:solidFill>
                <a:latin typeface="Calibri" panose="020F0502020204030204"/>
              </a:rPr>
              <a:t>Review: blood results, risk scores &amp; symptoms</a:t>
            </a:r>
          </a:p>
          <a:p>
            <a:pPr marL="257175" indent="-257175" defTabSz="685800" fontAlgn="base">
              <a:buFont typeface="+mj-lt"/>
              <a:buAutoNum type="arabicPeriod"/>
              <a:defRPr/>
            </a:pPr>
            <a:r>
              <a:rPr lang="en-US" sz="1050" kern="0" dirty="0">
                <a:solidFill>
                  <a:srgbClr val="000000"/>
                </a:solidFill>
                <a:latin typeface="Calibri" panose="020F0502020204030204"/>
              </a:rPr>
              <a:t>Check adherence and adverse effects</a:t>
            </a:r>
          </a:p>
          <a:p>
            <a:pPr marL="257175" indent="-257175" defTabSz="685800" fontAlgn="base">
              <a:buFont typeface="+mj-lt"/>
              <a:buAutoNum type="arabicPeriod"/>
              <a:defRPr/>
            </a:pPr>
            <a:r>
              <a:rPr lang="en-US" sz="1050" kern="0" dirty="0">
                <a:solidFill>
                  <a:srgbClr val="000000"/>
                </a:solidFill>
                <a:latin typeface="Calibri" panose="020F0502020204030204"/>
              </a:rPr>
              <a:t>Review complications and co-morbidities</a:t>
            </a:r>
            <a:endParaRPr lang="en-US" sz="1050" kern="0" dirty="0">
              <a:solidFill>
                <a:srgbClr val="000000"/>
              </a:solidFill>
              <a:latin typeface="Calibri" panose="020F0502020204030204"/>
              <a:cs typeface="Calibri"/>
            </a:endParaRPr>
          </a:p>
          <a:p>
            <a:pPr marL="257175" indent="-257175" defTabSz="685800">
              <a:buFont typeface="+mj-lt"/>
              <a:buAutoNum type="arabicPeriod"/>
              <a:defRPr/>
            </a:pPr>
            <a:r>
              <a:rPr lang="en-US" sz="1050" kern="0" dirty="0">
                <a:solidFill>
                  <a:srgbClr val="000000"/>
                </a:solidFill>
                <a:latin typeface="Calibri" panose="020F0502020204030204"/>
              </a:rPr>
              <a:t>Initiate or optimise blood pressure medication</a:t>
            </a:r>
            <a:endParaRPr lang="en-US" sz="1050" kern="0" dirty="0">
              <a:solidFill>
                <a:srgbClr val="000000"/>
              </a:solidFill>
              <a:latin typeface="Calibri" panose="020F0502020204030204"/>
              <a:cs typeface="Calibri"/>
            </a:endParaRPr>
          </a:p>
          <a:p>
            <a:pPr marL="257175" indent="-257175" defTabSz="685800">
              <a:buFont typeface="+mj-lt"/>
              <a:buAutoNum type="arabicPeriod"/>
              <a:defRPr/>
            </a:pPr>
            <a:r>
              <a:rPr lang="en-US" sz="1050" kern="0" dirty="0">
                <a:solidFill>
                  <a:srgbClr val="000000"/>
                </a:solidFill>
                <a:latin typeface="Calibri" panose="020F0502020204030204"/>
              </a:rPr>
              <a:t>CVD risk – optimise lipid management and other risk factors</a:t>
            </a:r>
            <a:endParaRPr lang="en-US" sz="1050" kern="0" dirty="0">
              <a:solidFill>
                <a:srgbClr val="000000"/>
              </a:solidFill>
              <a:latin typeface="Calibri" panose="020F0502020204030204"/>
              <a:cs typeface="Calibri"/>
            </a:endParaRPr>
          </a:p>
        </p:txBody>
      </p:sp>
      <p:sp>
        <p:nvSpPr>
          <p:cNvPr id="14" name="Rectangle 13">
            <a:extLst>
              <a:ext uri="{FF2B5EF4-FFF2-40B4-BE49-F238E27FC236}">
                <a16:creationId xmlns:a16="http://schemas.microsoft.com/office/drawing/2014/main" id="{1991D325-B417-40D0-A5D3-3B69968EC3A2}"/>
              </a:ext>
            </a:extLst>
          </p:cNvPr>
          <p:cNvSpPr/>
          <p:nvPr/>
        </p:nvSpPr>
        <p:spPr>
          <a:xfrm>
            <a:off x="245808" y="727364"/>
            <a:ext cx="1920091" cy="1163700"/>
          </a:xfrm>
          <a:prstGeom prst="rect">
            <a:avLst/>
          </a:prstGeom>
          <a:solidFill>
            <a:srgbClr val="16385E"/>
          </a:solidFill>
          <a:ln w="12700" cap="flat" cmpd="sng" algn="ctr">
            <a:noFill/>
            <a:prstDash val="solid"/>
            <a:miter lim="800000"/>
          </a:ln>
          <a:effectLst/>
        </p:spPr>
        <p:txBody>
          <a:bodyPr rtlCol="0" anchor="ctr"/>
          <a:lstStyle/>
          <a:p>
            <a:pPr algn="ctr" defTabSz="685800">
              <a:defRPr/>
            </a:pPr>
            <a:r>
              <a:rPr lang="en-GB" sz="1200" b="1" kern="0">
                <a:solidFill>
                  <a:srgbClr val="FFFFFF"/>
                </a:solidFill>
                <a:latin typeface="Calibri" panose="020F0502020204030204"/>
              </a:rPr>
              <a:t>Healthcare Assistants/Health &amp; Wellbeing Coaches and other trained staff</a:t>
            </a:r>
          </a:p>
        </p:txBody>
      </p:sp>
      <p:sp>
        <p:nvSpPr>
          <p:cNvPr id="15" name="Rectangle 14">
            <a:extLst>
              <a:ext uri="{FF2B5EF4-FFF2-40B4-BE49-F238E27FC236}">
                <a16:creationId xmlns:a16="http://schemas.microsoft.com/office/drawing/2014/main" id="{D69A0ACE-0CEB-4FF0-B91B-9E10B4E536CC}"/>
              </a:ext>
            </a:extLst>
          </p:cNvPr>
          <p:cNvSpPr/>
          <p:nvPr/>
        </p:nvSpPr>
        <p:spPr>
          <a:xfrm>
            <a:off x="245808" y="2260439"/>
            <a:ext cx="1920091" cy="1163700"/>
          </a:xfrm>
          <a:prstGeom prst="rect">
            <a:avLst/>
          </a:prstGeom>
          <a:solidFill>
            <a:srgbClr val="16385E"/>
          </a:solidFill>
          <a:ln w="12700" cap="flat" cmpd="sng" algn="ctr">
            <a:noFill/>
            <a:prstDash val="solid"/>
            <a:miter lim="800000"/>
          </a:ln>
          <a:effectLst/>
        </p:spPr>
        <p:txBody>
          <a:bodyPr rtlCol="0" anchor="ctr"/>
          <a:lstStyle/>
          <a:p>
            <a:pPr algn="ctr" defTabSz="685800">
              <a:defRPr/>
            </a:pPr>
            <a:r>
              <a:rPr lang="en-GB" b="1" kern="0">
                <a:solidFill>
                  <a:srgbClr val="FFFFFF"/>
                </a:solidFill>
                <a:latin typeface="Calibri" panose="020F0502020204030204"/>
              </a:rPr>
              <a:t>Stratification &amp; Prioritisation</a:t>
            </a:r>
            <a:endParaRPr lang="en-GB" sz="1200" b="1" kern="0">
              <a:solidFill>
                <a:srgbClr val="FFFFFF"/>
              </a:solidFill>
              <a:latin typeface="Calibri" panose="020F0502020204030204"/>
            </a:endParaRPr>
          </a:p>
        </p:txBody>
      </p:sp>
      <p:sp>
        <p:nvSpPr>
          <p:cNvPr id="16" name="Rectangle 15">
            <a:extLst>
              <a:ext uri="{FF2B5EF4-FFF2-40B4-BE49-F238E27FC236}">
                <a16:creationId xmlns:a16="http://schemas.microsoft.com/office/drawing/2014/main" id="{68F6D566-979F-40DA-AC9A-43E89D375D01}"/>
              </a:ext>
            </a:extLst>
          </p:cNvPr>
          <p:cNvSpPr/>
          <p:nvPr/>
        </p:nvSpPr>
        <p:spPr>
          <a:xfrm>
            <a:off x="245808" y="3785976"/>
            <a:ext cx="1920091" cy="1163042"/>
          </a:xfrm>
          <a:prstGeom prst="rect">
            <a:avLst/>
          </a:prstGeom>
          <a:solidFill>
            <a:srgbClr val="16385E"/>
          </a:solidFill>
          <a:ln w="12700" cap="flat" cmpd="sng" algn="ctr">
            <a:noFill/>
            <a:prstDash val="solid"/>
            <a:miter lim="800000"/>
          </a:ln>
          <a:effectLst/>
        </p:spPr>
        <p:txBody>
          <a:bodyPr rtlCol="0" anchor="ctr"/>
          <a:lstStyle/>
          <a:p>
            <a:pPr algn="ctr" defTabSz="685800">
              <a:defRPr/>
            </a:pPr>
            <a:r>
              <a:rPr lang="en-GB" sz="1200" b="1" kern="0">
                <a:solidFill>
                  <a:srgbClr val="FFFFFF"/>
                </a:solidFill>
                <a:latin typeface="Calibri" panose="020F0502020204030204"/>
              </a:rPr>
              <a:t>Prescribing Clinician</a:t>
            </a:r>
          </a:p>
        </p:txBody>
      </p:sp>
      <p:sp>
        <p:nvSpPr>
          <p:cNvPr id="17" name="Arrow: Right 16">
            <a:extLst>
              <a:ext uri="{FF2B5EF4-FFF2-40B4-BE49-F238E27FC236}">
                <a16:creationId xmlns:a16="http://schemas.microsoft.com/office/drawing/2014/main" id="{ADC8FBCD-4E61-4369-9142-73EE12672104}"/>
              </a:ext>
            </a:extLst>
          </p:cNvPr>
          <p:cNvSpPr/>
          <p:nvPr/>
        </p:nvSpPr>
        <p:spPr>
          <a:xfrm rot="16200000" flipH="1">
            <a:off x="949833" y="3479999"/>
            <a:ext cx="372236" cy="265764"/>
          </a:xfrm>
          <a:prstGeom prst="rightArrow">
            <a:avLst>
              <a:gd name="adj1" fmla="val 50000"/>
              <a:gd name="adj2" fmla="val 55961"/>
            </a:avLst>
          </a:prstGeom>
          <a:solidFill>
            <a:srgbClr val="16385E"/>
          </a:solidFill>
          <a:ln w="12700" cap="flat" cmpd="sng" algn="ctr">
            <a:noFill/>
            <a:prstDash val="solid"/>
            <a:miter lim="800000"/>
          </a:ln>
          <a:effectLst/>
        </p:spPr>
        <p:txBody>
          <a:bodyPr rtlCol="0" anchor="ctr"/>
          <a:lstStyle/>
          <a:p>
            <a:pPr algn="ctr" defTabSz="685800">
              <a:defRPr/>
            </a:pPr>
            <a:endParaRPr lang="en-GB" sz="1200" b="1" kern="0">
              <a:solidFill>
                <a:srgbClr val="FFFFFF"/>
              </a:solidFill>
              <a:latin typeface="Calibri" panose="020F0502020204030204"/>
            </a:endParaRPr>
          </a:p>
        </p:txBody>
      </p:sp>
      <p:sp>
        <p:nvSpPr>
          <p:cNvPr id="18" name="Arrow: Right 17">
            <a:extLst>
              <a:ext uri="{FF2B5EF4-FFF2-40B4-BE49-F238E27FC236}">
                <a16:creationId xmlns:a16="http://schemas.microsoft.com/office/drawing/2014/main" id="{28F7BE3E-B531-493C-801B-A2FCDD76FA30}"/>
              </a:ext>
            </a:extLst>
          </p:cNvPr>
          <p:cNvSpPr/>
          <p:nvPr/>
        </p:nvSpPr>
        <p:spPr>
          <a:xfrm rot="5400000" flipH="1">
            <a:off x="919662" y="1935045"/>
            <a:ext cx="379774" cy="265764"/>
          </a:xfrm>
          <a:prstGeom prst="rightArrow">
            <a:avLst>
              <a:gd name="adj1" fmla="val 50000"/>
              <a:gd name="adj2" fmla="val 55961"/>
            </a:avLst>
          </a:prstGeom>
          <a:solidFill>
            <a:srgbClr val="16385E"/>
          </a:solidFill>
          <a:ln w="12700" cap="flat" cmpd="sng" algn="ctr">
            <a:noFill/>
            <a:prstDash val="solid"/>
            <a:miter lim="800000"/>
          </a:ln>
          <a:effectLst/>
        </p:spPr>
        <p:txBody>
          <a:bodyPr rtlCol="0" anchor="ctr"/>
          <a:lstStyle/>
          <a:p>
            <a:pPr algn="ctr" defTabSz="685800">
              <a:defRPr/>
            </a:pPr>
            <a:endParaRPr lang="en-GB" sz="1200" b="1" kern="0">
              <a:solidFill>
                <a:srgbClr val="FFFFFF"/>
              </a:solidFill>
              <a:latin typeface="Calibri" panose="020F0502020204030204"/>
            </a:endParaRPr>
          </a:p>
        </p:txBody>
      </p:sp>
    </p:spTree>
    <p:extLst>
      <p:ext uri="{BB962C8B-B14F-4D97-AF65-F5344CB8AC3E}">
        <p14:creationId xmlns:p14="http://schemas.microsoft.com/office/powerpoint/2010/main" val="40665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47BF-832F-46EB-B029-50F3E64CBB42}"/>
              </a:ext>
            </a:extLst>
          </p:cNvPr>
          <p:cNvSpPr>
            <a:spLocks noGrp="1"/>
          </p:cNvSpPr>
          <p:nvPr>
            <p:ph type="title"/>
          </p:nvPr>
        </p:nvSpPr>
        <p:spPr>
          <a:xfrm>
            <a:off x="260433" y="318982"/>
            <a:ext cx="7511967" cy="408383"/>
          </a:xfrm>
        </p:spPr>
        <p:txBody>
          <a:bodyPr>
            <a:normAutofit/>
          </a:bodyPr>
          <a:lstStyle/>
          <a:p>
            <a:r>
              <a:rPr lang="en-GB"/>
              <a:t> </a:t>
            </a:r>
            <a:r>
              <a:rPr lang="en-GB" sz="1875"/>
              <a:t>Cholesterol – Secondary Prevention (pre-existing CVD)</a:t>
            </a:r>
          </a:p>
        </p:txBody>
      </p:sp>
      <p:sp>
        <p:nvSpPr>
          <p:cNvPr id="4" name="Rectangle 3">
            <a:extLst>
              <a:ext uri="{FF2B5EF4-FFF2-40B4-BE49-F238E27FC236}">
                <a16:creationId xmlns:a16="http://schemas.microsoft.com/office/drawing/2014/main" id="{88CC2315-43FE-425B-80E3-A1A21F9E3E4B}"/>
              </a:ext>
            </a:extLst>
          </p:cNvPr>
          <p:cNvSpPr/>
          <p:nvPr/>
        </p:nvSpPr>
        <p:spPr>
          <a:xfrm>
            <a:off x="2360529" y="2468002"/>
            <a:ext cx="1920091" cy="686366"/>
          </a:xfrm>
          <a:prstGeom prst="rect">
            <a:avLst/>
          </a:prstGeom>
          <a:solidFill>
            <a:srgbClr val="FF0000">
              <a:alpha val="25000"/>
            </a:srgbClr>
          </a:solidFill>
          <a:ln w="12700" cap="flat" cmpd="sng" algn="ctr">
            <a:solidFill>
              <a:srgbClr val="000000"/>
            </a:solidFill>
            <a:prstDash val="solid"/>
            <a:miter lim="800000"/>
          </a:ln>
          <a:effectLst/>
        </p:spPr>
        <p:txBody>
          <a:bodyPr lIns="68580" tIns="34290" rIns="68580" bIns="34290" rtlCol="0" anchor="t"/>
          <a:lstStyle/>
          <a:p>
            <a:pPr algn="ctr" defTabSz="685800">
              <a:defRPr/>
            </a:pPr>
            <a:r>
              <a:rPr lang="en-GB" sz="1050" b="1" kern="0">
                <a:solidFill>
                  <a:srgbClr val="000000"/>
                </a:solidFill>
                <a:latin typeface="Calibri" panose="020F0502020204030204"/>
              </a:rPr>
              <a:t>Priority One</a:t>
            </a:r>
          </a:p>
          <a:p>
            <a:pPr algn="ctr" defTabSz="685800">
              <a:defRPr/>
            </a:pPr>
            <a:r>
              <a:rPr lang="en-GB" sz="1050" kern="0">
                <a:solidFill>
                  <a:srgbClr val="000000"/>
                </a:solidFill>
                <a:latin typeface="Calibri" panose="020F0502020204030204"/>
              </a:rPr>
              <a:t>Not on statin therapy</a:t>
            </a:r>
            <a:endParaRPr lang="en-GB" sz="1050" kern="0">
              <a:solidFill>
                <a:srgbClr val="000000"/>
              </a:solidFill>
              <a:latin typeface="Calibri" panose="020F0502020204030204"/>
              <a:cs typeface="Calibri"/>
            </a:endParaRPr>
          </a:p>
        </p:txBody>
      </p:sp>
      <p:sp>
        <p:nvSpPr>
          <p:cNvPr id="5" name="Rectangle 4">
            <a:extLst>
              <a:ext uri="{FF2B5EF4-FFF2-40B4-BE49-F238E27FC236}">
                <a16:creationId xmlns:a16="http://schemas.microsoft.com/office/drawing/2014/main" id="{059EFF5F-C991-4C1B-99C9-114A061B8F5F}"/>
              </a:ext>
            </a:extLst>
          </p:cNvPr>
          <p:cNvSpPr/>
          <p:nvPr/>
        </p:nvSpPr>
        <p:spPr>
          <a:xfrm>
            <a:off x="4350712" y="2468002"/>
            <a:ext cx="1024455" cy="692891"/>
          </a:xfrm>
          <a:prstGeom prst="rect">
            <a:avLst/>
          </a:prstGeom>
          <a:solidFill>
            <a:srgbClr val="FFC000">
              <a:alpha val="25000"/>
            </a:srgbClr>
          </a:solidFill>
          <a:ln w="12700" cap="flat" cmpd="sng" algn="ctr">
            <a:solidFill>
              <a:srgbClr val="000000"/>
            </a:solidFill>
            <a:prstDash val="solid"/>
            <a:miter lim="800000"/>
          </a:ln>
          <a:effectLst/>
        </p:spPr>
        <p:txBody>
          <a:bodyPr lIns="68580" tIns="34290" rIns="68580" bIns="34290" rtlCol="0" anchor="t"/>
          <a:lstStyle/>
          <a:p>
            <a:pPr algn="ctr" defTabSz="685800">
              <a:defRPr/>
            </a:pPr>
            <a:r>
              <a:rPr lang="en-GB" sz="1050" b="1" kern="0">
                <a:solidFill>
                  <a:srgbClr val="000000"/>
                </a:solidFill>
                <a:latin typeface="Calibri" panose="020F0502020204030204"/>
              </a:rPr>
              <a:t>Priority Two (A)</a:t>
            </a:r>
          </a:p>
          <a:p>
            <a:pPr algn="ctr" defTabSz="685800">
              <a:defRPr/>
            </a:pPr>
            <a:r>
              <a:rPr lang="en-GB" sz="1050" kern="0">
                <a:solidFill>
                  <a:srgbClr val="000000"/>
                </a:solidFill>
                <a:latin typeface="Calibri" panose="020F0502020204030204"/>
              </a:rPr>
              <a:t>On suboptimal intensity statin*</a:t>
            </a:r>
            <a:endParaRPr lang="en-GB" sz="1050" kern="0">
              <a:solidFill>
                <a:srgbClr val="000000"/>
              </a:solidFill>
              <a:latin typeface="Calibri" panose="020F0502020204030204"/>
              <a:cs typeface="Calibri"/>
            </a:endParaRPr>
          </a:p>
        </p:txBody>
      </p:sp>
      <p:sp>
        <p:nvSpPr>
          <p:cNvPr id="7" name="Rectangle 6">
            <a:extLst>
              <a:ext uri="{FF2B5EF4-FFF2-40B4-BE49-F238E27FC236}">
                <a16:creationId xmlns:a16="http://schemas.microsoft.com/office/drawing/2014/main" id="{DDF8F294-A3A2-4D94-9CC4-1297552C47AF}"/>
              </a:ext>
            </a:extLst>
          </p:cNvPr>
          <p:cNvSpPr/>
          <p:nvPr/>
        </p:nvSpPr>
        <p:spPr>
          <a:xfrm>
            <a:off x="6537591" y="2468002"/>
            <a:ext cx="2055427" cy="692891"/>
          </a:xfrm>
          <a:prstGeom prst="rect">
            <a:avLst/>
          </a:prstGeom>
          <a:solidFill>
            <a:srgbClr val="00B050">
              <a:alpha val="25000"/>
            </a:srgbClr>
          </a:solidFill>
          <a:ln w="12700" cap="flat" cmpd="sng" algn="ctr">
            <a:solidFill>
              <a:srgbClr val="000000"/>
            </a:solidFill>
            <a:prstDash val="solid"/>
            <a:miter lim="800000"/>
          </a:ln>
          <a:effectLst/>
        </p:spPr>
        <p:txBody>
          <a:bodyPr rtlCol="0" anchor="t"/>
          <a:lstStyle/>
          <a:p>
            <a:pPr algn="ctr" defTabSz="685800">
              <a:defRPr/>
            </a:pPr>
            <a:r>
              <a:rPr lang="en-GB" sz="1050" b="1" kern="0">
                <a:solidFill>
                  <a:srgbClr val="000000"/>
                </a:solidFill>
                <a:latin typeface="Calibri" panose="020F0502020204030204"/>
              </a:rPr>
              <a:t>Priority Three – routine follow up</a:t>
            </a:r>
            <a:endParaRPr lang="en-GB" sz="1050" kern="0">
              <a:solidFill>
                <a:srgbClr val="000000"/>
              </a:solidFill>
              <a:latin typeface="Calibri" panose="020F0502020204030204"/>
            </a:endParaRPr>
          </a:p>
          <a:p>
            <a:pPr algn="ctr" defTabSz="685800">
              <a:defRPr/>
            </a:pPr>
            <a:r>
              <a:rPr lang="en-GB" sz="1050" kern="0">
                <a:solidFill>
                  <a:srgbClr val="000000"/>
                </a:solidFill>
                <a:latin typeface="Calibri" panose="020F0502020204030204"/>
              </a:rPr>
              <a:t>Sub-optimal non-HDL (&gt;2.5mmol/l) levels despite maximal statin therapy</a:t>
            </a:r>
          </a:p>
        </p:txBody>
      </p:sp>
      <p:sp>
        <p:nvSpPr>
          <p:cNvPr id="8" name="Rectangle 7">
            <a:extLst>
              <a:ext uri="{FF2B5EF4-FFF2-40B4-BE49-F238E27FC236}">
                <a16:creationId xmlns:a16="http://schemas.microsoft.com/office/drawing/2014/main" id="{E3DE4EDE-42BE-49D3-B2C1-862B446C2226}"/>
              </a:ext>
            </a:extLst>
          </p:cNvPr>
          <p:cNvSpPr/>
          <p:nvPr/>
        </p:nvSpPr>
        <p:spPr>
          <a:xfrm>
            <a:off x="2360530" y="797399"/>
            <a:ext cx="6232488" cy="1161000"/>
          </a:xfrm>
          <a:prstGeom prst="rect">
            <a:avLst/>
          </a:prstGeom>
          <a:solidFill>
            <a:srgbClr val="E7E6E6">
              <a:lumMod val="90000"/>
            </a:srgbClr>
          </a:solidFill>
          <a:ln w="12700" cap="flat" cmpd="sng" algn="ctr">
            <a:solidFill>
              <a:srgbClr val="000000"/>
            </a:solidFill>
            <a:prstDash val="solid"/>
            <a:miter lim="800000"/>
          </a:ln>
          <a:effectLst/>
        </p:spPr>
        <p:txBody>
          <a:bodyPr lIns="68580" tIns="34290" rIns="68580" bIns="34290" rtlCol="0" anchor="t"/>
          <a:lstStyle/>
          <a:p>
            <a:pPr defTabSz="685800">
              <a:defRPr/>
            </a:pPr>
            <a:r>
              <a:rPr lang="en-GB" sz="1050" b="1" kern="0">
                <a:solidFill>
                  <a:srgbClr val="000000"/>
                </a:solidFill>
                <a:latin typeface="Calibri" panose="020F0502020204030204"/>
              </a:rPr>
              <a:t>Gather information e.g.  </a:t>
            </a:r>
            <a:r>
              <a:rPr lang="en-GB" sz="1050" kern="0">
                <a:solidFill>
                  <a:srgbClr val="000000"/>
                </a:solidFill>
                <a:latin typeface="Calibri" panose="020F0502020204030204"/>
              </a:rPr>
              <a:t>Up to date bloods, BP, weight, smoking status</a:t>
            </a:r>
            <a:endParaRPr lang="en-US" sz="1350" kern="0">
              <a:solidFill>
                <a:srgbClr val="000000"/>
              </a:solidFill>
              <a:latin typeface="Calibri" panose="020F0502020204030204"/>
            </a:endParaRPr>
          </a:p>
          <a:p>
            <a:pPr defTabSz="685800">
              <a:defRPr/>
            </a:pPr>
            <a:endParaRPr lang="en-GB" sz="1050" kern="0">
              <a:solidFill>
                <a:srgbClr val="000000"/>
              </a:solidFill>
              <a:latin typeface="Calibri" panose="020F0502020204030204"/>
            </a:endParaRPr>
          </a:p>
          <a:p>
            <a:pPr defTabSz="685800">
              <a:defRPr/>
            </a:pPr>
            <a:r>
              <a:rPr lang="en-GB" sz="1050" b="1" kern="0">
                <a:solidFill>
                  <a:srgbClr val="000000"/>
                </a:solidFill>
                <a:latin typeface="Calibri" panose="020F0502020204030204"/>
              </a:rPr>
              <a:t>Self-management e.g. 	</a:t>
            </a:r>
            <a:r>
              <a:rPr lang="en-GB" sz="1050" kern="0">
                <a:solidFill>
                  <a:srgbClr val="000000"/>
                </a:solidFill>
                <a:latin typeface="Calibri" panose="020F0502020204030204"/>
              </a:rPr>
              <a:t>Education (cholesterol, CVD risk), BP monitors (what to buy, how to use), 			signpost to shared decision making resources</a:t>
            </a:r>
            <a:endParaRPr lang="en-GB" sz="1050" kern="0">
              <a:solidFill>
                <a:srgbClr val="000000"/>
              </a:solidFill>
              <a:latin typeface="Calibri" panose="020F0502020204030204"/>
              <a:cs typeface="Calibri"/>
            </a:endParaRPr>
          </a:p>
          <a:p>
            <a:pPr defTabSz="685800">
              <a:defRPr/>
            </a:pPr>
            <a:endParaRPr lang="en-GB" sz="1050" kern="0">
              <a:solidFill>
                <a:srgbClr val="000000"/>
              </a:solidFill>
              <a:latin typeface="Calibri" panose="020F0502020204030204"/>
            </a:endParaRPr>
          </a:p>
          <a:p>
            <a:pPr defTabSz="685800">
              <a:defRPr/>
            </a:pPr>
            <a:r>
              <a:rPr lang="en-GB" sz="1050" b="1" kern="0">
                <a:solidFill>
                  <a:srgbClr val="000000"/>
                </a:solidFill>
                <a:latin typeface="Calibri" panose="020F0502020204030204"/>
              </a:rPr>
              <a:t>Behaviour change e.g.	</a:t>
            </a:r>
            <a:r>
              <a:rPr lang="en-GB" sz="1050" kern="0">
                <a:solidFill>
                  <a:srgbClr val="000000"/>
                </a:solidFill>
                <a:latin typeface="Calibri" panose="020F0502020204030204"/>
              </a:rPr>
              <a:t>Brief interventions and signposting e.g. smoking, weight, diet, exercise, alcohol</a:t>
            </a:r>
            <a:endParaRPr lang="en-GB" sz="1050" kern="0">
              <a:solidFill>
                <a:srgbClr val="000000"/>
              </a:solidFill>
              <a:latin typeface="Calibri" panose="020F0502020204030204"/>
              <a:cs typeface="Calibri"/>
            </a:endParaRPr>
          </a:p>
        </p:txBody>
      </p:sp>
      <p:sp>
        <p:nvSpPr>
          <p:cNvPr id="9" name="TextBox 8">
            <a:extLst>
              <a:ext uri="{FF2B5EF4-FFF2-40B4-BE49-F238E27FC236}">
                <a16:creationId xmlns:a16="http://schemas.microsoft.com/office/drawing/2014/main" id="{3D6E996D-E4EC-4A73-987F-555A998A33A4}"/>
              </a:ext>
            </a:extLst>
          </p:cNvPr>
          <p:cNvSpPr txBox="1"/>
          <p:nvPr/>
        </p:nvSpPr>
        <p:spPr>
          <a:xfrm>
            <a:off x="2360529" y="3650105"/>
            <a:ext cx="6232488" cy="1200329"/>
          </a:xfrm>
          <a:prstGeom prst="rect">
            <a:avLst/>
          </a:prstGeom>
          <a:noFill/>
          <a:ln>
            <a:solidFill>
              <a:srgbClr val="000000"/>
            </a:solidFill>
          </a:ln>
        </p:spPr>
        <p:txBody>
          <a:bodyPr wrap="square" lIns="68580" tIns="34290" rIns="68580" bIns="34290" rtlCol="0" anchor="t">
            <a:spAutoFit/>
          </a:bodyPr>
          <a:lstStyle/>
          <a:p>
            <a:pPr defTabSz="685800">
              <a:defRPr/>
            </a:pPr>
            <a:r>
              <a:rPr lang="en-GB" sz="1050" b="1" kern="0">
                <a:solidFill>
                  <a:srgbClr val="000000"/>
                </a:solidFill>
              </a:rPr>
              <a:t>Optimise lipid modification therapy and CVD risk reduction</a:t>
            </a:r>
          </a:p>
          <a:p>
            <a:pPr marL="257175" indent="-257175" defTabSz="685800">
              <a:buFont typeface="+mj-lt"/>
              <a:buAutoNum type="arabicPeriod"/>
              <a:defRPr/>
            </a:pPr>
            <a:r>
              <a:rPr lang="en-GB" sz="1050" kern="0">
                <a:solidFill>
                  <a:srgbClr val="000000"/>
                </a:solidFill>
              </a:rPr>
              <a:t>Review CVD risk factors, lipid results and liver function tests</a:t>
            </a:r>
            <a:endParaRPr lang="en-GB" sz="1050" kern="0">
              <a:solidFill>
                <a:srgbClr val="000000"/>
              </a:solidFill>
              <a:cs typeface="Calibri"/>
            </a:endParaRPr>
          </a:p>
          <a:p>
            <a:pPr marL="257175" indent="-257175" defTabSz="685800">
              <a:buFont typeface="+mj-lt"/>
              <a:buAutoNum type="arabicPeriod"/>
              <a:defRPr/>
            </a:pPr>
            <a:r>
              <a:rPr lang="en-GB" sz="1050" kern="0">
                <a:solidFill>
                  <a:srgbClr val="000000"/>
                </a:solidFill>
              </a:rPr>
              <a:t>Initiate or optimise statin to high intensity – e.g. atorvastatin 80mg</a:t>
            </a:r>
            <a:endParaRPr lang="en-GB" sz="1050" kern="0">
              <a:solidFill>
                <a:srgbClr val="000000"/>
              </a:solidFill>
              <a:cs typeface="Calibri"/>
            </a:endParaRPr>
          </a:p>
          <a:p>
            <a:pPr marL="257175" indent="-257175" defTabSz="685800">
              <a:buFont typeface="+mj-lt"/>
              <a:buAutoNum type="arabicPeriod"/>
              <a:defRPr/>
            </a:pPr>
            <a:r>
              <a:rPr lang="en-GB" sz="1050" kern="0">
                <a:solidFill>
                  <a:srgbClr val="000000"/>
                </a:solidFill>
              </a:rPr>
              <a:t>Titrate therapy against reduction in </a:t>
            </a:r>
            <a:r>
              <a:rPr lang="en-GB" sz="1050" kern="0" err="1">
                <a:solidFill>
                  <a:srgbClr val="000000"/>
                </a:solidFill>
              </a:rPr>
              <a:t>LDLc</a:t>
            </a:r>
            <a:r>
              <a:rPr lang="en-GB" sz="1050" kern="0">
                <a:solidFill>
                  <a:srgbClr val="000000"/>
                </a:solidFill>
              </a:rPr>
              <a:t>/non-</a:t>
            </a:r>
            <a:r>
              <a:rPr lang="en-GB" sz="1050" kern="0" err="1">
                <a:solidFill>
                  <a:srgbClr val="000000"/>
                </a:solidFill>
              </a:rPr>
              <a:t>HDLc</a:t>
            </a:r>
            <a:r>
              <a:rPr lang="en-GB" sz="1050" kern="0">
                <a:solidFill>
                  <a:srgbClr val="000000"/>
                </a:solidFill>
              </a:rPr>
              <a:t> (statin&gt;ezetimibe&gt;PCSK9i)</a:t>
            </a:r>
            <a:endParaRPr lang="en-GB" sz="1050" kern="0">
              <a:solidFill>
                <a:srgbClr val="000000"/>
              </a:solidFill>
              <a:cs typeface="Calibri"/>
            </a:endParaRPr>
          </a:p>
          <a:p>
            <a:pPr marL="257175" indent="-257175" defTabSz="685800">
              <a:buFont typeface="+mj-lt"/>
              <a:buAutoNum type="arabicPeriod"/>
              <a:defRPr/>
            </a:pPr>
            <a:r>
              <a:rPr lang="en-GB" sz="1050" kern="0">
                <a:solidFill>
                  <a:srgbClr val="000000"/>
                </a:solidFill>
              </a:rPr>
              <a:t>Optimise BP and other comorbidities</a:t>
            </a:r>
            <a:endParaRPr lang="en-GB" sz="1050" kern="0">
              <a:solidFill>
                <a:srgbClr val="000000"/>
              </a:solidFill>
              <a:cs typeface="Calibri"/>
            </a:endParaRPr>
          </a:p>
          <a:p>
            <a:pPr marL="257175" indent="-257175" defTabSz="685800">
              <a:buFont typeface="+mj-lt"/>
              <a:buAutoNum type="arabicPeriod"/>
              <a:defRPr/>
            </a:pPr>
            <a:r>
              <a:rPr lang="en-GB" sz="1050" kern="0">
                <a:solidFill>
                  <a:srgbClr val="000000"/>
                </a:solidFill>
              </a:rPr>
              <a:t>Use intolerance pathway and shared decision-making tools to support adherence</a:t>
            </a:r>
            <a:endParaRPr lang="en-GB" sz="1050" kern="0">
              <a:solidFill>
                <a:srgbClr val="000000"/>
              </a:solidFill>
              <a:cs typeface="Calibri"/>
            </a:endParaRPr>
          </a:p>
          <a:p>
            <a:pPr marL="257175" indent="-257175" defTabSz="685800">
              <a:buFont typeface="+mj-lt"/>
              <a:buAutoNum type="arabicPeriod"/>
              <a:defRPr/>
            </a:pPr>
            <a:r>
              <a:rPr lang="en-GB" sz="1050" kern="0">
                <a:solidFill>
                  <a:srgbClr val="000000"/>
                </a:solidFill>
              </a:rPr>
              <a:t>Arrange follow-up bloods and review if needed</a:t>
            </a:r>
            <a:endParaRPr lang="en-GB" sz="1050" kern="0">
              <a:solidFill>
                <a:srgbClr val="000000"/>
              </a:solidFill>
              <a:cs typeface="Calibri"/>
            </a:endParaRPr>
          </a:p>
        </p:txBody>
      </p:sp>
      <p:sp>
        <p:nvSpPr>
          <p:cNvPr id="10" name="Rectangle 9">
            <a:extLst>
              <a:ext uri="{FF2B5EF4-FFF2-40B4-BE49-F238E27FC236}">
                <a16:creationId xmlns:a16="http://schemas.microsoft.com/office/drawing/2014/main" id="{5B532731-2504-4F3D-A091-18F380CC7CAF}"/>
              </a:ext>
            </a:extLst>
          </p:cNvPr>
          <p:cNvSpPr/>
          <p:nvPr/>
        </p:nvSpPr>
        <p:spPr>
          <a:xfrm>
            <a:off x="245838" y="797399"/>
            <a:ext cx="1920091" cy="1161000"/>
          </a:xfrm>
          <a:prstGeom prst="rect">
            <a:avLst/>
          </a:prstGeom>
          <a:solidFill>
            <a:srgbClr val="16385E"/>
          </a:solidFill>
          <a:ln w="12700" cap="flat" cmpd="sng" algn="ctr">
            <a:noFill/>
            <a:prstDash val="solid"/>
            <a:miter lim="800000"/>
          </a:ln>
          <a:effectLst/>
        </p:spPr>
        <p:txBody>
          <a:bodyPr lIns="68580" tIns="34290" rIns="68580" bIns="34290" rtlCol="0" anchor="ctr"/>
          <a:lstStyle/>
          <a:p>
            <a:pPr algn="ctr" defTabSz="685800">
              <a:defRPr/>
            </a:pPr>
            <a:r>
              <a:rPr lang="en-GB" sz="1500" b="1" kern="0">
                <a:solidFill>
                  <a:srgbClr val="FFFFFF"/>
                </a:solidFill>
                <a:latin typeface="Calibri" panose="020F0502020204030204"/>
              </a:rPr>
              <a:t>Healthcare assistants/other appropriately trained staff</a:t>
            </a:r>
          </a:p>
        </p:txBody>
      </p:sp>
      <p:sp>
        <p:nvSpPr>
          <p:cNvPr id="11" name="Rectangle 10">
            <a:extLst>
              <a:ext uri="{FF2B5EF4-FFF2-40B4-BE49-F238E27FC236}">
                <a16:creationId xmlns:a16="http://schemas.microsoft.com/office/drawing/2014/main" id="{CC9D298B-A7D6-42FF-9480-ED886914B4F9}"/>
              </a:ext>
            </a:extLst>
          </p:cNvPr>
          <p:cNvSpPr/>
          <p:nvPr/>
        </p:nvSpPr>
        <p:spPr>
          <a:xfrm>
            <a:off x="245838" y="2468002"/>
            <a:ext cx="1920091" cy="686366"/>
          </a:xfrm>
          <a:prstGeom prst="rect">
            <a:avLst/>
          </a:prstGeom>
          <a:solidFill>
            <a:srgbClr val="16385E"/>
          </a:solidFill>
          <a:ln w="12700" cap="flat" cmpd="sng" algn="ctr">
            <a:noFill/>
            <a:prstDash val="solid"/>
            <a:miter lim="800000"/>
          </a:ln>
          <a:effectLst/>
        </p:spPr>
        <p:txBody>
          <a:bodyPr rtlCol="0" anchor="ctr"/>
          <a:lstStyle/>
          <a:p>
            <a:pPr algn="ctr" defTabSz="685800">
              <a:defRPr/>
            </a:pPr>
            <a:r>
              <a:rPr lang="en-GB" sz="1500" b="1" kern="0">
                <a:solidFill>
                  <a:srgbClr val="FFFFFF"/>
                </a:solidFill>
                <a:latin typeface="Calibri" panose="020F0502020204030204"/>
              </a:rPr>
              <a:t>Stratification</a:t>
            </a:r>
          </a:p>
        </p:txBody>
      </p:sp>
      <p:sp>
        <p:nvSpPr>
          <p:cNvPr id="12" name="Rectangle 11">
            <a:extLst>
              <a:ext uri="{FF2B5EF4-FFF2-40B4-BE49-F238E27FC236}">
                <a16:creationId xmlns:a16="http://schemas.microsoft.com/office/drawing/2014/main" id="{895CD7B5-D939-46BA-A1B9-11DA0F05314D}"/>
              </a:ext>
            </a:extLst>
          </p:cNvPr>
          <p:cNvSpPr/>
          <p:nvPr/>
        </p:nvSpPr>
        <p:spPr>
          <a:xfrm>
            <a:off x="245838" y="3650105"/>
            <a:ext cx="1920091" cy="1196100"/>
          </a:xfrm>
          <a:prstGeom prst="rect">
            <a:avLst/>
          </a:prstGeom>
          <a:solidFill>
            <a:srgbClr val="16385E"/>
          </a:solidFill>
          <a:ln w="12700" cap="flat" cmpd="sng" algn="ctr">
            <a:noFill/>
            <a:prstDash val="solid"/>
            <a:miter lim="800000"/>
          </a:ln>
          <a:effectLst/>
        </p:spPr>
        <p:txBody>
          <a:bodyPr lIns="68580" tIns="34290" rIns="68580" bIns="34290" rtlCol="0" anchor="ctr"/>
          <a:lstStyle/>
          <a:p>
            <a:pPr algn="ctr" defTabSz="685800">
              <a:defRPr/>
            </a:pPr>
            <a:r>
              <a:rPr lang="en-GB" sz="1500" b="1" kern="0">
                <a:solidFill>
                  <a:srgbClr val="FFFFFF"/>
                </a:solidFill>
                <a:latin typeface="Calibri" panose="020F0502020204030204"/>
              </a:rPr>
              <a:t>Prescribing</a:t>
            </a:r>
            <a:r>
              <a:rPr lang="en-GB" sz="1200" b="1" kern="0">
                <a:solidFill>
                  <a:srgbClr val="FFFFFF"/>
                </a:solidFill>
                <a:latin typeface="Calibri" panose="020F0502020204030204"/>
              </a:rPr>
              <a:t> </a:t>
            </a:r>
            <a:r>
              <a:rPr lang="en-GB" sz="1500" b="1" kern="0">
                <a:solidFill>
                  <a:srgbClr val="FFFFFF"/>
                </a:solidFill>
                <a:latin typeface="Calibri" panose="020F0502020204030204"/>
              </a:rPr>
              <a:t>clinician</a:t>
            </a:r>
          </a:p>
        </p:txBody>
      </p:sp>
      <p:sp>
        <p:nvSpPr>
          <p:cNvPr id="13" name="Arrow: Right 12">
            <a:extLst>
              <a:ext uri="{FF2B5EF4-FFF2-40B4-BE49-F238E27FC236}">
                <a16:creationId xmlns:a16="http://schemas.microsoft.com/office/drawing/2014/main" id="{C7E979CA-C844-4AFA-8E4F-8B8D5D6DA4B8}"/>
              </a:ext>
            </a:extLst>
          </p:cNvPr>
          <p:cNvSpPr/>
          <p:nvPr/>
        </p:nvSpPr>
        <p:spPr>
          <a:xfrm rot="16200000" flipH="1">
            <a:off x="911762" y="3237380"/>
            <a:ext cx="567000" cy="270000"/>
          </a:xfrm>
          <a:prstGeom prst="rightArrow">
            <a:avLst>
              <a:gd name="adj1" fmla="val 50000"/>
              <a:gd name="adj2" fmla="val 55961"/>
            </a:avLst>
          </a:prstGeom>
          <a:solidFill>
            <a:srgbClr val="16385E"/>
          </a:solidFill>
          <a:ln w="12700" cap="flat" cmpd="sng" algn="ctr">
            <a:noFill/>
            <a:prstDash val="solid"/>
            <a:miter lim="800000"/>
          </a:ln>
          <a:effectLst/>
        </p:spPr>
        <p:txBody>
          <a:bodyPr rtlCol="0" anchor="ctr"/>
          <a:lstStyle/>
          <a:p>
            <a:pPr algn="ctr" defTabSz="685800">
              <a:defRPr/>
            </a:pPr>
            <a:endParaRPr lang="en-GB" sz="1200" b="1" kern="0">
              <a:solidFill>
                <a:srgbClr val="FFFFFF"/>
              </a:solidFill>
              <a:latin typeface="Calibri" panose="020F0502020204030204"/>
            </a:endParaRPr>
          </a:p>
        </p:txBody>
      </p:sp>
      <p:sp>
        <p:nvSpPr>
          <p:cNvPr id="14" name="Arrow: Right 13">
            <a:extLst>
              <a:ext uri="{FF2B5EF4-FFF2-40B4-BE49-F238E27FC236}">
                <a16:creationId xmlns:a16="http://schemas.microsoft.com/office/drawing/2014/main" id="{249BB700-B78B-43A5-8C0D-B8E726E25A0B}"/>
              </a:ext>
            </a:extLst>
          </p:cNvPr>
          <p:cNvSpPr/>
          <p:nvPr/>
        </p:nvSpPr>
        <p:spPr>
          <a:xfrm rot="5400000" flipH="1">
            <a:off x="951053" y="2067550"/>
            <a:ext cx="509660" cy="291243"/>
          </a:xfrm>
          <a:prstGeom prst="rightArrow">
            <a:avLst>
              <a:gd name="adj1" fmla="val 50000"/>
              <a:gd name="adj2" fmla="val 55961"/>
            </a:avLst>
          </a:prstGeom>
          <a:solidFill>
            <a:srgbClr val="16385E"/>
          </a:solidFill>
          <a:ln w="12700" cap="flat" cmpd="sng" algn="ctr">
            <a:noFill/>
            <a:prstDash val="solid"/>
            <a:miter lim="800000"/>
          </a:ln>
          <a:effectLst/>
        </p:spPr>
        <p:txBody>
          <a:bodyPr rtlCol="0" anchor="ctr"/>
          <a:lstStyle/>
          <a:p>
            <a:pPr algn="ctr" defTabSz="685800">
              <a:defRPr/>
            </a:pPr>
            <a:endParaRPr lang="en-GB" sz="1200" b="1" kern="0">
              <a:solidFill>
                <a:srgbClr val="FFFFFF"/>
              </a:solidFill>
              <a:latin typeface="Calibri" panose="020F0502020204030204"/>
            </a:endParaRPr>
          </a:p>
        </p:txBody>
      </p:sp>
      <p:sp>
        <p:nvSpPr>
          <p:cNvPr id="15" name="Rectangle 14">
            <a:extLst>
              <a:ext uri="{FF2B5EF4-FFF2-40B4-BE49-F238E27FC236}">
                <a16:creationId xmlns:a16="http://schemas.microsoft.com/office/drawing/2014/main" id="{789C0097-C5D5-40E3-ABAB-3D204FE8F284}"/>
              </a:ext>
            </a:extLst>
          </p:cNvPr>
          <p:cNvSpPr/>
          <p:nvPr/>
        </p:nvSpPr>
        <p:spPr>
          <a:xfrm>
            <a:off x="5428757" y="2468001"/>
            <a:ext cx="1024455" cy="692891"/>
          </a:xfrm>
          <a:prstGeom prst="rect">
            <a:avLst/>
          </a:prstGeom>
          <a:solidFill>
            <a:srgbClr val="FFC000">
              <a:alpha val="25000"/>
            </a:srgbClr>
          </a:solidFill>
          <a:ln w="12700" cap="flat" cmpd="sng" algn="ctr">
            <a:solidFill>
              <a:srgbClr val="000000"/>
            </a:solidFill>
            <a:prstDash val="solid"/>
            <a:miter lim="800000"/>
          </a:ln>
          <a:effectLst/>
        </p:spPr>
        <p:txBody>
          <a:bodyPr lIns="68580" tIns="34290" rIns="68580" bIns="34290" rtlCol="0" anchor="t"/>
          <a:lstStyle/>
          <a:p>
            <a:pPr algn="ctr" defTabSz="685800">
              <a:defRPr/>
            </a:pPr>
            <a:r>
              <a:rPr lang="en-GB" sz="1050" b="1" kern="0">
                <a:solidFill>
                  <a:srgbClr val="000000"/>
                </a:solidFill>
                <a:latin typeface="Calibri" panose="020F0502020204030204"/>
              </a:rPr>
              <a:t>Priority Two (B)</a:t>
            </a:r>
          </a:p>
          <a:p>
            <a:pPr algn="ctr" defTabSz="685800">
              <a:defRPr/>
            </a:pPr>
            <a:r>
              <a:rPr lang="en-GB" sz="1050" kern="0">
                <a:solidFill>
                  <a:srgbClr val="000000"/>
                </a:solidFill>
                <a:latin typeface="Calibri" panose="020F0502020204030204"/>
              </a:rPr>
              <a:t>On suboptimal statin dose**</a:t>
            </a:r>
            <a:endParaRPr lang="en-GB" sz="1050" kern="0">
              <a:solidFill>
                <a:srgbClr val="000000"/>
              </a:solidFill>
              <a:latin typeface="Calibri" panose="020F0502020204030204"/>
              <a:cs typeface="Calibri"/>
            </a:endParaRPr>
          </a:p>
        </p:txBody>
      </p:sp>
    </p:spTree>
    <p:extLst>
      <p:ext uri="{BB962C8B-B14F-4D97-AF65-F5344CB8AC3E}">
        <p14:creationId xmlns:p14="http://schemas.microsoft.com/office/powerpoint/2010/main" val="86467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8EE2-34ED-45A0-954B-961683E5BF89}"/>
              </a:ext>
            </a:extLst>
          </p:cNvPr>
          <p:cNvSpPr>
            <a:spLocks noGrp="1"/>
          </p:cNvSpPr>
          <p:nvPr>
            <p:ph type="title"/>
          </p:nvPr>
        </p:nvSpPr>
        <p:spPr/>
        <p:txBody>
          <a:bodyPr/>
          <a:lstStyle/>
          <a:p>
            <a:r>
              <a:rPr lang="en-US" b="1" dirty="0"/>
              <a:t>UCLPartners Proactive Care Resources – for local adaptation</a:t>
            </a:r>
            <a:r>
              <a:rPr lang="en-US" dirty="0"/>
              <a:t> </a:t>
            </a:r>
            <a:endParaRPr lang="en-GB" dirty="0"/>
          </a:p>
        </p:txBody>
      </p:sp>
      <p:sp>
        <p:nvSpPr>
          <p:cNvPr id="3" name="Content Placeholder 2">
            <a:extLst>
              <a:ext uri="{FF2B5EF4-FFF2-40B4-BE49-F238E27FC236}">
                <a16:creationId xmlns:a16="http://schemas.microsoft.com/office/drawing/2014/main" id="{FDB9E43B-B6FA-4DAF-BA8A-8E4A258EDCB9}"/>
              </a:ext>
            </a:extLst>
          </p:cNvPr>
          <p:cNvSpPr>
            <a:spLocks noGrp="1"/>
          </p:cNvSpPr>
          <p:nvPr>
            <p:ph idx="1"/>
          </p:nvPr>
        </p:nvSpPr>
        <p:spPr>
          <a:xfrm>
            <a:off x="367393" y="795056"/>
            <a:ext cx="8574641" cy="3548345"/>
          </a:xfrm>
        </p:spPr>
        <p:txBody>
          <a:bodyPr>
            <a:normAutofit/>
          </a:bodyPr>
          <a:lstStyle/>
          <a:p>
            <a:pPr>
              <a:buFont typeface="+mj-lt"/>
              <a:buAutoNum type="arabicPeriod"/>
            </a:pPr>
            <a:r>
              <a:rPr lang="en-GB" sz="1500" dirty="0"/>
              <a:t>Comprehensive search &amp; stratification tools for EMIS and SystmOne</a:t>
            </a:r>
          </a:p>
          <a:p>
            <a:pPr>
              <a:buFont typeface="+mj-lt"/>
              <a:buAutoNum type="arabicPeriod"/>
            </a:pPr>
            <a:r>
              <a:rPr lang="en-GB" sz="1500" dirty="0"/>
              <a:t>Protocols for HCA and similar roles to provide structured support for patient education, self management and behaviour change</a:t>
            </a:r>
          </a:p>
          <a:p>
            <a:pPr>
              <a:buFont typeface="+mj-lt"/>
              <a:buAutoNum type="arabicPeriod"/>
            </a:pPr>
            <a:r>
              <a:rPr lang="en-GB" sz="1500" dirty="0"/>
              <a:t>Slide sets for clinicians – focus on the </a:t>
            </a:r>
            <a:r>
              <a:rPr lang="en-GB" sz="1500" b="1" i="1" dirty="0"/>
              <a:t>how to </a:t>
            </a:r>
            <a:r>
              <a:rPr lang="en-GB" sz="1500" dirty="0"/>
              <a:t>of optimising clinical management in real world primary care</a:t>
            </a:r>
          </a:p>
          <a:p>
            <a:pPr>
              <a:buFont typeface="+mj-lt"/>
              <a:buAutoNum type="arabicPeriod"/>
            </a:pPr>
            <a:r>
              <a:rPr lang="en-GB" sz="1500" dirty="0"/>
              <a:t>Workforce training framework</a:t>
            </a:r>
          </a:p>
          <a:p>
            <a:pPr>
              <a:buFont typeface="+mj-lt"/>
              <a:buAutoNum type="arabicPeriod"/>
            </a:pPr>
            <a:r>
              <a:rPr lang="en-GB" sz="1500" dirty="0"/>
              <a:t>Implementation guidance</a:t>
            </a:r>
          </a:p>
          <a:p>
            <a:pPr>
              <a:buFont typeface="+mj-lt"/>
              <a:buAutoNum type="arabicPeriod"/>
            </a:pPr>
            <a:r>
              <a:rPr lang="en-GB" sz="1500" dirty="0"/>
              <a:t>Case studies</a:t>
            </a:r>
          </a:p>
          <a:p>
            <a:pPr>
              <a:buFont typeface="+mj-lt"/>
              <a:buAutoNum type="arabicPeriod"/>
            </a:pPr>
            <a:r>
              <a:rPr lang="en-GB" sz="1500" dirty="0"/>
              <a:t>Digital resources for staff and patients</a:t>
            </a:r>
          </a:p>
          <a:p>
            <a:pPr lvl="1"/>
            <a:r>
              <a:rPr lang="en-GB" sz="1350" dirty="0"/>
              <a:t>Understanding your condition</a:t>
            </a:r>
          </a:p>
          <a:p>
            <a:pPr lvl="1"/>
            <a:r>
              <a:rPr lang="en-GB" sz="1350" dirty="0"/>
              <a:t>How to  …… check your BP, check your feet, identify red flags etc</a:t>
            </a:r>
          </a:p>
          <a:p>
            <a:pPr lvl="1"/>
            <a:r>
              <a:rPr lang="en-GB" sz="1350" dirty="0"/>
              <a:t>New technologies </a:t>
            </a:r>
            <a:r>
              <a:rPr lang="en-GB" sz="1350" dirty="0" err="1"/>
              <a:t>eg</a:t>
            </a:r>
            <a:r>
              <a:rPr lang="en-GB" sz="1350" dirty="0"/>
              <a:t> Healthy.io, </a:t>
            </a:r>
            <a:r>
              <a:rPr lang="en-GB" sz="1350" dirty="0" err="1"/>
              <a:t>fibricheck</a:t>
            </a:r>
            <a:r>
              <a:rPr lang="en-GB" sz="1350" dirty="0"/>
              <a:t> </a:t>
            </a:r>
          </a:p>
          <a:p>
            <a:pPr lvl="1"/>
            <a:r>
              <a:rPr lang="en-GB" sz="1350" dirty="0"/>
              <a:t>Brief interventions </a:t>
            </a:r>
            <a:r>
              <a:rPr lang="en-GB" sz="1350" dirty="0" err="1"/>
              <a:t>eg</a:t>
            </a:r>
            <a:r>
              <a:rPr lang="en-GB" sz="1350" dirty="0"/>
              <a:t> smoking, diet, activity</a:t>
            </a:r>
          </a:p>
          <a:p>
            <a:pPr lvl="1"/>
            <a:r>
              <a:rPr lang="en-GB" sz="1350" dirty="0"/>
              <a:t>Videos – </a:t>
            </a:r>
            <a:r>
              <a:rPr lang="en-GB" sz="1350" dirty="0" err="1"/>
              <a:t>eg</a:t>
            </a:r>
            <a:r>
              <a:rPr lang="en-GB" sz="1350" dirty="0"/>
              <a:t> running the search tools</a:t>
            </a:r>
          </a:p>
        </p:txBody>
      </p:sp>
      <p:sp>
        <p:nvSpPr>
          <p:cNvPr id="5" name="TextBox 4">
            <a:extLst>
              <a:ext uri="{FF2B5EF4-FFF2-40B4-BE49-F238E27FC236}">
                <a16:creationId xmlns:a16="http://schemas.microsoft.com/office/drawing/2014/main" id="{CE3DEFE3-8929-14B9-17D2-BEAE1690B6AA}"/>
              </a:ext>
            </a:extLst>
          </p:cNvPr>
          <p:cNvSpPr txBox="1"/>
          <p:nvPr/>
        </p:nvSpPr>
        <p:spPr>
          <a:xfrm>
            <a:off x="2333171" y="4432103"/>
            <a:ext cx="4572000" cy="415498"/>
          </a:xfrm>
          <a:prstGeom prst="rect">
            <a:avLst/>
          </a:prstGeom>
          <a:noFill/>
        </p:spPr>
        <p:txBody>
          <a:bodyPr wrap="square">
            <a:spAutoFit/>
          </a:bodyPr>
          <a:lstStyle/>
          <a:p>
            <a:r>
              <a:rPr lang="en-GB" sz="2100" b="1" dirty="0">
                <a:solidFill>
                  <a:srgbClr val="42B6E6"/>
                </a:solidFill>
                <a:latin typeface="+mj-lt"/>
                <a:ea typeface="+mj-ea"/>
                <a:cs typeface="Calibri Light" panose="020F0302020204030204" pitchFamily="34" charset="0"/>
              </a:rPr>
              <a:t>www.uclpartners.com/proactive-care/</a:t>
            </a:r>
          </a:p>
        </p:txBody>
      </p:sp>
    </p:spTree>
    <p:extLst>
      <p:ext uri="{BB962C8B-B14F-4D97-AF65-F5344CB8AC3E}">
        <p14:creationId xmlns:p14="http://schemas.microsoft.com/office/powerpoint/2010/main" val="191632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18A2-C300-FE44-9D29-1AC72821D6EB}"/>
              </a:ext>
            </a:extLst>
          </p:cNvPr>
          <p:cNvSpPr>
            <a:spLocks noGrp="1"/>
          </p:cNvSpPr>
          <p:nvPr>
            <p:ph type="title"/>
          </p:nvPr>
        </p:nvSpPr>
        <p:spPr/>
        <p:txBody>
          <a:bodyPr/>
          <a:lstStyle/>
          <a:p>
            <a:r>
              <a:rPr lang="en-GB" dirty="0">
                <a:solidFill>
                  <a:schemeClr val="accent1"/>
                </a:solidFill>
                <a:latin typeface="Calibri Light" panose="020F0302020204030204" pitchFamily="34" charset="0"/>
              </a:rPr>
              <a:t>Resources for clinicians – support with real world management</a:t>
            </a:r>
          </a:p>
        </p:txBody>
      </p:sp>
      <p:pic>
        <p:nvPicPr>
          <p:cNvPr id="5" name="Picture 4">
            <a:extLst>
              <a:ext uri="{FF2B5EF4-FFF2-40B4-BE49-F238E27FC236}">
                <a16:creationId xmlns:a16="http://schemas.microsoft.com/office/drawing/2014/main" id="{62AADD93-E5D1-B24E-B372-1B1D7BDD8625}"/>
              </a:ext>
            </a:extLst>
          </p:cNvPr>
          <p:cNvPicPr>
            <a:picLocks noChangeAspect="1"/>
          </p:cNvPicPr>
          <p:nvPr/>
        </p:nvPicPr>
        <p:blipFill>
          <a:blip r:embed="rId2"/>
          <a:stretch>
            <a:fillRect/>
          </a:stretch>
        </p:blipFill>
        <p:spPr>
          <a:xfrm>
            <a:off x="190865" y="976389"/>
            <a:ext cx="4038584" cy="2221445"/>
          </a:xfrm>
          <a:prstGeom prst="rect">
            <a:avLst/>
          </a:prstGeom>
          <a:ln>
            <a:solidFill>
              <a:schemeClr val="accent1"/>
            </a:solidFill>
          </a:ln>
        </p:spPr>
      </p:pic>
      <p:pic>
        <p:nvPicPr>
          <p:cNvPr id="7" name="Picture 6">
            <a:extLst>
              <a:ext uri="{FF2B5EF4-FFF2-40B4-BE49-F238E27FC236}">
                <a16:creationId xmlns:a16="http://schemas.microsoft.com/office/drawing/2014/main" id="{3B0A45C5-6061-4C4F-A765-7966B2EB4AFB}"/>
              </a:ext>
            </a:extLst>
          </p:cNvPr>
          <p:cNvPicPr>
            <a:picLocks noChangeAspect="1"/>
          </p:cNvPicPr>
          <p:nvPr/>
        </p:nvPicPr>
        <p:blipFill>
          <a:blip r:embed="rId3"/>
          <a:stretch>
            <a:fillRect/>
          </a:stretch>
        </p:blipFill>
        <p:spPr>
          <a:xfrm>
            <a:off x="4445661" y="2087110"/>
            <a:ext cx="4555103" cy="2505560"/>
          </a:xfrm>
          <a:prstGeom prst="rect">
            <a:avLst/>
          </a:prstGeom>
          <a:ln>
            <a:solidFill>
              <a:schemeClr val="accent1"/>
            </a:solidFill>
          </a:ln>
        </p:spPr>
      </p:pic>
    </p:spTree>
    <p:extLst>
      <p:ext uri="{BB962C8B-B14F-4D97-AF65-F5344CB8AC3E}">
        <p14:creationId xmlns:p14="http://schemas.microsoft.com/office/powerpoint/2010/main" val="158973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18A2-C300-FE44-9D29-1AC72821D6EB}"/>
              </a:ext>
            </a:extLst>
          </p:cNvPr>
          <p:cNvSpPr>
            <a:spLocks noGrp="1"/>
          </p:cNvSpPr>
          <p:nvPr>
            <p:ph type="title"/>
          </p:nvPr>
        </p:nvSpPr>
        <p:spPr>
          <a:xfrm>
            <a:off x="367393" y="318982"/>
            <a:ext cx="6227888" cy="561299"/>
          </a:xfrm>
        </p:spPr>
        <p:txBody>
          <a:bodyPr>
            <a:normAutofit/>
          </a:bodyPr>
          <a:lstStyle/>
          <a:p>
            <a:r>
              <a:rPr lang="en-GB" dirty="0">
                <a:solidFill>
                  <a:schemeClr val="accent1"/>
                </a:solidFill>
                <a:latin typeface="Calibri Light" panose="020F0302020204030204" pitchFamily="34" charset="0"/>
              </a:rPr>
              <a:t>Resources for wider workforce to support patient care</a:t>
            </a:r>
          </a:p>
        </p:txBody>
      </p:sp>
      <p:pic>
        <p:nvPicPr>
          <p:cNvPr id="12" name="Picture 11">
            <a:extLst>
              <a:ext uri="{FF2B5EF4-FFF2-40B4-BE49-F238E27FC236}">
                <a16:creationId xmlns:a16="http://schemas.microsoft.com/office/drawing/2014/main" id="{67DC4CE5-EFE9-EE4D-931C-603B6E10E2D2}"/>
              </a:ext>
            </a:extLst>
          </p:cNvPr>
          <p:cNvPicPr>
            <a:picLocks noChangeAspect="1"/>
          </p:cNvPicPr>
          <p:nvPr/>
        </p:nvPicPr>
        <p:blipFill>
          <a:blip r:embed="rId2"/>
          <a:stretch>
            <a:fillRect/>
          </a:stretch>
        </p:blipFill>
        <p:spPr>
          <a:xfrm>
            <a:off x="506368" y="1115997"/>
            <a:ext cx="3588497" cy="3006509"/>
          </a:xfrm>
          <a:prstGeom prst="rect">
            <a:avLst/>
          </a:prstGeom>
          <a:ln w="25400">
            <a:solidFill>
              <a:schemeClr val="accent1"/>
            </a:solidFill>
          </a:ln>
        </p:spPr>
      </p:pic>
      <p:sp>
        <p:nvSpPr>
          <p:cNvPr id="3" name="TextBox 2">
            <a:extLst>
              <a:ext uri="{FF2B5EF4-FFF2-40B4-BE49-F238E27FC236}">
                <a16:creationId xmlns:a16="http://schemas.microsoft.com/office/drawing/2014/main" id="{981BCDBD-99A0-49D4-82FC-E820429D7945}"/>
              </a:ext>
            </a:extLst>
          </p:cNvPr>
          <p:cNvSpPr txBox="1"/>
          <p:nvPr/>
        </p:nvSpPr>
        <p:spPr>
          <a:xfrm>
            <a:off x="4572000" y="1501277"/>
            <a:ext cx="4166171" cy="1669688"/>
          </a:xfrm>
          <a:prstGeom prst="rect">
            <a:avLst/>
          </a:prstGeom>
          <a:noFill/>
          <a:ln w="28575">
            <a:noFill/>
          </a:ln>
        </p:spPr>
        <p:txBody>
          <a:bodyPr wrap="square" rtlCol="0">
            <a:spAutoFit/>
          </a:bodyPr>
          <a:lstStyle/>
          <a:p>
            <a:pPr defTabSz="685800">
              <a:spcAft>
                <a:spcPts val="450"/>
              </a:spcAft>
              <a:defRPr/>
            </a:pPr>
            <a:r>
              <a:rPr lang="en-GB" sz="1500" b="1" dirty="0">
                <a:solidFill>
                  <a:srgbClr val="000000"/>
                </a:solidFill>
                <a:latin typeface="Calibri Light" panose="020F0302020204030204" pitchFamily="34" charset="0"/>
                <a:cs typeface="Calibri Light" panose="020F0302020204030204" pitchFamily="34" charset="0"/>
              </a:rPr>
              <a:t>Guidance and resources for staff such as healthcare assistants, wellbeing coaches, and others delivering:</a:t>
            </a:r>
          </a:p>
          <a:p>
            <a:pPr marL="214313" indent="-214313" defTabSz="685800">
              <a:spcAft>
                <a:spcPts val="450"/>
              </a:spcAft>
              <a:buFont typeface="Arial" panose="020B0604020202020204" pitchFamily="34" charset="0"/>
              <a:buChar char="•"/>
              <a:defRPr/>
            </a:pPr>
            <a:r>
              <a:rPr lang="en-GB" sz="1500" dirty="0">
                <a:solidFill>
                  <a:srgbClr val="000000"/>
                </a:solidFill>
                <a:latin typeface="Calibri Light" panose="020F0302020204030204" pitchFamily="34" charset="0"/>
                <a:cs typeface="Calibri Light" panose="020F0302020204030204" pitchFamily="34" charset="0"/>
              </a:rPr>
              <a:t>Education</a:t>
            </a:r>
          </a:p>
          <a:p>
            <a:pPr marL="214313" indent="-214313" defTabSz="685800">
              <a:spcAft>
                <a:spcPts val="450"/>
              </a:spcAft>
              <a:buFont typeface="Arial" panose="020B0604020202020204" pitchFamily="34" charset="0"/>
              <a:buChar char="•"/>
              <a:defRPr/>
            </a:pPr>
            <a:r>
              <a:rPr lang="en-GB" sz="1500" dirty="0">
                <a:solidFill>
                  <a:srgbClr val="000000"/>
                </a:solidFill>
                <a:latin typeface="Calibri Light" panose="020F0302020204030204" pitchFamily="34" charset="0"/>
                <a:cs typeface="Calibri Light" panose="020F0302020204030204" pitchFamily="34" charset="0"/>
              </a:rPr>
              <a:t>Self management support</a:t>
            </a:r>
          </a:p>
          <a:p>
            <a:pPr marL="214313" indent="-214313" defTabSz="685800">
              <a:spcAft>
                <a:spcPts val="450"/>
              </a:spcAft>
              <a:buFont typeface="Arial" panose="020B0604020202020204" pitchFamily="34" charset="0"/>
              <a:buChar char="•"/>
              <a:defRPr/>
            </a:pPr>
            <a:r>
              <a:rPr lang="en-GB" sz="1500" dirty="0">
                <a:solidFill>
                  <a:srgbClr val="000000"/>
                </a:solidFill>
                <a:latin typeface="Calibri Light" panose="020F0302020204030204" pitchFamily="34" charset="0"/>
                <a:cs typeface="Calibri Light" panose="020F0302020204030204" pitchFamily="34" charset="0"/>
              </a:rPr>
              <a:t>Brief interventions for behaviour change e.g. smoking cessation, weight management</a:t>
            </a:r>
          </a:p>
        </p:txBody>
      </p:sp>
    </p:spTree>
    <p:extLst>
      <p:ext uri="{BB962C8B-B14F-4D97-AF65-F5344CB8AC3E}">
        <p14:creationId xmlns:p14="http://schemas.microsoft.com/office/powerpoint/2010/main" val="24191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AFF-052C-474A-B41B-B5D146DA3EAB}"/>
              </a:ext>
            </a:extLst>
          </p:cNvPr>
          <p:cNvSpPr>
            <a:spLocks noGrp="1"/>
          </p:cNvSpPr>
          <p:nvPr>
            <p:ph type="title"/>
          </p:nvPr>
        </p:nvSpPr>
        <p:spPr>
          <a:xfrm>
            <a:off x="367393" y="318982"/>
            <a:ext cx="7559180" cy="408383"/>
          </a:xfrm>
        </p:spPr>
        <p:txBody>
          <a:bodyPr>
            <a:noAutofit/>
          </a:bodyPr>
          <a:lstStyle/>
          <a:p>
            <a:r>
              <a:rPr lang="en-GB" dirty="0"/>
              <a:t>Resources for patients – education &amp; self management</a:t>
            </a:r>
          </a:p>
        </p:txBody>
      </p:sp>
      <p:sp>
        <p:nvSpPr>
          <p:cNvPr id="4" name="Slide Number Placeholder 3">
            <a:extLst>
              <a:ext uri="{FF2B5EF4-FFF2-40B4-BE49-F238E27FC236}">
                <a16:creationId xmlns:a16="http://schemas.microsoft.com/office/drawing/2014/main" id="{0277C28F-ADFB-7D46-B43B-85CF04F411CC}"/>
              </a:ext>
            </a:extLst>
          </p:cNvPr>
          <p:cNvSpPr txBox="1">
            <a:spLocks/>
          </p:cNvSpPr>
          <p:nvPr/>
        </p:nvSpPr>
        <p:spPr>
          <a:xfrm>
            <a:off x="6457950" y="497459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234EDE6-A4A3-4D7E-B762-6071E0183F4D}" type="slidenum">
              <a:rPr lang="en-GB" sz="900">
                <a:solidFill>
                  <a:srgbClr val="000000">
                    <a:tint val="75000"/>
                  </a:srgbClr>
                </a:solidFill>
                <a:latin typeface="Calibri" panose="020F0502020204030204"/>
              </a:rPr>
              <a:pPr defTabSz="685800">
                <a:defRPr/>
              </a:pPr>
              <a:t>15</a:t>
            </a:fld>
            <a:endParaRPr lang="en-GB" sz="900">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id="{6D05C3F2-35FA-054E-B948-EC6EC4106EC5}"/>
              </a:ext>
            </a:extLst>
          </p:cNvPr>
          <p:cNvPicPr>
            <a:picLocks noChangeAspect="1"/>
          </p:cNvPicPr>
          <p:nvPr/>
        </p:nvPicPr>
        <p:blipFill>
          <a:blip r:embed="rId2"/>
          <a:stretch>
            <a:fillRect/>
          </a:stretch>
        </p:blipFill>
        <p:spPr>
          <a:xfrm>
            <a:off x="367393" y="776115"/>
            <a:ext cx="2643801" cy="1641940"/>
          </a:xfrm>
          <a:prstGeom prst="rect">
            <a:avLst/>
          </a:prstGeom>
          <a:ln>
            <a:solidFill>
              <a:schemeClr val="accent1"/>
            </a:solidFill>
          </a:ln>
        </p:spPr>
      </p:pic>
      <p:pic>
        <p:nvPicPr>
          <p:cNvPr id="7" name="Picture 6">
            <a:extLst>
              <a:ext uri="{FF2B5EF4-FFF2-40B4-BE49-F238E27FC236}">
                <a16:creationId xmlns:a16="http://schemas.microsoft.com/office/drawing/2014/main" id="{8ABC28B5-1057-0A44-AD68-C37C3301BA47}"/>
              </a:ext>
            </a:extLst>
          </p:cNvPr>
          <p:cNvPicPr>
            <a:picLocks noChangeAspect="1"/>
          </p:cNvPicPr>
          <p:nvPr/>
        </p:nvPicPr>
        <p:blipFill>
          <a:blip r:embed="rId3"/>
          <a:stretch>
            <a:fillRect/>
          </a:stretch>
        </p:blipFill>
        <p:spPr>
          <a:xfrm>
            <a:off x="6469788" y="3473916"/>
            <a:ext cx="2428875" cy="1621631"/>
          </a:xfrm>
          <a:prstGeom prst="rect">
            <a:avLst/>
          </a:prstGeom>
          <a:ln>
            <a:solidFill>
              <a:schemeClr val="accent1"/>
            </a:solidFill>
          </a:ln>
        </p:spPr>
      </p:pic>
      <p:pic>
        <p:nvPicPr>
          <p:cNvPr id="14" name="Picture 13">
            <a:extLst>
              <a:ext uri="{FF2B5EF4-FFF2-40B4-BE49-F238E27FC236}">
                <a16:creationId xmlns:a16="http://schemas.microsoft.com/office/drawing/2014/main" id="{9A25663C-8897-4E1A-B79E-A4A8C8EAA844}"/>
              </a:ext>
            </a:extLst>
          </p:cNvPr>
          <p:cNvPicPr>
            <a:picLocks noChangeAspect="1"/>
          </p:cNvPicPr>
          <p:nvPr/>
        </p:nvPicPr>
        <p:blipFill>
          <a:blip r:embed="rId4"/>
          <a:stretch>
            <a:fillRect/>
          </a:stretch>
        </p:blipFill>
        <p:spPr>
          <a:xfrm>
            <a:off x="3210910" y="968139"/>
            <a:ext cx="3394266" cy="1715696"/>
          </a:xfrm>
          <a:prstGeom prst="rect">
            <a:avLst/>
          </a:prstGeom>
          <a:ln>
            <a:solidFill>
              <a:schemeClr val="accent1"/>
            </a:solidFill>
          </a:ln>
        </p:spPr>
      </p:pic>
      <p:pic>
        <p:nvPicPr>
          <p:cNvPr id="16" name="Picture 15">
            <a:extLst>
              <a:ext uri="{FF2B5EF4-FFF2-40B4-BE49-F238E27FC236}">
                <a16:creationId xmlns:a16="http://schemas.microsoft.com/office/drawing/2014/main" id="{C1975FF1-231F-4D07-B318-04DBE3E2B2F9}"/>
              </a:ext>
            </a:extLst>
          </p:cNvPr>
          <p:cNvPicPr>
            <a:picLocks noChangeAspect="1"/>
          </p:cNvPicPr>
          <p:nvPr/>
        </p:nvPicPr>
        <p:blipFill>
          <a:blip r:embed="rId5"/>
          <a:stretch>
            <a:fillRect/>
          </a:stretch>
        </p:blipFill>
        <p:spPr>
          <a:xfrm>
            <a:off x="218212" y="2615241"/>
            <a:ext cx="2869913" cy="2307247"/>
          </a:xfrm>
          <a:prstGeom prst="rect">
            <a:avLst/>
          </a:prstGeom>
          <a:ln>
            <a:solidFill>
              <a:schemeClr val="accent1"/>
            </a:solidFill>
          </a:ln>
        </p:spPr>
      </p:pic>
      <p:pic>
        <p:nvPicPr>
          <p:cNvPr id="18" name="Picture 17">
            <a:extLst>
              <a:ext uri="{FF2B5EF4-FFF2-40B4-BE49-F238E27FC236}">
                <a16:creationId xmlns:a16="http://schemas.microsoft.com/office/drawing/2014/main" id="{3274BE2B-B9F5-445F-832A-EEEEC0F086AE}"/>
              </a:ext>
            </a:extLst>
          </p:cNvPr>
          <p:cNvPicPr>
            <a:picLocks noChangeAspect="1"/>
          </p:cNvPicPr>
          <p:nvPr/>
        </p:nvPicPr>
        <p:blipFill>
          <a:blip r:embed="rId6"/>
          <a:stretch>
            <a:fillRect/>
          </a:stretch>
        </p:blipFill>
        <p:spPr>
          <a:xfrm>
            <a:off x="6909061" y="1348173"/>
            <a:ext cx="1854215" cy="1956470"/>
          </a:xfrm>
          <a:prstGeom prst="rect">
            <a:avLst/>
          </a:prstGeom>
          <a:ln>
            <a:solidFill>
              <a:schemeClr val="accent1"/>
            </a:solidFill>
          </a:ln>
        </p:spPr>
      </p:pic>
      <p:pic>
        <p:nvPicPr>
          <p:cNvPr id="20" name="Picture 19">
            <a:extLst>
              <a:ext uri="{FF2B5EF4-FFF2-40B4-BE49-F238E27FC236}">
                <a16:creationId xmlns:a16="http://schemas.microsoft.com/office/drawing/2014/main" id="{2CA26967-3CE2-4B15-926E-06E2D7083BFA}"/>
              </a:ext>
            </a:extLst>
          </p:cNvPr>
          <p:cNvPicPr>
            <a:picLocks noChangeAspect="1"/>
          </p:cNvPicPr>
          <p:nvPr/>
        </p:nvPicPr>
        <p:blipFill>
          <a:blip r:embed="rId7"/>
          <a:stretch>
            <a:fillRect/>
          </a:stretch>
        </p:blipFill>
        <p:spPr>
          <a:xfrm>
            <a:off x="3964125" y="2788300"/>
            <a:ext cx="2207453" cy="2307247"/>
          </a:xfrm>
          <a:prstGeom prst="rect">
            <a:avLst/>
          </a:prstGeom>
          <a:ln>
            <a:solidFill>
              <a:schemeClr val="accent1"/>
            </a:solidFill>
          </a:ln>
        </p:spPr>
      </p:pic>
    </p:spTree>
    <p:extLst>
      <p:ext uri="{BB962C8B-B14F-4D97-AF65-F5344CB8AC3E}">
        <p14:creationId xmlns:p14="http://schemas.microsoft.com/office/powerpoint/2010/main" val="11667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417F-81D2-466B-9418-D31F9F8958D2}"/>
              </a:ext>
            </a:extLst>
          </p:cNvPr>
          <p:cNvSpPr>
            <a:spLocks noGrp="1"/>
          </p:cNvSpPr>
          <p:nvPr>
            <p:ph type="title"/>
          </p:nvPr>
        </p:nvSpPr>
        <p:spPr>
          <a:xfrm>
            <a:off x="367392" y="233257"/>
            <a:ext cx="7124453" cy="408383"/>
          </a:xfrm>
        </p:spPr>
        <p:txBody>
          <a:bodyPr/>
          <a:lstStyle/>
          <a:p>
            <a:r>
              <a:rPr lang="en-GB" b="1" dirty="0">
                <a:solidFill>
                  <a:srgbClr val="16385E"/>
                </a:solidFill>
              </a:rPr>
              <a:t>National uptake of the UCLPartners Proactive Care Frameworks</a:t>
            </a:r>
          </a:p>
        </p:txBody>
      </p:sp>
      <p:sp>
        <p:nvSpPr>
          <p:cNvPr id="4" name="Content Placeholder 3">
            <a:extLst>
              <a:ext uri="{FF2B5EF4-FFF2-40B4-BE49-F238E27FC236}">
                <a16:creationId xmlns:a16="http://schemas.microsoft.com/office/drawing/2014/main" id="{2C36F47E-C652-46CE-A125-E41E846A925D}"/>
              </a:ext>
            </a:extLst>
          </p:cNvPr>
          <p:cNvSpPr>
            <a:spLocks noGrp="1"/>
          </p:cNvSpPr>
          <p:nvPr>
            <p:ph idx="1"/>
          </p:nvPr>
        </p:nvSpPr>
        <p:spPr>
          <a:xfrm>
            <a:off x="367392" y="841664"/>
            <a:ext cx="6833508" cy="3982855"/>
          </a:xfrm>
        </p:spPr>
        <p:txBody>
          <a:bodyPr>
            <a:noAutofit/>
          </a:bodyPr>
          <a:lstStyle/>
          <a:p>
            <a:pPr fontAlgn="ctr">
              <a:spcBef>
                <a:spcPts val="0"/>
              </a:spcBef>
              <a:spcAft>
                <a:spcPts val="300"/>
              </a:spcAft>
              <a:buFont typeface="+mj-lt"/>
              <a:buAutoNum type="arabicPeriod"/>
              <a:defRPr/>
            </a:pPr>
            <a:r>
              <a:rPr lang="en-GB" sz="2100" dirty="0">
                <a:solidFill>
                  <a:schemeClr val="tx1"/>
                </a:solidFill>
                <a:cs typeface="Calibri Light"/>
              </a:rPr>
              <a:t>Widely welcomed by GPs and primary care teams:</a:t>
            </a:r>
          </a:p>
          <a:p>
            <a:pPr lvl="1" fontAlgn="ctr">
              <a:spcBef>
                <a:spcPts val="0"/>
              </a:spcBef>
              <a:spcAft>
                <a:spcPts val="300"/>
              </a:spcAft>
              <a:defRPr/>
            </a:pPr>
            <a:r>
              <a:rPr lang="en-GB" dirty="0">
                <a:solidFill>
                  <a:schemeClr val="tx1"/>
                </a:solidFill>
                <a:cs typeface="Calibri Light"/>
              </a:rPr>
              <a:t>Over 8,000 downloads of the search tools and over 40,000 unique website visits</a:t>
            </a:r>
          </a:p>
          <a:p>
            <a:pPr marL="342900" lvl="1" indent="0" fontAlgn="ctr">
              <a:spcBef>
                <a:spcPts val="0"/>
              </a:spcBef>
              <a:spcAft>
                <a:spcPts val="300"/>
              </a:spcAft>
              <a:buNone/>
              <a:defRPr/>
            </a:pPr>
            <a:endParaRPr lang="en-GB" sz="1800" dirty="0">
              <a:solidFill>
                <a:schemeClr val="tx1"/>
              </a:solidFill>
              <a:cs typeface="Calibri Light"/>
            </a:endParaRPr>
          </a:p>
          <a:p>
            <a:pPr fontAlgn="ctr">
              <a:spcBef>
                <a:spcPts val="0"/>
              </a:spcBef>
              <a:spcAft>
                <a:spcPts val="300"/>
              </a:spcAft>
              <a:buFont typeface="+mj-lt"/>
              <a:buAutoNum type="arabicPeriod"/>
              <a:defRPr/>
            </a:pPr>
            <a:r>
              <a:rPr lang="en-GB" dirty="0">
                <a:solidFill>
                  <a:schemeClr val="tx1"/>
                </a:solidFill>
                <a:cs typeface="Calibri" panose="020F0502020204030204" pitchFamily="34" charset="0"/>
              </a:rPr>
              <a:t>Adopted into NHS England’s </a:t>
            </a:r>
            <a:r>
              <a:rPr lang="en-GB" i="1" dirty="0" err="1">
                <a:solidFill>
                  <a:schemeClr val="tx1"/>
                </a:solidFill>
                <a:cs typeface="Calibri" panose="020F0502020204030204" pitchFamily="34" charset="0"/>
                <a:hlinkClick r:id="rId3"/>
              </a:rPr>
              <a:t>NHS@Home</a:t>
            </a:r>
            <a:r>
              <a:rPr lang="en-GB" dirty="0">
                <a:solidFill>
                  <a:schemeClr val="tx1"/>
                </a:solidFill>
                <a:cs typeface="Calibri" panose="020F0502020204030204" pitchFamily="34" charset="0"/>
                <a:hlinkClick r:id="rId3"/>
              </a:rPr>
              <a:t> </a:t>
            </a:r>
            <a:r>
              <a:rPr lang="en-GB" dirty="0">
                <a:solidFill>
                  <a:schemeClr val="tx1"/>
                </a:solidFill>
                <a:cs typeface="Calibri" panose="020F0502020204030204" pitchFamily="34" charset="0"/>
              </a:rPr>
              <a:t>&amp; implementation underway in 14 Integrated Care Systems </a:t>
            </a:r>
            <a:endParaRPr lang="en-GB" dirty="0">
              <a:solidFill>
                <a:schemeClr val="tx1"/>
              </a:solidFill>
              <a:highlight>
                <a:srgbClr val="FFFF00"/>
              </a:highlight>
              <a:cs typeface="Calibri" panose="020F0502020204030204" pitchFamily="34" charset="0"/>
            </a:endParaRPr>
          </a:p>
          <a:p>
            <a:pPr fontAlgn="ctr">
              <a:spcBef>
                <a:spcPts val="0"/>
              </a:spcBef>
              <a:spcAft>
                <a:spcPts val="300"/>
              </a:spcAft>
              <a:buFont typeface="+mj-lt"/>
              <a:buAutoNum type="arabicPeriod"/>
              <a:defRPr/>
            </a:pPr>
            <a:endParaRPr lang="en-GB" dirty="0">
              <a:solidFill>
                <a:schemeClr val="tx1"/>
              </a:solidFill>
              <a:highlight>
                <a:srgbClr val="FFFF00"/>
              </a:highlight>
              <a:cs typeface="Calibri" panose="020F0502020204030204" pitchFamily="34" charset="0"/>
            </a:endParaRPr>
          </a:p>
          <a:p>
            <a:pPr fontAlgn="ctr">
              <a:spcBef>
                <a:spcPts val="0"/>
              </a:spcBef>
              <a:spcAft>
                <a:spcPts val="300"/>
              </a:spcAft>
              <a:buFont typeface="+mj-lt"/>
              <a:buAutoNum type="arabicPeriod"/>
              <a:defRPr/>
            </a:pPr>
            <a:r>
              <a:rPr lang="en-GB" dirty="0">
                <a:solidFill>
                  <a:schemeClr val="tx1"/>
                </a:solidFill>
                <a:cs typeface="Calibri" panose="020F0502020204030204" pitchFamily="34" charset="0"/>
                <a:hlinkClick r:id="rId4"/>
              </a:rPr>
              <a:t>National Blood Pressure Optimisation Programme </a:t>
            </a:r>
            <a:r>
              <a:rPr lang="en-GB" dirty="0">
                <a:solidFill>
                  <a:schemeClr val="tx1"/>
                </a:solidFill>
                <a:cs typeface="Calibri" panose="020F0502020204030204" pitchFamily="34" charset="0"/>
              </a:rPr>
              <a:t> prioritises implementation of the UCLPartners Proactive Care Framework for Hypertension by all 15 AHSNs</a:t>
            </a:r>
            <a:endParaRPr lang="en-GB" dirty="0">
              <a:solidFill>
                <a:schemeClr val="tx1"/>
              </a:solidFill>
              <a:highlight>
                <a:srgbClr val="FFFF00"/>
              </a:highlight>
              <a:cs typeface="Calibri" panose="020F0502020204030204" pitchFamily="34" charset="0"/>
            </a:endParaRPr>
          </a:p>
          <a:p>
            <a:pPr fontAlgn="ctr">
              <a:spcBef>
                <a:spcPts val="0"/>
              </a:spcBef>
              <a:spcAft>
                <a:spcPts val="300"/>
              </a:spcAft>
              <a:buFont typeface="+mj-lt"/>
              <a:buAutoNum type="arabicPeriod"/>
              <a:defRPr/>
            </a:pPr>
            <a:endParaRPr lang="en-GB" dirty="0">
              <a:solidFill>
                <a:schemeClr val="tx1"/>
              </a:solidFill>
              <a:highlight>
                <a:srgbClr val="FFFF00"/>
              </a:highlight>
              <a:cs typeface="Calibri" panose="020F0502020204030204" pitchFamily="34" charset="0"/>
              <a:hlinkClick r:id="rId5" action="ppaction://hlinkfile"/>
            </a:endParaRPr>
          </a:p>
          <a:p>
            <a:pPr fontAlgn="ctr">
              <a:spcBef>
                <a:spcPts val="0"/>
              </a:spcBef>
              <a:spcAft>
                <a:spcPts val="300"/>
              </a:spcAft>
              <a:buFont typeface="+mj-lt"/>
              <a:buAutoNum type="arabicPeriod"/>
              <a:defRPr/>
            </a:pPr>
            <a:r>
              <a:rPr lang="en-GB" dirty="0">
                <a:solidFill>
                  <a:schemeClr val="tx1"/>
                </a:solidFill>
                <a:cs typeface="Calibri" panose="020F0502020204030204" pitchFamily="34" charset="0"/>
                <a:hlinkClick r:id="rId5" action="ppaction://hlinkfile"/>
              </a:rPr>
              <a:t>RCGP’s Long Term Condition Recovery Guidance June 2022 </a:t>
            </a:r>
            <a:r>
              <a:rPr lang="en-GB" dirty="0">
                <a:solidFill>
                  <a:schemeClr val="tx1"/>
                </a:solidFill>
                <a:cs typeface="Calibri" panose="020F0502020204030204" pitchFamily="34" charset="0"/>
              </a:rPr>
              <a:t>recommends UCLPartners Proactive Care Frameworks to support prioritisation </a:t>
            </a:r>
            <a:endParaRPr lang="en-GB" dirty="0">
              <a:solidFill>
                <a:schemeClr val="tx1"/>
              </a:solidFill>
              <a:highlight>
                <a:srgbClr val="FFFF00"/>
              </a:highlight>
              <a:cs typeface="Calibri" panose="020F0502020204030204" pitchFamily="34" charset="0"/>
            </a:endParaRPr>
          </a:p>
        </p:txBody>
      </p:sp>
      <p:pic>
        <p:nvPicPr>
          <p:cNvPr id="5" name="Picture 4">
            <a:extLst>
              <a:ext uri="{FF2B5EF4-FFF2-40B4-BE49-F238E27FC236}">
                <a16:creationId xmlns:a16="http://schemas.microsoft.com/office/drawing/2014/main" id="{D33EBB74-28D4-C895-8AEC-83D8C5FC8CB7}"/>
              </a:ext>
            </a:extLst>
          </p:cNvPr>
          <p:cNvPicPr>
            <a:picLocks noChangeAspect="1"/>
          </p:cNvPicPr>
          <p:nvPr/>
        </p:nvPicPr>
        <p:blipFill rotWithShape="1">
          <a:blip r:embed="rId6"/>
          <a:srcRect l="23378" t="24205" r="24601" b="28227"/>
          <a:stretch/>
        </p:blipFill>
        <p:spPr>
          <a:xfrm>
            <a:off x="6936868" y="3409950"/>
            <a:ext cx="1962949" cy="1009650"/>
          </a:xfrm>
          <a:prstGeom prst="rect">
            <a:avLst/>
          </a:prstGeom>
          <a:ln>
            <a:solidFill>
              <a:schemeClr val="tx1"/>
            </a:solidFill>
          </a:ln>
        </p:spPr>
      </p:pic>
      <p:pic>
        <p:nvPicPr>
          <p:cNvPr id="6" name="Picture 5">
            <a:extLst>
              <a:ext uri="{FF2B5EF4-FFF2-40B4-BE49-F238E27FC236}">
                <a16:creationId xmlns:a16="http://schemas.microsoft.com/office/drawing/2014/main" id="{9B96ABF3-E33A-0202-A41C-3D46F44B051C}"/>
              </a:ext>
            </a:extLst>
          </p:cNvPr>
          <p:cNvPicPr>
            <a:picLocks noChangeAspect="1"/>
          </p:cNvPicPr>
          <p:nvPr/>
        </p:nvPicPr>
        <p:blipFill rotWithShape="1">
          <a:blip r:embed="rId7"/>
          <a:srcRect l="35103" t="21489" r="39459" b="24124"/>
          <a:stretch/>
        </p:blipFill>
        <p:spPr>
          <a:xfrm>
            <a:off x="7049075" y="1067865"/>
            <a:ext cx="1510856" cy="1817017"/>
          </a:xfrm>
          <a:prstGeom prst="rect">
            <a:avLst/>
          </a:prstGeom>
        </p:spPr>
      </p:pic>
    </p:spTree>
    <p:extLst>
      <p:ext uri="{BB962C8B-B14F-4D97-AF65-F5344CB8AC3E}">
        <p14:creationId xmlns:p14="http://schemas.microsoft.com/office/powerpoint/2010/main" val="218147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30598-2AFF-472B-A162-D90A86ACF6C4}"/>
              </a:ext>
            </a:extLst>
          </p:cNvPr>
          <p:cNvPicPr>
            <a:picLocks noChangeAspect="1"/>
          </p:cNvPicPr>
          <p:nvPr/>
        </p:nvPicPr>
        <p:blipFill>
          <a:blip r:embed="rId3"/>
          <a:stretch>
            <a:fillRect/>
          </a:stretch>
        </p:blipFill>
        <p:spPr>
          <a:xfrm>
            <a:off x="422212" y="1745907"/>
            <a:ext cx="6358838" cy="3071276"/>
          </a:xfrm>
          <a:prstGeom prst="rect">
            <a:avLst/>
          </a:prstGeom>
          <a:ln>
            <a:solidFill>
              <a:schemeClr val="accent3"/>
            </a:solidFill>
          </a:ln>
        </p:spPr>
      </p:pic>
      <p:sp>
        <p:nvSpPr>
          <p:cNvPr id="3" name="TextBox 2">
            <a:extLst>
              <a:ext uri="{FF2B5EF4-FFF2-40B4-BE49-F238E27FC236}">
                <a16:creationId xmlns:a16="http://schemas.microsoft.com/office/drawing/2014/main" id="{96609B52-FA36-4AF9-8DD1-85AF97EE43A8}"/>
              </a:ext>
            </a:extLst>
          </p:cNvPr>
          <p:cNvSpPr txBox="1"/>
          <p:nvPr/>
        </p:nvSpPr>
        <p:spPr>
          <a:xfrm>
            <a:off x="361041" y="216082"/>
            <a:ext cx="6942284" cy="415498"/>
          </a:xfrm>
          <a:prstGeom prst="rect">
            <a:avLst/>
          </a:prstGeom>
          <a:noFill/>
        </p:spPr>
        <p:txBody>
          <a:bodyPr wrap="square" rtlCol="0">
            <a:spAutoFit/>
          </a:bodyPr>
          <a:lstStyle/>
          <a:p>
            <a:pPr defTabSz="685800">
              <a:defRPr/>
            </a:pPr>
            <a:r>
              <a:rPr lang="en-GB" sz="2100">
                <a:solidFill>
                  <a:srgbClr val="41B6E6"/>
                </a:solidFill>
                <a:latin typeface="Calibri Light" panose="020F0302020204030204"/>
              </a:rPr>
              <a:t>Stratification: improving outcomes and increasing capacity</a:t>
            </a:r>
          </a:p>
        </p:txBody>
      </p:sp>
      <p:sp>
        <p:nvSpPr>
          <p:cNvPr id="6" name="Oval 5">
            <a:extLst>
              <a:ext uri="{FF2B5EF4-FFF2-40B4-BE49-F238E27FC236}">
                <a16:creationId xmlns:a16="http://schemas.microsoft.com/office/drawing/2014/main" id="{FB34B0A4-FFDD-49ED-A57E-449E9C29E1CB}"/>
              </a:ext>
            </a:extLst>
          </p:cNvPr>
          <p:cNvSpPr/>
          <p:nvPr/>
        </p:nvSpPr>
        <p:spPr>
          <a:xfrm rot="1313521">
            <a:off x="7170379" y="2960102"/>
            <a:ext cx="1332411" cy="5290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a:solidFill>
                  <a:srgbClr val="FFFFFF"/>
                </a:solidFill>
                <a:latin typeface="Calibri" panose="020F0502020204030204"/>
              </a:rPr>
              <a:t>18% highest priority</a:t>
            </a:r>
          </a:p>
        </p:txBody>
      </p:sp>
      <p:sp>
        <p:nvSpPr>
          <p:cNvPr id="9" name="Oval 8">
            <a:extLst>
              <a:ext uri="{FF2B5EF4-FFF2-40B4-BE49-F238E27FC236}">
                <a16:creationId xmlns:a16="http://schemas.microsoft.com/office/drawing/2014/main" id="{8C5D0BBE-E526-417E-A867-2D1A9A965D43}"/>
              </a:ext>
            </a:extLst>
          </p:cNvPr>
          <p:cNvSpPr/>
          <p:nvPr/>
        </p:nvSpPr>
        <p:spPr>
          <a:xfrm rot="1313521">
            <a:off x="7170378" y="4203025"/>
            <a:ext cx="1332411" cy="5290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a:solidFill>
                  <a:srgbClr val="FFFFFF"/>
                </a:solidFill>
                <a:latin typeface="Calibri" panose="020F0502020204030204"/>
              </a:rPr>
              <a:t>52% low priority</a:t>
            </a:r>
          </a:p>
        </p:txBody>
      </p:sp>
      <p:cxnSp>
        <p:nvCxnSpPr>
          <p:cNvPr id="10" name="Straight Arrow Connector 9">
            <a:extLst>
              <a:ext uri="{FF2B5EF4-FFF2-40B4-BE49-F238E27FC236}">
                <a16:creationId xmlns:a16="http://schemas.microsoft.com/office/drawing/2014/main" id="{260907D1-AFCC-4FC5-A630-60F64340F6CF}"/>
              </a:ext>
            </a:extLst>
          </p:cNvPr>
          <p:cNvCxnSpPr>
            <a:cxnSpLocks/>
          </p:cNvCxnSpPr>
          <p:nvPr/>
        </p:nvCxnSpPr>
        <p:spPr>
          <a:xfrm flipH="1">
            <a:off x="7023053" y="3377785"/>
            <a:ext cx="714902" cy="68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E4515A-F28B-453B-9AA8-D13144935C45}"/>
              </a:ext>
            </a:extLst>
          </p:cNvPr>
          <p:cNvCxnSpPr>
            <a:cxnSpLocks/>
          </p:cNvCxnSpPr>
          <p:nvPr/>
        </p:nvCxnSpPr>
        <p:spPr>
          <a:xfrm flipH="1">
            <a:off x="7059319" y="4482457"/>
            <a:ext cx="435485" cy="68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050263F5-CBD9-4CC4-B7A9-D97EFD5B6C27}"/>
              </a:ext>
            </a:extLst>
          </p:cNvPr>
          <p:cNvSpPr/>
          <p:nvPr/>
        </p:nvSpPr>
        <p:spPr>
          <a:xfrm>
            <a:off x="6912032" y="3164991"/>
            <a:ext cx="78035" cy="4938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GB" sz="1350">
              <a:solidFill>
                <a:srgbClr val="000000"/>
              </a:solidFill>
              <a:latin typeface="Calibri" panose="020F0502020204030204"/>
            </a:endParaRPr>
          </a:p>
        </p:txBody>
      </p:sp>
      <p:sp>
        <p:nvSpPr>
          <p:cNvPr id="14" name="Right Brace 13">
            <a:extLst>
              <a:ext uri="{FF2B5EF4-FFF2-40B4-BE49-F238E27FC236}">
                <a16:creationId xmlns:a16="http://schemas.microsoft.com/office/drawing/2014/main" id="{ADBF807F-754A-4CC6-B9C6-C1DAF480F2B2}"/>
              </a:ext>
            </a:extLst>
          </p:cNvPr>
          <p:cNvSpPr/>
          <p:nvPr/>
        </p:nvSpPr>
        <p:spPr>
          <a:xfrm>
            <a:off x="6951049" y="4398553"/>
            <a:ext cx="78035" cy="31259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GB" sz="1350">
              <a:solidFill>
                <a:srgbClr val="000000"/>
              </a:solidFill>
              <a:latin typeface="Calibri" panose="020F0502020204030204"/>
            </a:endParaRPr>
          </a:p>
        </p:txBody>
      </p:sp>
      <p:sp>
        <p:nvSpPr>
          <p:cNvPr id="4" name="Rectangle 3">
            <a:extLst>
              <a:ext uri="{FF2B5EF4-FFF2-40B4-BE49-F238E27FC236}">
                <a16:creationId xmlns:a16="http://schemas.microsoft.com/office/drawing/2014/main" id="{B3DA0922-F14D-6645-A081-9DD798E34543}"/>
              </a:ext>
            </a:extLst>
          </p:cNvPr>
          <p:cNvSpPr/>
          <p:nvPr/>
        </p:nvSpPr>
        <p:spPr>
          <a:xfrm>
            <a:off x="372291" y="770601"/>
            <a:ext cx="4572000" cy="923330"/>
          </a:xfrm>
          <a:prstGeom prst="rect">
            <a:avLst/>
          </a:prstGeom>
        </p:spPr>
        <p:txBody>
          <a:bodyPr>
            <a:spAutoFit/>
          </a:bodyPr>
          <a:lstStyle/>
          <a:p>
            <a:pPr marL="214313" indent="-214313" defTabSz="685800">
              <a:buFont typeface="Arial" panose="020B0604020202020204" pitchFamily="34" charset="0"/>
              <a:buChar char="•"/>
              <a:defRPr/>
            </a:pPr>
            <a:r>
              <a:rPr lang="en-GB" sz="1350">
                <a:solidFill>
                  <a:srgbClr val="000000"/>
                </a:solidFill>
                <a:latin typeface="Calibri Light" panose="020F0302020204030204"/>
              </a:rPr>
              <a:t>Stratification informs workflow and workforce planning</a:t>
            </a:r>
          </a:p>
          <a:p>
            <a:pPr marL="214313" indent="-214313" defTabSz="685800">
              <a:buFont typeface="Arial" panose="020B0604020202020204" pitchFamily="34" charset="0"/>
              <a:buChar char="•"/>
              <a:defRPr/>
            </a:pPr>
            <a:r>
              <a:rPr lang="en-GB" sz="1350">
                <a:solidFill>
                  <a:srgbClr val="000000"/>
                </a:solidFill>
                <a:latin typeface="Calibri Light" panose="020F0302020204030204"/>
              </a:rPr>
              <a:t>Helps GPs meet QOF and other targets</a:t>
            </a:r>
          </a:p>
          <a:p>
            <a:pPr marL="214313" indent="-214313" defTabSz="685800">
              <a:buFont typeface="Arial" panose="020B0604020202020204" pitchFamily="34" charset="0"/>
              <a:buChar char="•"/>
              <a:defRPr/>
            </a:pPr>
            <a:r>
              <a:rPr lang="en-GB" sz="1350">
                <a:solidFill>
                  <a:srgbClr val="000000"/>
                </a:solidFill>
                <a:latin typeface="Calibri Light" panose="020F0302020204030204"/>
              </a:rPr>
              <a:t>Shift between priority groups over time shows clinical impact</a:t>
            </a:r>
          </a:p>
        </p:txBody>
      </p:sp>
    </p:spTree>
    <p:extLst>
      <p:ext uri="{BB962C8B-B14F-4D97-AF65-F5344CB8AC3E}">
        <p14:creationId xmlns:p14="http://schemas.microsoft.com/office/powerpoint/2010/main" val="239775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D849-D956-E5DD-647F-5E6D149D5286}"/>
              </a:ext>
            </a:extLst>
          </p:cNvPr>
          <p:cNvSpPr>
            <a:spLocks noGrp="1"/>
          </p:cNvSpPr>
          <p:nvPr>
            <p:ph type="title"/>
          </p:nvPr>
        </p:nvSpPr>
        <p:spPr/>
        <p:txBody>
          <a:bodyPr/>
          <a:lstStyle/>
          <a:p>
            <a:r>
              <a:rPr lang="en-GB" dirty="0"/>
              <a:t>Case studies – improving care and releasing capacity</a:t>
            </a:r>
          </a:p>
        </p:txBody>
      </p:sp>
      <p:sp>
        <p:nvSpPr>
          <p:cNvPr id="3" name="Content Placeholder 2">
            <a:extLst>
              <a:ext uri="{FF2B5EF4-FFF2-40B4-BE49-F238E27FC236}">
                <a16:creationId xmlns:a16="http://schemas.microsoft.com/office/drawing/2014/main" id="{A6F49FE3-6669-CE97-B2CC-AD9A89D2C156}"/>
              </a:ext>
            </a:extLst>
          </p:cNvPr>
          <p:cNvSpPr>
            <a:spLocks noGrp="1"/>
          </p:cNvSpPr>
          <p:nvPr>
            <p:ph idx="1"/>
          </p:nvPr>
        </p:nvSpPr>
        <p:spPr/>
        <p:txBody>
          <a:bodyPr>
            <a:normAutofit/>
          </a:bodyPr>
          <a:lstStyle/>
          <a:p>
            <a:pPr marL="257175" indent="-257175">
              <a:lnSpc>
                <a:spcPct val="107000"/>
              </a:lnSpc>
              <a:buFont typeface="Symbol" panose="05050102010706020507" pitchFamily="18" charset="2"/>
              <a:buChar char=""/>
            </a:pPr>
            <a:r>
              <a:rPr lang="en-GB" sz="1500" dirty="0">
                <a:latin typeface="+mn-lt"/>
                <a:ea typeface="Calibri" panose="020F0502020204030204" pitchFamily="34" charset="0"/>
                <a:cs typeface="Times New Roman" panose="02020603050405020304" pitchFamily="18" charset="0"/>
              </a:rPr>
              <a:t>In Knowsley, the </a:t>
            </a:r>
            <a:r>
              <a:rPr lang="en-GB" sz="1500" b="1" dirty="0">
                <a:latin typeface="+mn-lt"/>
                <a:ea typeface="Calibri" panose="020F0502020204030204" pitchFamily="34" charset="0"/>
                <a:cs typeface="Times New Roman" panose="02020603050405020304" pitchFamily="18" charset="0"/>
              </a:rPr>
              <a:t>UCLPartners asthma framework </a:t>
            </a:r>
            <a:r>
              <a:rPr lang="en-GB" sz="1500" dirty="0">
                <a:latin typeface="+mn-lt"/>
                <a:ea typeface="Calibri" panose="020F0502020204030204" pitchFamily="34" charset="0"/>
                <a:cs typeface="Times New Roman" panose="02020603050405020304" pitchFamily="18" charset="0"/>
              </a:rPr>
              <a:t>was implemented across 3 primary care networks. In 11 practices they risk stratified patients and focused their early efforts on reviewing those at highest risk. Over 200 patients had their treatment optimised and when the searches were re-run, </a:t>
            </a:r>
            <a:r>
              <a:rPr lang="en-GB" sz="1500" dirty="0">
                <a:solidFill>
                  <a:srgbClr val="42B6E6"/>
                </a:solidFill>
                <a:latin typeface="+mn-lt"/>
                <a:ea typeface="+mj-ea"/>
              </a:rPr>
              <a:t>there were 50% fewer patients in the high-risk cohort because their treatment optimisation had been prioritised.</a:t>
            </a:r>
          </a:p>
          <a:p>
            <a:pPr marL="257175" indent="-257175">
              <a:lnSpc>
                <a:spcPct val="107000"/>
              </a:lnSpc>
              <a:buFont typeface="Symbol" panose="05050102010706020507" pitchFamily="18" charset="2"/>
              <a:buChar char=""/>
            </a:pPr>
            <a:endParaRPr lang="en-GB" sz="1500" dirty="0">
              <a:highlight>
                <a:srgbClr val="FFFF00"/>
              </a:highlight>
              <a:latin typeface="+mn-lt"/>
              <a:ea typeface="Calibri" panose="020F0502020204030204" pitchFamily="34" charset="0"/>
              <a:cs typeface="Times New Roman" panose="02020603050405020304" pitchFamily="18" charset="0"/>
            </a:endParaRPr>
          </a:p>
          <a:p>
            <a:pPr marL="257175" indent="-257175">
              <a:lnSpc>
                <a:spcPct val="107000"/>
              </a:lnSpc>
              <a:buFont typeface="Symbol" panose="05050102010706020507" pitchFamily="18" charset="2"/>
              <a:buChar char=""/>
            </a:pPr>
            <a:r>
              <a:rPr lang="en-GB" sz="1500" dirty="0">
                <a:latin typeface="+mn-lt"/>
                <a:ea typeface="Calibri" panose="020F0502020204030204" pitchFamily="34" charset="0"/>
                <a:cs typeface="Times New Roman" panose="02020603050405020304" pitchFamily="18" charset="0"/>
              </a:rPr>
              <a:t>In Haringey, the </a:t>
            </a:r>
            <a:r>
              <a:rPr lang="en-GB" sz="1500" b="1" dirty="0">
                <a:latin typeface="+mn-lt"/>
                <a:ea typeface="Calibri" panose="020F0502020204030204" pitchFamily="34" charset="0"/>
                <a:cs typeface="Times New Roman" panose="02020603050405020304" pitchFamily="18" charset="0"/>
              </a:rPr>
              <a:t>UCLPartners hypertension framework </a:t>
            </a:r>
            <a:r>
              <a:rPr lang="en-GB" sz="1500" dirty="0">
                <a:latin typeface="+mn-lt"/>
                <a:ea typeface="Calibri" panose="020F0502020204030204" pitchFamily="34" charset="0"/>
                <a:cs typeface="Times New Roman" panose="02020603050405020304" pitchFamily="18" charset="0"/>
              </a:rPr>
              <a:t>was implemented in 5 practices. Over 3 months, they demonstrated a </a:t>
            </a:r>
            <a:r>
              <a:rPr lang="en-GB" sz="1500" dirty="0">
                <a:solidFill>
                  <a:srgbClr val="42B6E6"/>
                </a:solidFill>
                <a:latin typeface="+mn-lt"/>
                <a:ea typeface="+mj-ea"/>
              </a:rPr>
              <a:t>41% reduction in patients in the highest risk group and 13% reduction in the second highest risk group because of treatment optimisation.</a:t>
            </a:r>
          </a:p>
          <a:p>
            <a:pPr marL="257175" indent="-257175">
              <a:lnSpc>
                <a:spcPct val="107000"/>
              </a:lnSpc>
              <a:buFont typeface="Symbol" panose="05050102010706020507" pitchFamily="18" charset="2"/>
              <a:buChar char=""/>
            </a:pPr>
            <a:endParaRPr lang="en-GB" sz="1500" dirty="0">
              <a:highlight>
                <a:srgbClr val="FFFF00"/>
              </a:highlight>
              <a:latin typeface="+mn-lt"/>
              <a:ea typeface="Calibri" panose="020F0502020204030204" pitchFamily="34" charset="0"/>
              <a:cs typeface="Times New Roman" panose="02020603050405020304" pitchFamily="18" charset="0"/>
            </a:endParaRPr>
          </a:p>
          <a:p>
            <a:pPr marL="257175" indent="-257175">
              <a:lnSpc>
                <a:spcPct val="107000"/>
              </a:lnSpc>
              <a:spcAft>
                <a:spcPts val="600"/>
              </a:spcAft>
              <a:buFont typeface="Symbol" panose="05050102010706020507" pitchFamily="18" charset="2"/>
              <a:buChar char=""/>
            </a:pPr>
            <a:r>
              <a:rPr lang="en-GB" sz="1500" dirty="0">
                <a:latin typeface="+mn-lt"/>
                <a:ea typeface="Calibri" panose="020F0502020204030204" pitchFamily="34" charset="0"/>
                <a:cs typeface="Times New Roman" panose="02020603050405020304" pitchFamily="18" charset="0"/>
              </a:rPr>
              <a:t>Lakeside PCN (180,000 patients): by adopting the UCLPartners stratification and prioritisation, </a:t>
            </a:r>
            <a:r>
              <a:rPr lang="en-GB" sz="1500" dirty="0">
                <a:solidFill>
                  <a:srgbClr val="42B6E6"/>
                </a:solidFill>
                <a:latin typeface="+mn-lt"/>
                <a:ea typeface="+mj-ea"/>
              </a:rPr>
              <a:t>they released sufficient nursing time to perform 650 additional smears.</a:t>
            </a:r>
          </a:p>
        </p:txBody>
      </p:sp>
    </p:spTree>
    <p:extLst>
      <p:ext uri="{BB962C8B-B14F-4D97-AF65-F5344CB8AC3E}">
        <p14:creationId xmlns:p14="http://schemas.microsoft.com/office/powerpoint/2010/main" val="64589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9FCBE8-D14F-B232-03F2-D89B31C36E24}"/>
              </a:ext>
            </a:extLst>
          </p:cNvPr>
          <p:cNvPicPr>
            <a:picLocks noChangeAspect="1"/>
          </p:cNvPicPr>
          <p:nvPr/>
        </p:nvPicPr>
        <p:blipFill>
          <a:blip r:embed="rId2"/>
          <a:stretch>
            <a:fillRect/>
          </a:stretch>
        </p:blipFill>
        <p:spPr>
          <a:xfrm>
            <a:off x="0" y="10716"/>
            <a:ext cx="9144000" cy="5122069"/>
          </a:xfrm>
          <a:prstGeom prst="rect">
            <a:avLst/>
          </a:prstGeom>
        </p:spPr>
      </p:pic>
    </p:spTree>
    <p:extLst>
      <p:ext uri="{BB962C8B-B14F-4D97-AF65-F5344CB8AC3E}">
        <p14:creationId xmlns:p14="http://schemas.microsoft.com/office/powerpoint/2010/main" val="224145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628649" y="70149"/>
            <a:ext cx="7886700" cy="994172"/>
          </a:xfrm>
          <a:prstGeom prst="rect">
            <a:avLst/>
          </a:prstGeom>
        </p:spPr>
        <p:txBody>
          <a:bodyPr vert="horz" lIns="68580" tIns="34290" rIns="68580" bIns="34290" rtlCol="0" anchor="ctr"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Calibri Light" panose="020F0302020204030204"/>
                <a:ea typeface="+mj-ea"/>
                <a:cs typeface="+mj-cs"/>
              </a:rPr>
              <a:t>House Keeping</a:t>
            </a: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dirty="0">
                <a:solidFill>
                  <a:schemeClr val="tx1"/>
                </a:solidFill>
              </a:rPr>
              <a:t>Please ensure your microphone and video are turned off during the session. This is to help with the quality of the call. </a:t>
            </a:r>
          </a:p>
          <a:p>
            <a:endParaRPr lang="en-GB" sz="1013" dirty="0">
              <a:solidFill>
                <a:schemeClr val="tx1"/>
              </a:solidFill>
            </a:endParaRPr>
          </a:p>
          <a:p>
            <a:r>
              <a:rPr lang="en-GB" sz="1013" dirty="0">
                <a:solidFill>
                  <a:schemeClr val="tx1"/>
                </a:solidFill>
              </a:rPr>
              <a:t>If you need to take a break, please feel free to drop off the call at any time and re-join.</a:t>
            </a:r>
          </a:p>
          <a:p>
            <a:endParaRPr lang="en-GB" sz="1013" dirty="0">
              <a:solidFill>
                <a:schemeClr val="tx1"/>
              </a:solidFill>
            </a:endParaRPr>
          </a:p>
          <a:p>
            <a:r>
              <a:rPr lang="en-GB" sz="1013" dirty="0">
                <a:solidFill>
                  <a:schemeClr val="tx1"/>
                </a:solidFill>
              </a:rPr>
              <a:t>Live captions are available if required. To turn on click on the 3 dots on your toolbar and select ‘Turn on Live Captioning’.</a:t>
            </a:r>
          </a:p>
          <a:p>
            <a:endParaRPr lang="en-GB" sz="1013" dirty="0">
              <a:solidFill>
                <a:schemeClr val="tx1"/>
              </a:solidFill>
            </a:endParaRPr>
          </a:p>
          <a:p>
            <a:r>
              <a:rPr lang="en-GB" sz="1013" dirty="0">
                <a:solidFill>
                  <a:schemeClr val="tx1"/>
                </a:solidFill>
              </a:rPr>
              <a:t>This event will be recorded and photographs/screenshots may be taken.</a:t>
            </a:r>
          </a:p>
          <a:p>
            <a:endParaRPr lang="en-GB" sz="1013" dirty="0">
              <a:solidFill>
                <a:schemeClr val="tx1"/>
              </a:solidFill>
            </a:endParaRPr>
          </a:p>
          <a:p>
            <a:r>
              <a:rPr lang="en-GB" sz="1013" dirty="0">
                <a:solidFill>
                  <a:schemeClr val="tx1"/>
                </a:solidFill>
              </a:rPr>
              <a:t>Please ask any questions you have through the chat facility. We will try to address questions during the </a:t>
            </a:r>
            <a:r>
              <a:rPr lang="en-GB" sz="1013" dirty="0"/>
              <a:t>Q&amp;A session at the end of the webinar</a:t>
            </a:r>
            <a:r>
              <a:rPr lang="en-GB" sz="1013" dirty="0">
                <a:solidFill>
                  <a:schemeClr val="tx1"/>
                </a:solidFill>
              </a:rPr>
              <a:t>, but if we don’t manage to answer all questions we will follow up after the event with a Frequently Asked Questions shee</a:t>
            </a:r>
            <a:r>
              <a:rPr lang="en-GB" sz="1013" dirty="0"/>
              <a:t>t.</a:t>
            </a:r>
          </a:p>
          <a:p>
            <a:endParaRPr lang="en-GB" sz="1013" dirty="0">
              <a:solidFill>
                <a:schemeClr val="tx1"/>
              </a:solidFill>
            </a:endParaRPr>
          </a:p>
          <a:p>
            <a:r>
              <a:rPr lang="en-GB" sz="1013" dirty="0">
                <a:solidFill>
                  <a:schemeClr val="tx1"/>
                </a:solidFill>
              </a:rPr>
              <a:t>If you cannot see the chat please email your question/s to</a:t>
            </a:r>
            <a:r>
              <a:rPr lang="en-GB" sz="1013" dirty="0"/>
              <a:t> emma.wharfe@ahsn-nenc.org.uk</a:t>
            </a:r>
          </a:p>
          <a:p>
            <a:pPr marL="0" indent="0">
              <a:buNone/>
            </a:pPr>
            <a:endParaRPr lang="en-GB" sz="1013" dirty="0"/>
          </a:p>
          <a:p>
            <a:r>
              <a:rPr lang="en-GB" sz="1013" dirty="0">
                <a:solidFill>
                  <a:schemeClr val="tx1"/>
                </a:solidFill>
              </a:rPr>
              <a:t>Speaker presentations and recording will be circulated following the event.</a:t>
            </a:r>
          </a:p>
          <a:p>
            <a:endParaRPr lang="en-GB" sz="1013" dirty="0"/>
          </a:p>
        </p:txBody>
      </p:sp>
    </p:spTree>
    <p:extLst>
      <p:ext uri="{BB962C8B-B14F-4D97-AF65-F5344CB8AC3E}">
        <p14:creationId xmlns:p14="http://schemas.microsoft.com/office/powerpoint/2010/main" val="343263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E5AF26-7CA0-0941-A787-C7097FD43BBD}"/>
              </a:ext>
            </a:extLst>
          </p:cNvPr>
          <p:cNvSpPr>
            <a:spLocks noGrp="1"/>
          </p:cNvSpPr>
          <p:nvPr>
            <p:ph type="subTitle" idx="1"/>
          </p:nvPr>
        </p:nvSpPr>
        <p:spPr/>
        <p:txBody>
          <a:bodyPr/>
          <a:lstStyle/>
          <a:p>
            <a:r>
              <a:rPr lang="en-US" dirty="0"/>
              <a:t>Matt.Kearney@uclpartners.com</a:t>
            </a:r>
          </a:p>
        </p:txBody>
      </p:sp>
    </p:spTree>
    <p:extLst>
      <p:ext uri="{BB962C8B-B14F-4D97-AF65-F5344CB8AC3E}">
        <p14:creationId xmlns:p14="http://schemas.microsoft.com/office/powerpoint/2010/main" val="147886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628649" y="901701"/>
            <a:ext cx="2007871" cy="341214"/>
          </a:xfrm>
          <a:prstGeom prst="rect">
            <a:avLst/>
          </a:prstGeom>
        </p:spPr>
        <p:txBody>
          <a:bodyPr vert="horz" lIns="68580" tIns="34290" rIns="68580" bIns="34290" rtlCol="0" anchor="ctr" anchorCtr="0">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GB"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013" dirty="0"/>
          </a:p>
        </p:txBody>
      </p:sp>
      <p:sp>
        <p:nvSpPr>
          <p:cNvPr id="3" name="TextBox 2">
            <a:extLst>
              <a:ext uri="{FF2B5EF4-FFF2-40B4-BE49-F238E27FC236}">
                <a16:creationId xmlns:a16="http://schemas.microsoft.com/office/drawing/2014/main" id="{1A470B85-8E79-D1A3-9686-B10F551579AC}"/>
              </a:ext>
            </a:extLst>
          </p:cNvPr>
          <p:cNvSpPr txBox="1"/>
          <p:nvPr/>
        </p:nvSpPr>
        <p:spPr>
          <a:xfrm>
            <a:off x="1120141" y="632460"/>
            <a:ext cx="6835140" cy="2392963"/>
          </a:xfrm>
          <a:prstGeom prst="rect">
            <a:avLst/>
          </a:prstGeom>
          <a:noFill/>
        </p:spPr>
        <p:txBody>
          <a:bodyPr wrap="square">
            <a:spAutoFit/>
          </a:bodyPr>
          <a:lstStyle/>
          <a:p>
            <a:pPr algn="ctr"/>
            <a:endParaRPr lang="en-US" sz="2000" dirty="0"/>
          </a:p>
          <a:p>
            <a:pPr algn="ctr">
              <a:defRPr/>
            </a:pPr>
            <a:endParaRPr lang="en-GB" sz="2100" b="1" dirty="0">
              <a:solidFill>
                <a:srgbClr val="005EB8"/>
              </a:solidFill>
              <a:latin typeface="Arial" panose="020B0604020202020204" pitchFamily="34" charset="0"/>
              <a:cs typeface="Arial" panose="020B0604020202020204" pitchFamily="34" charset="0"/>
            </a:endParaRPr>
          </a:p>
          <a:p>
            <a:pPr algn="ctr">
              <a:defRPr/>
            </a:pPr>
            <a:r>
              <a:rPr lang="en-GB" sz="2100" b="1" dirty="0">
                <a:solidFill>
                  <a:srgbClr val="005EB8"/>
                </a:solidFill>
                <a:latin typeface="Arial" panose="020B0604020202020204" pitchFamily="34" charset="0"/>
                <a:cs typeface="Arial" panose="020B0604020202020204" pitchFamily="34" charset="0"/>
              </a:rPr>
              <a:t>Tackling Hypertension for better CVD outcomes </a:t>
            </a:r>
          </a:p>
          <a:p>
            <a:pPr>
              <a:defRPr/>
            </a:pPr>
            <a:r>
              <a:rPr lang="en-GB" sz="2000" b="1" dirty="0">
                <a:solidFill>
                  <a:srgbClr val="005EB8"/>
                </a:solidFill>
                <a:latin typeface="Arial" panose="020B0604020202020204" pitchFamily="34" charset="0"/>
                <a:cs typeface="Arial" panose="020B0604020202020204" pitchFamily="34" charset="0"/>
              </a:rPr>
              <a:t> </a:t>
            </a:r>
          </a:p>
          <a:p>
            <a:pPr algn="ctr" defTabSz="685800">
              <a:defRPr/>
            </a:pPr>
            <a:endParaRPr lang="en-GB" sz="1350" b="1" dirty="0">
              <a:solidFill>
                <a:srgbClr val="005EB8"/>
              </a:solidFill>
              <a:latin typeface="Arial" panose="020B0604020202020204" pitchFamily="34" charset="0"/>
              <a:cs typeface="Arial" panose="020B0604020202020204" pitchFamily="34" charset="0"/>
            </a:endParaRPr>
          </a:p>
          <a:p>
            <a:pPr algn="ctr" defTabSz="685800">
              <a:defRPr/>
            </a:pPr>
            <a:r>
              <a:rPr lang="en-GB" sz="1350" b="1" dirty="0">
                <a:solidFill>
                  <a:srgbClr val="005EB8"/>
                </a:solidFill>
                <a:latin typeface="Arial" panose="020B0604020202020204" pitchFamily="34" charset="0"/>
                <a:cs typeface="Arial" panose="020B0604020202020204" pitchFamily="34" charset="0"/>
              </a:rPr>
              <a:t>Dr Raj Bethapudi</a:t>
            </a:r>
          </a:p>
          <a:p>
            <a:pPr algn="ctr" defTabSz="685800">
              <a:defRPr/>
            </a:pPr>
            <a:r>
              <a:rPr lang="en-GB" sz="1350" dirty="0">
                <a:solidFill>
                  <a:srgbClr val="005EB8"/>
                </a:solidFill>
                <a:latin typeface="Arial" panose="020B0604020202020204" pitchFamily="34" charset="0"/>
                <a:cs typeface="Arial" panose="020B0604020202020204" pitchFamily="34" charset="0"/>
              </a:rPr>
              <a:t>GP Partner, trainer, appraiser</a:t>
            </a:r>
          </a:p>
          <a:p>
            <a:pPr algn="ctr" defTabSz="685800">
              <a:defRPr/>
            </a:pPr>
            <a:r>
              <a:rPr lang="en-GB" sz="1350" dirty="0">
                <a:solidFill>
                  <a:srgbClr val="005EB8"/>
                </a:solidFill>
                <a:latin typeface="Arial" panose="020B0604020202020204" pitchFamily="34" charset="0"/>
                <a:cs typeface="Arial" panose="020B0604020202020204" pitchFamily="34" charset="0"/>
              </a:rPr>
              <a:t>Co-chair, NENC ICS CVD Network</a:t>
            </a:r>
          </a:p>
          <a:p>
            <a:pPr algn="ctr" defTabSz="685800">
              <a:defRPr/>
            </a:pPr>
            <a:r>
              <a:rPr lang="en-GB" sz="1350" dirty="0">
                <a:solidFill>
                  <a:srgbClr val="005EB8"/>
                </a:solidFill>
                <a:latin typeface="Arial" panose="020B0604020202020204" pitchFamily="34" charset="0"/>
                <a:cs typeface="Arial" panose="020B0604020202020204" pitchFamily="34" charset="0"/>
              </a:rPr>
              <a:t>Clinical champion, AHSN NENC</a:t>
            </a:r>
          </a:p>
        </p:txBody>
      </p:sp>
      <p:sp>
        <p:nvSpPr>
          <p:cNvPr id="6" name="object 3">
            <a:extLst>
              <a:ext uri="{FF2B5EF4-FFF2-40B4-BE49-F238E27FC236}">
                <a16:creationId xmlns:a16="http://schemas.microsoft.com/office/drawing/2014/main" id="{581CBA82-9671-4D04-D24F-A427C0B573C8}"/>
              </a:ext>
            </a:extLst>
          </p:cNvPr>
          <p:cNvSpPr/>
          <p:nvPr/>
        </p:nvSpPr>
        <p:spPr>
          <a:xfrm>
            <a:off x="0" y="4438590"/>
            <a:ext cx="9144000" cy="228600"/>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pic>
        <p:nvPicPr>
          <p:cNvPr id="8" name="Picture 7">
            <a:extLst>
              <a:ext uri="{FF2B5EF4-FFF2-40B4-BE49-F238E27FC236}">
                <a16:creationId xmlns:a16="http://schemas.microsoft.com/office/drawing/2014/main" id="{F361DA23-C07F-F1CC-6661-188AE95B2959}"/>
              </a:ext>
            </a:extLst>
          </p:cNvPr>
          <p:cNvPicPr>
            <a:picLocks noChangeAspect="1"/>
          </p:cNvPicPr>
          <p:nvPr/>
        </p:nvPicPr>
        <p:blipFill>
          <a:blip r:embed="rId3"/>
          <a:stretch>
            <a:fillRect/>
          </a:stretch>
        </p:blipFill>
        <p:spPr>
          <a:xfrm>
            <a:off x="3037965" y="4100213"/>
            <a:ext cx="2999492" cy="377985"/>
          </a:xfrm>
          <a:prstGeom prst="rect">
            <a:avLst/>
          </a:prstGeom>
        </p:spPr>
      </p:pic>
      <p:pic>
        <p:nvPicPr>
          <p:cNvPr id="7" name="Picture 6" descr="A blue and white logo&#10;&#10;Description automatically generated with low confidence">
            <a:extLst>
              <a:ext uri="{FF2B5EF4-FFF2-40B4-BE49-F238E27FC236}">
                <a16:creationId xmlns:a16="http://schemas.microsoft.com/office/drawing/2014/main" id="{3FBD8413-F98B-971A-C99C-7669E0F42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41" y="272796"/>
            <a:ext cx="893064" cy="359664"/>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BD12FF24-4D5F-7B10-C8A5-EF283119E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54" y="272796"/>
            <a:ext cx="1631564" cy="489469"/>
          </a:xfrm>
          <a:prstGeom prst="rect">
            <a:avLst/>
          </a:prstGeom>
        </p:spPr>
      </p:pic>
    </p:spTree>
    <p:extLst>
      <p:ext uri="{BB962C8B-B14F-4D97-AF65-F5344CB8AC3E}">
        <p14:creationId xmlns:p14="http://schemas.microsoft.com/office/powerpoint/2010/main" val="343637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3F1544-FC9F-4B52-ABF9-9401D9F31185}"/>
              </a:ext>
            </a:extLst>
          </p:cNvPr>
          <p:cNvSpPr txBox="1"/>
          <p:nvPr/>
        </p:nvSpPr>
        <p:spPr>
          <a:xfrm>
            <a:off x="153591" y="55331"/>
            <a:ext cx="8990410" cy="669414"/>
          </a:xfrm>
          <a:prstGeom prst="rect">
            <a:avLst/>
          </a:prstGeom>
          <a:noFill/>
        </p:spPr>
        <p:txBody>
          <a:bodyPr wrap="square" lIns="68580" tIns="34290" rIns="68580" bIns="3429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rPr>
              <a:t>CVD Prevention Recovery Plan – Summary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rPr>
              <a:t>Cardiovascular disease is very treatable however the Covid-19 pandemic has seen CVD-related mortality and risk of morbidity rise significantly  </a:t>
            </a:r>
          </a:p>
        </p:txBody>
      </p:sp>
      <p:sp>
        <p:nvSpPr>
          <p:cNvPr id="6" name="TextBox 5">
            <a:extLst>
              <a:ext uri="{FF2B5EF4-FFF2-40B4-BE49-F238E27FC236}">
                <a16:creationId xmlns:a16="http://schemas.microsoft.com/office/drawing/2014/main" id="{2F907639-1ACE-4B72-AB04-51E3BE2B1812}"/>
              </a:ext>
            </a:extLst>
          </p:cNvPr>
          <p:cNvSpPr txBox="1"/>
          <p:nvPr/>
        </p:nvSpPr>
        <p:spPr>
          <a:xfrm>
            <a:off x="78581" y="4890401"/>
            <a:ext cx="8843963" cy="253916"/>
          </a:xfrm>
          <a:prstGeom prst="rect">
            <a:avLst/>
          </a:prstGeom>
          <a:solidFill>
            <a:srgbClr val="92D050"/>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The Long Term Plan commits to preventing 150k heart attacks, strokes and dementia cases by 2029 through cardiovascular disease prevention  </a:t>
            </a:r>
          </a:p>
        </p:txBody>
      </p:sp>
      <p:sp>
        <p:nvSpPr>
          <p:cNvPr id="16" name="Freeform: Shape 15">
            <a:extLst>
              <a:ext uri="{FF2B5EF4-FFF2-40B4-BE49-F238E27FC236}">
                <a16:creationId xmlns:a16="http://schemas.microsoft.com/office/drawing/2014/main" id="{50484CCC-9756-4189-997B-F255799E1818}"/>
              </a:ext>
            </a:extLst>
          </p:cNvPr>
          <p:cNvSpPr/>
          <p:nvPr/>
        </p:nvSpPr>
        <p:spPr>
          <a:xfrm>
            <a:off x="361583" y="929770"/>
            <a:ext cx="2700000" cy="237059"/>
          </a:xfrm>
          <a:custGeom>
            <a:avLst/>
            <a:gdLst>
              <a:gd name="connsiteX0" fmla="*/ 0 w 1854515"/>
              <a:gd name="connsiteY0" fmla="*/ 0 h 383207"/>
              <a:gd name="connsiteX1" fmla="*/ 1854515 w 1854515"/>
              <a:gd name="connsiteY1" fmla="*/ 0 h 383207"/>
              <a:gd name="connsiteX2" fmla="*/ 1854515 w 1854515"/>
              <a:gd name="connsiteY2" fmla="*/ 383207 h 383207"/>
              <a:gd name="connsiteX3" fmla="*/ 0 w 1854515"/>
              <a:gd name="connsiteY3" fmla="*/ 383207 h 383207"/>
              <a:gd name="connsiteX4" fmla="*/ 0 w 1854515"/>
              <a:gd name="connsiteY4" fmla="*/ 0 h 383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515" h="383207">
                <a:moveTo>
                  <a:pt x="0" y="0"/>
                </a:moveTo>
                <a:lnTo>
                  <a:pt x="1854515" y="0"/>
                </a:lnTo>
                <a:lnTo>
                  <a:pt x="1854515" y="383207"/>
                </a:lnTo>
                <a:lnTo>
                  <a:pt x="0" y="3832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74" tIns="33528" rIns="58674" bIns="33528"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The problem</a:t>
            </a:r>
          </a:p>
        </p:txBody>
      </p:sp>
      <p:sp>
        <p:nvSpPr>
          <p:cNvPr id="17" name="Freeform: Shape 16">
            <a:extLst>
              <a:ext uri="{FF2B5EF4-FFF2-40B4-BE49-F238E27FC236}">
                <a16:creationId xmlns:a16="http://schemas.microsoft.com/office/drawing/2014/main" id="{D7356BC9-C0C6-4220-96DE-2E86450507BF}"/>
              </a:ext>
            </a:extLst>
          </p:cNvPr>
          <p:cNvSpPr/>
          <p:nvPr/>
        </p:nvSpPr>
        <p:spPr>
          <a:xfrm>
            <a:off x="361583" y="1235111"/>
            <a:ext cx="2700000" cy="3069048"/>
          </a:xfrm>
          <a:custGeom>
            <a:avLst/>
            <a:gdLst>
              <a:gd name="connsiteX0" fmla="*/ 0 w 1854515"/>
              <a:gd name="connsiteY0" fmla="*/ 0 h 4887815"/>
              <a:gd name="connsiteX1" fmla="*/ 1854515 w 1854515"/>
              <a:gd name="connsiteY1" fmla="*/ 0 h 4887815"/>
              <a:gd name="connsiteX2" fmla="*/ 1854515 w 1854515"/>
              <a:gd name="connsiteY2" fmla="*/ 4887815 h 4887815"/>
              <a:gd name="connsiteX3" fmla="*/ 0 w 1854515"/>
              <a:gd name="connsiteY3" fmla="*/ 4887815 h 4887815"/>
              <a:gd name="connsiteX4" fmla="*/ 0 w 1854515"/>
              <a:gd name="connsiteY4" fmla="*/ 0 h 488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515" h="4887815">
                <a:moveTo>
                  <a:pt x="0" y="0"/>
                </a:moveTo>
                <a:lnTo>
                  <a:pt x="1854515" y="0"/>
                </a:lnTo>
                <a:lnTo>
                  <a:pt x="1854515" y="4887815"/>
                </a:lnTo>
                <a:lnTo>
                  <a:pt x="0" y="48878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006" tIns="44006" rIns="58674" bIns="66008"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2863" marR="0" lvl="1" indent="-42863" algn="l" defTabSz="366713"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rPr>
              <a:t>~6.9k non-</a:t>
            </a:r>
            <a:r>
              <a:rPr kumimoji="0" lang="en-GB" sz="12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Arial"/>
              </a:rPr>
              <a:t>covid</a:t>
            </a: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rPr>
              <a:t> excess deaths Jul-Dec 21 being driven by CVD and diabetes</a:t>
            </a:r>
          </a:p>
          <a:p>
            <a:pPr marL="42863" marR="0" lvl="1" indent="-42863" algn="l" defTabSz="366713"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rPr>
              <a:t>Expected increased burden on UEC and social care capacity due to increased stroke and myocardial infarction (MI) cases</a:t>
            </a:r>
          </a:p>
          <a:p>
            <a:pPr marL="42863" marR="0" lvl="1" indent="-42863" algn="l" defTabSz="366713"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rPr>
              <a:t>23 million fewer blood pressure (BP) checks in primary care Apr 20-Oct 21 than expected </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panose="020B0604020202020204" pitchFamily="34" charset="0"/>
            </a:endParaRPr>
          </a:p>
          <a:p>
            <a:pPr marL="42863" marR="0" lvl="1" indent="-42863" algn="l" defTabSz="366713"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a:rPr>
              <a:t>2 million fewer controlled hypertension cases</a:t>
            </a:r>
          </a:p>
        </p:txBody>
      </p:sp>
      <p:sp>
        <p:nvSpPr>
          <p:cNvPr id="18" name="Freeform: Shape 17">
            <a:extLst>
              <a:ext uri="{FF2B5EF4-FFF2-40B4-BE49-F238E27FC236}">
                <a16:creationId xmlns:a16="http://schemas.microsoft.com/office/drawing/2014/main" id="{423C41DD-339B-4377-AE5D-AEA7BD9D5676}"/>
              </a:ext>
            </a:extLst>
          </p:cNvPr>
          <p:cNvSpPr/>
          <p:nvPr/>
        </p:nvSpPr>
        <p:spPr>
          <a:xfrm>
            <a:off x="3221659" y="912177"/>
            <a:ext cx="2700000" cy="237059"/>
          </a:xfrm>
          <a:custGeom>
            <a:avLst/>
            <a:gdLst>
              <a:gd name="connsiteX0" fmla="*/ 0 w 1854515"/>
              <a:gd name="connsiteY0" fmla="*/ 0 h 383207"/>
              <a:gd name="connsiteX1" fmla="*/ 1854515 w 1854515"/>
              <a:gd name="connsiteY1" fmla="*/ 0 h 383207"/>
              <a:gd name="connsiteX2" fmla="*/ 1854515 w 1854515"/>
              <a:gd name="connsiteY2" fmla="*/ 383207 h 383207"/>
              <a:gd name="connsiteX3" fmla="*/ 0 w 1854515"/>
              <a:gd name="connsiteY3" fmla="*/ 383207 h 383207"/>
              <a:gd name="connsiteX4" fmla="*/ 0 w 1854515"/>
              <a:gd name="connsiteY4" fmla="*/ 0 h 383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515" h="383207">
                <a:moveTo>
                  <a:pt x="0" y="0"/>
                </a:moveTo>
                <a:lnTo>
                  <a:pt x="1854515" y="0"/>
                </a:lnTo>
                <a:lnTo>
                  <a:pt x="1854515" y="383207"/>
                </a:lnTo>
                <a:lnTo>
                  <a:pt x="0" y="3832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74" tIns="33528" rIns="58674" bIns="33528"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Possible causes</a:t>
            </a:r>
          </a:p>
        </p:txBody>
      </p:sp>
      <p:sp>
        <p:nvSpPr>
          <p:cNvPr id="19" name="Freeform: Shape 18">
            <a:extLst>
              <a:ext uri="{FF2B5EF4-FFF2-40B4-BE49-F238E27FC236}">
                <a16:creationId xmlns:a16="http://schemas.microsoft.com/office/drawing/2014/main" id="{0BF3A45E-625F-4F91-8BF0-655A22BE894F}"/>
              </a:ext>
            </a:extLst>
          </p:cNvPr>
          <p:cNvSpPr/>
          <p:nvPr/>
        </p:nvSpPr>
        <p:spPr>
          <a:xfrm>
            <a:off x="3222453" y="1213335"/>
            <a:ext cx="2700000" cy="3086101"/>
          </a:xfrm>
          <a:custGeom>
            <a:avLst/>
            <a:gdLst>
              <a:gd name="connsiteX0" fmla="*/ 0 w 1907629"/>
              <a:gd name="connsiteY0" fmla="*/ 0 h 4864647"/>
              <a:gd name="connsiteX1" fmla="*/ 1907629 w 1907629"/>
              <a:gd name="connsiteY1" fmla="*/ 0 h 4864647"/>
              <a:gd name="connsiteX2" fmla="*/ 1907629 w 1907629"/>
              <a:gd name="connsiteY2" fmla="*/ 4864647 h 4864647"/>
              <a:gd name="connsiteX3" fmla="*/ 0 w 1907629"/>
              <a:gd name="connsiteY3" fmla="*/ 4864647 h 4864647"/>
              <a:gd name="connsiteX4" fmla="*/ 0 w 1907629"/>
              <a:gd name="connsiteY4" fmla="*/ 0 h 48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629" h="4864647">
                <a:moveTo>
                  <a:pt x="0" y="0"/>
                </a:moveTo>
                <a:lnTo>
                  <a:pt x="1907629" y="0"/>
                </a:lnTo>
                <a:lnTo>
                  <a:pt x="1907629" y="4864647"/>
                </a:lnTo>
                <a:lnTo>
                  <a:pt x="0" y="486464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006" tIns="44006" rIns="58674" bIns="66008"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2863" marR="0" lvl="1" indent="-42863" algn="l" defTabSz="366713"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Reduced primary or secondary prevention including statins, antihypertensives, aspirin etc - 22% reduction in BP control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Calibri" panose="020F0502020204030204"/>
                <a:ea typeface="+mn-ea"/>
                <a:cs typeface="Arial"/>
              </a:rPr>
              <a:t>QoF</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 20/21) </a:t>
            </a:r>
          </a:p>
          <a:p>
            <a:pPr marL="42863" marR="0" lvl="1" indent="-42863" algn="l" defTabSz="366713"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Under recording of COVID-19 deaths – this could be due to an increase in subclinical COVID or long-term impacts of COVID-19 </a:t>
            </a: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panose="020B0604020202020204" pitchFamily="34" charset="0"/>
            </a:endParaRPr>
          </a:p>
          <a:p>
            <a:pPr marL="42863" marR="0" lvl="1" indent="-42863" algn="l" defTabSz="366713"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People not seeking help as worried about getting COVID-19 or access to help is more difficult</a:t>
            </a:r>
          </a:p>
          <a:p>
            <a:pPr marL="42863" marR="0" lvl="1" indent="-42863" algn="l" defTabSz="366713"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An over-stretched NHS, including ambulance pressures</a:t>
            </a:r>
          </a:p>
          <a:p>
            <a:pPr marL="42863" marR="0" lvl="1" indent="-42863" algn="l" defTabSz="366713"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Changes in risk behaviour including lower exercise, changes in diet, smoking, alcohol etc.</a:t>
            </a:r>
          </a:p>
        </p:txBody>
      </p:sp>
      <p:sp>
        <p:nvSpPr>
          <p:cNvPr id="20" name="Freeform: Shape 19">
            <a:extLst>
              <a:ext uri="{FF2B5EF4-FFF2-40B4-BE49-F238E27FC236}">
                <a16:creationId xmlns:a16="http://schemas.microsoft.com/office/drawing/2014/main" id="{17792593-53BB-44B0-BA6F-1E66A3807665}"/>
              </a:ext>
            </a:extLst>
          </p:cNvPr>
          <p:cNvSpPr/>
          <p:nvPr/>
        </p:nvSpPr>
        <p:spPr>
          <a:xfrm>
            <a:off x="6125700" y="911364"/>
            <a:ext cx="2700000" cy="232538"/>
          </a:xfrm>
          <a:custGeom>
            <a:avLst/>
            <a:gdLst>
              <a:gd name="connsiteX0" fmla="*/ 0 w 1854515"/>
              <a:gd name="connsiteY0" fmla="*/ 0 h 383207"/>
              <a:gd name="connsiteX1" fmla="*/ 1854515 w 1854515"/>
              <a:gd name="connsiteY1" fmla="*/ 0 h 383207"/>
              <a:gd name="connsiteX2" fmla="*/ 1854515 w 1854515"/>
              <a:gd name="connsiteY2" fmla="*/ 383207 h 383207"/>
              <a:gd name="connsiteX3" fmla="*/ 0 w 1854515"/>
              <a:gd name="connsiteY3" fmla="*/ 383207 h 383207"/>
              <a:gd name="connsiteX4" fmla="*/ 0 w 1854515"/>
              <a:gd name="connsiteY4" fmla="*/ 0 h 383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515" h="383207">
                <a:moveTo>
                  <a:pt x="0" y="0"/>
                </a:moveTo>
                <a:lnTo>
                  <a:pt x="1854515" y="0"/>
                </a:lnTo>
                <a:lnTo>
                  <a:pt x="1854515" y="383207"/>
                </a:lnTo>
                <a:lnTo>
                  <a:pt x="0" y="38320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74" tIns="33528" rIns="58674" bIns="33528"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National &amp; regional recovery actions</a:t>
            </a:r>
          </a:p>
        </p:txBody>
      </p:sp>
      <p:sp>
        <p:nvSpPr>
          <p:cNvPr id="21" name="Freeform: Shape 20">
            <a:extLst>
              <a:ext uri="{FF2B5EF4-FFF2-40B4-BE49-F238E27FC236}">
                <a16:creationId xmlns:a16="http://schemas.microsoft.com/office/drawing/2014/main" id="{1263093D-61EC-4B23-8E08-B64DC57D719E}"/>
              </a:ext>
            </a:extLst>
          </p:cNvPr>
          <p:cNvSpPr/>
          <p:nvPr/>
        </p:nvSpPr>
        <p:spPr>
          <a:xfrm>
            <a:off x="6125700" y="1214062"/>
            <a:ext cx="2700000" cy="3086101"/>
          </a:xfrm>
          <a:custGeom>
            <a:avLst/>
            <a:gdLst>
              <a:gd name="connsiteX0" fmla="*/ 0 w 1854515"/>
              <a:gd name="connsiteY0" fmla="*/ 0 h 4887815"/>
              <a:gd name="connsiteX1" fmla="*/ 1854515 w 1854515"/>
              <a:gd name="connsiteY1" fmla="*/ 0 h 4887815"/>
              <a:gd name="connsiteX2" fmla="*/ 1854515 w 1854515"/>
              <a:gd name="connsiteY2" fmla="*/ 4887815 h 4887815"/>
              <a:gd name="connsiteX3" fmla="*/ 0 w 1854515"/>
              <a:gd name="connsiteY3" fmla="*/ 4887815 h 4887815"/>
              <a:gd name="connsiteX4" fmla="*/ 0 w 1854515"/>
              <a:gd name="connsiteY4" fmla="*/ 0 h 488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515" h="4887815">
                <a:moveTo>
                  <a:pt x="0" y="0"/>
                </a:moveTo>
                <a:lnTo>
                  <a:pt x="1854515" y="0"/>
                </a:lnTo>
                <a:lnTo>
                  <a:pt x="1854515" y="4887815"/>
                </a:lnTo>
                <a:lnTo>
                  <a:pt x="0" y="48878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006" tIns="44006" rIns="58674" bIns="66008"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2863" marR="0" lvl="1" indent="-42863" algn="l" defTabSz="366713"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Management of key risk factors:</a:t>
            </a:r>
          </a:p>
          <a:p>
            <a:pPr marL="0" marR="0" lvl="1" indent="0" algn="l" defTabSz="366713"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	- Atrial Fibrillation</a:t>
            </a:r>
          </a:p>
          <a:p>
            <a:pPr marL="0" marR="0" lvl="1" indent="0" algn="l" defTabSz="366713"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	- Blood Pressure</a:t>
            </a:r>
          </a:p>
          <a:p>
            <a:pPr marL="0" marR="0" lvl="1" indent="0" algn="l" defTabSz="366713"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Arial"/>
              </a:rPr>
              <a:t>	- Cholesterol</a:t>
            </a:r>
          </a:p>
          <a:p>
            <a:pPr marL="0" marR="0" lvl="1" indent="0" algn="l" defTabSz="366713" rtl="0" eaLnBrk="1" fontAlgn="auto" latinLnBrk="0" hangingPunct="1">
              <a:lnSpc>
                <a:spcPct val="90000"/>
              </a:lnSpc>
              <a:spcBef>
                <a:spcPct val="0"/>
              </a:spcBef>
              <a:spcAft>
                <a:spcPct val="15000"/>
              </a:spcAft>
              <a:buClrTx/>
              <a:buSzTx/>
              <a:buFontTx/>
              <a:buNone/>
              <a:tabLst/>
              <a:defRPr/>
            </a:pPr>
            <a:endParaRPr kumimoji="0" lang="en-GB" sz="1200" b="1" i="0" u="none" strike="noStrike" kern="1200" cap="none" spc="0" normalizeH="0" baseline="0" noProof="0">
              <a:ln>
                <a:noFill/>
              </a:ln>
              <a:solidFill>
                <a:srgbClr val="4472C4"/>
              </a:solidFill>
              <a:effectLst/>
              <a:uLnTx/>
              <a:uFillTx/>
              <a:latin typeface="Calibri" panose="020F0502020204030204"/>
              <a:ea typeface="+mn-ea"/>
              <a:cs typeface="Arial"/>
            </a:endParaRPr>
          </a:p>
          <a:p>
            <a:pPr marL="0" marR="0" lvl="1" indent="0" algn="ctr" defTabSz="366713" rtl="0" eaLnBrk="1" fontAlgn="auto" latinLnBrk="0" hangingPunct="1">
              <a:lnSpc>
                <a:spcPct val="90000"/>
              </a:lnSpc>
              <a:spcBef>
                <a:spcPct val="0"/>
              </a:spcBef>
              <a:spcAft>
                <a:spcPct val="1500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rPr>
              <a:t>Four key actions</a:t>
            </a:r>
          </a:p>
          <a:p>
            <a:pPr marL="0" marR="0" lvl="1" indent="0" algn="ctr" defTabSz="366713" rtl="0" eaLnBrk="1" fontAlgn="auto" latinLnBrk="0" hangingPunct="1">
              <a:lnSpc>
                <a:spcPct val="90000"/>
              </a:lnSpc>
              <a:spcBef>
                <a:spcPct val="0"/>
              </a:spcBef>
              <a:spcAft>
                <a:spcPct val="1500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endParaRPr>
          </a:p>
          <a:p>
            <a:pPr marL="257175" marR="0" lvl="1" indent="-257175" algn="l" defTabSz="366713" rtl="0" eaLnBrk="1" fontAlgn="auto" latinLnBrk="0" hangingPunct="1">
              <a:lnSpc>
                <a:spcPct val="90000"/>
              </a:lnSpc>
              <a:spcBef>
                <a:spcPct val="0"/>
              </a:spcBef>
              <a:spcAft>
                <a:spcPct val="15000"/>
              </a:spcAft>
              <a:buClrTx/>
              <a:buSzTx/>
              <a:buFont typeface="+mj-lt"/>
              <a:buAutoNum type="arabicPeriod"/>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rPr>
              <a:t>Monitor and target unwarranted variation</a:t>
            </a:r>
          </a:p>
          <a:p>
            <a:pPr marL="257175" marR="0" lvl="1" indent="-257175" algn="l" defTabSz="366713" rtl="0" eaLnBrk="1" fontAlgn="auto" latinLnBrk="0" hangingPunct="1">
              <a:lnSpc>
                <a:spcPct val="90000"/>
              </a:lnSpc>
              <a:spcBef>
                <a:spcPct val="0"/>
              </a:spcBef>
              <a:spcAft>
                <a:spcPct val="15000"/>
              </a:spcAft>
              <a:buClrTx/>
              <a:buSzTx/>
              <a:buFont typeface="+mj-lt"/>
              <a:buAutoNum type="arabicPeriod"/>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rPr>
              <a:t>System leadership on CVD prevention</a:t>
            </a:r>
          </a:p>
          <a:p>
            <a:pPr marL="257175" marR="0" lvl="1" indent="-257175" algn="l" defTabSz="366713" rtl="0" eaLnBrk="1" fontAlgn="auto" latinLnBrk="0" hangingPunct="1">
              <a:lnSpc>
                <a:spcPct val="90000"/>
              </a:lnSpc>
              <a:spcBef>
                <a:spcPct val="0"/>
              </a:spcBef>
              <a:spcAft>
                <a:spcPct val="15000"/>
              </a:spcAft>
              <a:buClrTx/>
              <a:buSzTx/>
              <a:buFont typeface="+mj-lt"/>
              <a:buAutoNum type="arabicPeriod"/>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rPr>
              <a:t>Support general practice</a:t>
            </a:r>
          </a:p>
          <a:p>
            <a:pPr marL="257175" marR="0" lvl="1" indent="-257175" algn="l" defTabSz="366713" rtl="0" eaLnBrk="1" fontAlgn="auto" latinLnBrk="0" hangingPunct="1">
              <a:lnSpc>
                <a:spcPct val="90000"/>
              </a:lnSpc>
              <a:spcBef>
                <a:spcPct val="0"/>
              </a:spcBef>
              <a:spcAft>
                <a:spcPct val="15000"/>
              </a:spcAft>
              <a:buClrTx/>
              <a:buSzTx/>
              <a:buFont typeface="+mj-lt"/>
              <a:buAutoNum type="arabicPeriod"/>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Arial"/>
              </a:rPr>
              <a:t>Public communications  </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65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48BAF-9191-4BDA-99E3-232199484146}"/>
              </a:ext>
            </a:extLst>
          </p:cNvPr>
          <p:cNvPicPr>
            <a:picLocks noChangeAspect="1"/>
          </p:cNvPicPr>
          <p:nvPr/>
        </p:nvPicPr>
        <p:blipFill>
          <a:blip r:embed="rId3"/>
          <a:stretch>
            <a:fillRect/>
          </a:stretch>
        </p:blipFill>
        <p:spPr>
          <a:xfrm>
            <a:off x="1496677" y="872221"/>
            <a:ext cx="4450420" cy="1751456"/>
          </a:xfrm>
          <a:prstGeom prst="rect">
            <a:avLst/>
          </a:prstGeom>
        </p:spPr>
      </p:pic>
      <p:sp>
        <p:nvSpPr>
          <p:cNvPr id="15" name="TextBox 14">
            <a:extLst>
              <a:ext uri="{FF2B5EF4-FFF2-40B4-BE49-F238E27FC236}">
                <a16:creationId xmlns:a16="http://schemas.microsoft.com/office/drawing/2014/main" id="{06722E55-73B1-44FE-87ED-576CB3CAA476}"/>
              </a:ext>
            </a:extLst>
          </p:cNvPr>
          <p:cNvSpPr txBox="1"/>
          <p:nvPr/>
        </p:nvSpPr>
        <p:spPr>
          <a:xfrm>
            <a:off x="53504" y="318802"/>
            <a:ext cx="7964511" cy="530915"/>
          </a:xfrm>
          <a:prstGeom prst="rect">
            <a:avLst/>
          </a:prstGeom>
          <a:ln w="63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2060"/>
                </a:solidFill>
                <a:effectLst/>
                <a:uLnTx/>
                <a:uFillTx/>
                <a:latin typeface="Calibri"/>
                <a:ea typeface="+mn-ea"/>
                <a:cs typeface="Arial"/>
              </a:rPr>
              <a:t>Between 3</a:t>
            </a:r>
            <a:r>
              <a:rPr kumimoji="0" lang="en-GB" sz="1500" b="1" i="0" u="none" strike="noStrike" kern="1200" cap="none" spc="0" normalizeH="0" baseline="30000" noProof="0" dirty="0">
                <a:ln>
                  <a:noFill/>
                </a:ln>
                <a:solidFill>
                  <a:srgbClr val="002060"/>
                </a:solidFill>
                <a:effectLst/>
                <a:uLnTx/>
                <a:uFillTx/>
                <a:latin typeface="Calibri"/>
                <a:ea typeface="+mn-ea"/>
                <a:cs typeface="Arial"/>
              </a:rPr>
              <a:t>rd</a:t>
            </a:r>
            <a:r>
              <a:rPr kumimoji="0" lang="en-GB" sz="1500" b="1" i="0" u="none" strike="noStrike" kern="1200" cap="none" spc="0" normalizeH="0" baseline="0" noProof="0" dirty="0">
                <a:ln>
                  <a:noFill/>
                </a:ln>
                <a:solidFill>
                  <a:srgbClr val="002060"/>
                </a:solidFill>
                <a:effectLst/>
                <a:uLnTx/>
                <a:uFillTx/>
                <a:latin typeface="Calibri"/>
                <a:ea typeface="+mn-ea"/>
                <a:cs typeface="Arial"/>
              </a:rPr>
              <a:t> Jul and 24</a:t>
            </a:r>
            <a:r>
              <a:rPr kumimoji="0" lang="en-GB" sz="1500" b="1" i="0" u="none" strike="noStrike" kern="1200" cap="none" spc="0" normalizeH="0" baseline="30000" noProof="0" dirty="0">
                <a:ln>
                  <a:noFill/>
                </a:ln>
                <a:solidFill>
                  <a:srgbClr val="002060"/>
                </a:solidFill>
                <a:effectLst/>
                <a:uLnTx/>
                <a:uFillTx/>
                <a:latin typeface="Calibri"/>
                <a:ea typeface="+mn-ea"/>
                <a:cs typeface="Arial"/>
              </a:rPr>
              <a:t>th</a:t>
            </a:r>
            <a:r>
              <a:rPr kumimoji="0" lang="en-GB" sz="1500" b="1" i="0" u="none" strike="noStrike" kern="1200" cap="none" spc="0" normalizeH="0" baseline="0" noProof="0" dirty="0">
                <a:ln>
                  <a:noFill/>
                </a:ln>
                <a:solidFill>
                  <a:srgbClr val="002060"/>
                </a:solidFill>
                <a:effectLst/>
                <a:uLnTx/>
                <a:uFillTx/>
                <a:latin typeface="Calibri"/>
                <a:ea typeface="+mn-ea"/>
                <a:cs typeface="Arial"/>
              </a:rPr>
              <a:t> Dec 21 there were ~6,900 non-Covid excess deaths – primarily driven by CVD and diabetes.  This trend is continuing</a:t>
            </a:r>
          </a:p>
        </p:txBody>
      </p:sp>
      <p:grpSp>
        <p:nvGrpSpPr>
          <p:cNvPr id="9" name="Group 8">
            <a:extLst>
              <a:ext uri="{FF2B5EF4-FFF2-40B4-BE49-F238E27FC236}">
                <a16:creationId xmlns:a16="http://schemas.microsoft.com/office/drawing/2014/main" id="{472A8DE9-55EA-4062-B8CD-F1529B8D83EE}"/>
              </a:ext>
            </a:extLst>
          </p:cNvPr>
          <p:cNvGrpSpPr/>
          <p:nvPr/>
        </p:nvGrpSpPr>
        <p:grpSpPr>
          <a:xfrm>
            <a:off x="200899" y="4188400"/>
            <a:ext cx="8635211" cy="736235"/>
            <a:chOff x="-29857" y="557109"/>
            <a:chExt cx="5358997" cy="2864294"/>
          </a:xfrm>
        </p:grpSpPr>
        <p:sp>
          <p:nvSpPr>
            <p:cNvPr id="10" name="Rectangle 9">
              <a:extLst>
                <a:ext uri="{FF2B5EF4-FFF2-40B4-BE49-F238E27FC236}">
                  <a16:creationId xmlns:a16="http://schemas.microsoft.com/office/drawing/2014/main" id="{F5C961AF-C5E4-4786-9A2E-6A0333E9F89F}"/>
                </a:ext>
              </a:extLst>
            </p:cNvPr>
            <p:cNvSpPr/>
            <p:nvPr/>
          </p:nvSpPr>
          <p:spPr>
            <a:xfrm>
              <a:off x="55" y="564213"/>
              <a:ext cx="5329085" cy="279681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0C04406E-9B3C-4B72-8D42-3D368A3B40B7}"/>
                </a:ext>
              </a:extLst>
            </p:cNvPr>
            <p:cNvSpPr txBox="1"/>
            <p:nvPr/>
          </p:nvSpPr>
          <p:spPr>
            <a:xfrm>
              <a:off x="-29857" y="557109"/>
              <a:ext cx="5329085" cy="2864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010" tIns="76010" rIns="101346" bIns="114014"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marR="0" lvl="1" indent="-128588" algn="l" defTabSz="633413" rtl="0" eaLnBrk="1" fontAlgn="auto" latinLnBrk="0" hangingPunct="1">
                <a:lnSpc>
                  <a:spcPct val="90000"/>
                </a:lnSpc>
                <a:spcBef>
                  <a:spcPct val="0"/>
                </a:spcBef>
                <a:spcAft>
                  <a:spcPct val="15000"/>
                </a:spcAft>
                <a:buClrTx/>
                <a:buSzTx/>
                <a:buFont typeface="Arial,Sans-Serif"/>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a:rPr>
                <a:t>There were 6,879 non-covid excess deaths between 3</a:t>
              </a:r>
              <a:r>
                <a:rPr kumimoji="0" lang="en-GB" sz="1050" b="0" i="0" u="none" strike="noStrike" kern="1200" cap="none" spc="0" normalizeH="0" baseline="30000" noProof="0" dirty="0">
                  <a:ln>
                    <a:noFill/>
                  </a:ln>
                  <a:solidFill>
                    <a:prstClr val="black"/>
                  </a:solidFill>
                  <a:effectLst/>
                  <a:uLnTx/>
                  <a:uFillTx/>
                  <a:latin typeface="Calibri"/>
                  <a:ea typeface="+mn-ea"/>
                  <a:cs typeface="Arial"/>
                </a:rPr>
                <a:t>rd</a:t>
              </a:r>
              <a:r>
                <a:rPr kumimoji="0" lang="en-GB" sz="1050" b="0" i="0" u="none" strike="noStrike" kern="1200" cap="none" spc="0" normalizeH="0" baseline="0" noProof="0" dirty="0">
                  <a:ln>
                    <a:noFill/>
                  </a:ln>
                  <a:solidFill>
                    <a:prstClr val="black"/>
                  </a:solidFill>
                  <a:effectLst/>
                  <a:uLnTx/>
                  <a:uFillTx/>
                  <a:latin typeface="Calibri"/>
                  <a:ea typeface="+mn-ea"/>
                  <a:cs typeface="Arial"/>
                </a:rPr>
                <a:t> Jul and 24</a:t>
              </a:r>
              <a:r>
                <a:rPr kumimoji="0" lang="en-GB" sz="1050" b="0" i="0" u="none" strike="noStrike" kern="1200" cap="none" spc="0" normalizeH="0" baseline="30000" noProof="0" dirty="0">
                  <a:ln>
                    <a:noFill/>
                  </a:ln>
                  <a:solidFill>
                    <a:prstClr val="black"/>
                  </a:solidFill>
                  <a:effectLst/>
                  <a:uLnTx/>
                  <a:uFillTx/>
                  <a:latin typeface="Calibri"/>
                  <a:ea typeface="+mn-ea"/>
                  <a:cs typeface="Arial"/>
                </a:rPr>
                <a:t>th</a:t>
              </a:r>
              <a:r>
                <a:rPr kumimoji="0" lang="en-GB" sz="1050" b="0" i="0" u="none" strike="noStrike" kern="1200" cap="none" spc="0" normalizeH="0" baseline="0" noProof="0" dirty="0">
                  <a:ln>
                    <a:noFill/>
                  </a:ln>
                  <a:solidFill>
                    <a:prstClr val="black"/>
                  </a:solidFill>
                  <a:effectLst/>
                  <a:uLnTx/>
                  <a:uFillTx/>
                  <a:latin typeface="Calibri"/>
                  <a:ea typeface="+mn-ea"/>
                  <a:cs typeface="Arial"/>
                </a:rPr>
                <a:t> Dec 2021 (23,319 excess deaths, of which 16,440 had COVID-19 as the underlying cause)</a:t>
              </a:r>
            </a:p>
            <a:p>
              <a:pPr marL="128588" marR="0" lvl="1" indent="-128588" algn="l" defTabSz="633413" rtl="0" eaLnBrk="1" fontAlgn="auto" latinLnBrk="0" hangingPunct="1">
                <a:lnSpc>
                  <a:spcPct val="90000"/>
                </a:lnSpc>
                <a:spcBef>
                  <a:spcPct val="0"/>
                </a:spcBef>
                <a:spcAft>
                  <a:spcPct val="15000"/>
                </a:spcAft>
                <a:buClrTx/>
                <a:buSzTx/>
                <a:buFont typeface="Arial,Sans-Serif"/>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This difference is primarily seen in deaths at home and is most apparent for cardiovascular disease and diabetes</a:t>
              </a:r>
            </a:p>
            <a:p>
              <a:pPr marL="128588" marR="0" lvl="1" indent="-128588" algn="l" defTabSz="633413" rtl="0" eaLnBrk="1" fontAlgn="auto" latinLnBrk="0" hangingPunct="1">
                <a:lnSpc>
                  <a:spcPct val="90000"/>
                </a:lnSpc>
                <a:spcBef>
                  <a:spcPct val="0"/>
                </a:spcBef>
                <a:spcAft>
                  <a:spcPct val="15000"/>
                </a:spcAft>
                <a:buClrTx/>
                <a:buSzTx/>
                <a:buFont typeface="Arial,Sans-Serif"/>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difference is less apparent in the 0-24 age group and there is no clear deprivation or ethnicity gradient to the data</a:t>
              </a:r>
            </a:p>
          </p:txBody>
        </p:sp>
      </p:grpSp>
      <p:pic>
        <p:nvPicPr>
          <p:cNvPr id="14" name="Picture 13">
            <a:extLst>
              <a:ext uri="{FF2B5EF4-FFF2-40B4-BE49-F238E27FC236}">
                <a16:creationId xmlns:a16="http://schemas.microsoft.com/office/drawing/2014/main" id="{A82786AA-8109-4636-8C07-3781CA560119}"/>
              </a:ext>
            </a:extLst>
          </p:cNvPr>
          <p:cNvPicPr>
            <a:picLocks noChangeAspect="1"/>
          </p:cNvPicPr>
          <p:nvPr/>
        </p:nvPicPr>
        <p:blipFill rotWithShape="1">
          <a:blip r:embed="rId4"/>
          <a:srcRect l="18118" t="74235" r="68294" b="19166"/>
          <a:stretch/>
        </p:blipFill>
        <p:spPr>
          <a:xfrm>
            <a:off x="6774164" y="828795"/>
            <a:ext cx="1242481" cy="339409"/>
          </a:xfrm>
          <a:prstGeom prst="rect">
            <a:avLst/>
          </a:prstGeom>
        </p:spPr>
      </p:pic>
      <p:sp>
        <p:nvSpPr>
          <p:cNvPr id="17" name="TextBox 16">
            <a:extLst>
              <a:ext uri="{FF2B5EF4-FFF2-40B4-BE49-F238E27FC236}">
                <a16:creationId xmlns:a16="http://schemas.microsoft.com/office/drawing/2014/main" id="{27EDCEA2-BA0D-44AB-9126-DCC12783B829}"/>
              </a:ext>
            </a:extLst>
          </p:cNvPr>
          <p:cNvSpPr txBox="1"/>
          <p:nvPr/>
        </p:nvSpPr>
        <p:spPr>
          <a:xfrm>
            <a:off x="374380" y="4924635"/>
            <a:ext cx="1297476" cy="1615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a:ea typeface="+mn-lt"/>
                <a:cs typeface="Arial"/>
              </a:rPr>
              <a:t>Sources: OHID excess mortality tool</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49911619-46BB-4082-9B5A-864B255E4203}"/>
              </a:ext>
            </a:extLst>
          </p:cNvPr>
          <p:cNvCxnSpPr>
            <a:cxnSpLocks/>
          </p:cNvCxnSpPr>
          <p:nvPr/>
        </p:nvCxnSpPr>
        <p:spPr>
          <a:xfrm>
            <a:off x="4803320" y="2013131"/>
            <a:ext cx="114377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96CCF8E-9B90-456E-BAC7-54973996F9DC}"/>
              </a:ext>
            </a:extLst>
          </p:cNvPr>
          <p:cNvSpPr txBox="1"/>
          <p:nvPr/>
        </p:nvSpPr>
        <p:spPr>
          <a:xfrm>
            <a:off x="4815286" y="1568523"/>
            <a:ext cx="879910" cy="34624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~6.9k non-covid excess deaths</a:t>
            </a:r>
          </a:p>
        </p:txBody>
      </p:sp>
      <p:graphicFrame>
        <p:nvGraphicFramePr>
          <p:cNvPr id="4" name="Diagram 3">
            <a:extLst>
              <a:ext uri="{FF2B5EF4-FFF2-40B4-BE49-F238E27FC236}">
                <a16:creationId xmlns:a16="http://schemas.microsoft.com/office/drawing/2014/main" id="{1C34B22F-965F-4BEA-ACAC-5EDB2E368D01}"/>
              </a:ext>
            </a:extLst>
          </p:cNvPr>
          <p:cNvGraphicFramePr/>
          <p:nvPr/>
        </p:nvGraphicFramePr>
        <p:xfrm>
          <a:off x="228110" y="-2700"/>
          <a:ext cx="7788535" cy="2595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6B773039-EBB8-40C2-B05F-3BC7590C2DD9}"/>
              </a:ext>
            </a:extLst>
          </p:cNvPr>
          <p:cNvPicPr>
            <a:picLocks noChangeAspect="1"/>
          </p:cNvPicPr>
          <p:nvPr/>
        </p:nvPicPr>
        <p:blipFill>
          <a:blip r:embed="rId10"/>
          <a:stretch>
            <a:fillRect/>
          </a:stretch>
        </p:blipFill>
        <p:spPr>
          <a:xfrm>
            <a:off x="1761154" y="2653674"/>
            <a:ext cx="1828800" cy="1398292"/>
          </a:xfrm>
          <a:prstGeom prst="rect">
            <a:avLst/>
          </a:prstGeom>
        </p:spPr>
      </p:pic>
      <p:pic>
        <p:nvPicPr>
          <p:cNvPr id="12" name="Picture 11">
            <a:extLst>
              <a:ext uri="{FF2B5EF4-FFF2-40B4-BE49-F238E27FC236}">
                <a16:creationId xmlns:a16="http://schemas.microsoft.com/office/drawing/2014/main" id="{F7A618EA-66F6-4F94-8082-9D36DAD273CB}"/>
              </a:ext>
            </a:extLst>
          </p:cNvPr>
          <p:cNvPicPr>
            <a:picLocks noChangeAspect="1"/>
          </p:cNvPicPr>
          <p:nvPr/>
        </p:nvPicPr>
        <p:blipFill>
          <a:blip r:embed="rId11"/>
          <a:stretch>
            <a:fillRect/>
          </a:stretch>
        </p:blipFill>
        <p:spPr>
          <a:xfrm>
            <a:off x="4494404" y="2627707"/>
            <a:ext cx="1828800" cy="1424258"/>
          </a:xfrm>
          <a:prstGeom prst="rect">
            <a:avLst/>
          </a:prstGeom>
        </p:spPr>
      </p:pic>
    </p:spTree>
    <p:extLst>
      <p:ext uri="{BB962C8B-B14F-4D97-AF65-F5344CB8AC3E}">
        <p14:creationId xmlns:p14="http://schemas.microsoft.com/office/powerpoint/2010/main" val="179042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22FA6B6-CBE4-401A-955F-A9542EB39413}"/>
              </a:ext>
            </a:extLst>
          </p:cNvPr>
          <p:cNvSpPr/>
          <p:nvPr/>
        </p:nvSpPr>
        <p:spPr>
          <a:xfrm>
            <a:off x="351055" y="2078853"/>
            <a:ext cx="3720347" cy="543869"/>
          </a:xfrm>
          <a:custGeom>
            <a:avLst/>
            <a:gdLst>
              <a:gd name="connsiteX0" fmla="*/ 0 w 4960462"/>
              <a:gd name="connsiteY0" fmla="*/ 0 h 723034"/>
              <a:gd name="connsiteX1" fmla="*/ 4960462 w 4960462"/>
              <a:gd name="connsiteY1" fmla="*/ 0 h 723034"/>
              <a:gd name="connsiteX2" fmla="*/ 4960462 w 4960462"/>
              <a:gd name="connsiteY2" fmla="*/ 723034 h 723034"/>
              <a:gd name="connsiteX3" fmla="*/ 0 w 4960462"/>
              <a:gd name="connsiteY3" fmla="*/ 723034 h 723034"/>
              <a:gd name="connsiteX4" fmla="*/ 0 w 4960462"/>
              <a:gd name="connsiteY4" fmla="*/ 0 h 723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462" h="723034">
                <a:moveTo>
                  <a:pt x="0" y="0"/>
                </a:moveTo>
                <a:lnTo>
                  <a:pt x="4960462" y="0"/>
                </a:lnTo>
                <a:lnTo>
                  <a:pt x="4960462" y="723034"/>
                </a:lnTo>
                <a:lnTo>
                  <a:pt x="0" y="72303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45720" rIns="80010" bIns="45720" numCol="1" spcCol="1270"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500063" rtl="0" eaLnBrk="1" fontAlgn="auto" latinLnBrk="0" hangingPunct="1">
              <a:lnSpc>
                <a:spcPct val="90000"/>
              </a:lnSpc>
              <a:spcBef>
                <a:spcPct val="0"/>
              </a:spcBef>
              <a:spcAft>
                <a:spcPct val="35000"/>
              </a:spcAft>
              <a:buClrTx/>
              <a:buSzTx/>
              <a:buFontTx/>
              <a:buNone/>
              <a:tabLst/>
              <a:defRPr/>
            </a:pPr>
            <a:r>
              <a:rPr kumimoji="0" lang="en-GB" sz="1125" b="1" i="0" u="none" strike="noStrike" kern="1200" cap="none" spc="0" normalizeH="0" baseline="0" noProof="0">
                <a:ln>
                  <a:noFill/>
                </a:ln>
                <a:solidFill>
                  <a:prstClr val="white"/>
                </a:solidFill>
                <a:effectLst/>
                <a:uLnTx/>
                <a:uFillTx/>
                <a:latin typeface="Calibri"/>
                <a:ea typeface="+mn-ea"/>
                <a:cs typeface="Arial" panose="020B0604020202020204" pitchFamily="34" charset="0"/>
              </a:rPr>
              <a:t>In 2020/21, 2 million fewer people were recorded as having controlled hypertension compared to 2019/20</a:t>
            </a:r>
            <a:endParaRPr kumimoji="0" lang="en-GB" sz="1125"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Freeform: Shape 7">
            <a:extLst>
              <a:ext uri="{FF2B5EF4-FFF2-40B4-BE49-F238E27FC236}">
                <a16:creationId xmlns:a16="http://schemas.microsoft.com/office/drawing/2014/main" id="{8BFB258C-D300-4632-BCED-E56054F4426E}"/>
              </a:ext>
            </a:extLst>
          </p:cNvPr>
          <p:cNvSpPr/>
          <p:nvPr/>
        </p:nvSpPr>
        <p:spPr>
          <a:xfrm>
            <a:off x="351055" y="2630036"/>
            <a:ext cx="3720347" cy="1503300"/>
          </a:xfrm>
          <a:custGeom>
            <a:avLst/>
            <a:gdLst>
              <a:gd name="connsiteX0" fmla="*/ 0 w 4960462"/>
              <a:gd name="connsiteY0" fmla="*/ 0 h 3445589"/>
              <a:gd name="connsiteX1" fmla="*/ 4960462 w 4960462"/>
              <a:gd name="connsiteY1" fmla="*/ 0 h 3445589"/>
              <a:gd name="connsiteX2" fmla="*/ 4960462 w 4960462"/>
              <a:gd name="connsiteY2" fmla="*/ 3445589 h 3445589"/>
              <a:gd name="connsiteX3" fmla="*/ 0 w 4960462"/>
              <a:gd name="connsiteY3" fmla="*/ 3445589 h 3445589"/>
              <a:gd name="connsiteX4" fmla="*/ 0 w 4960462"/>
              <a:gd name="connsiteY4" fmla="*/ 0 h 344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462" h="3445589">
                <a:moveTo>
                  <a:pt x="0" y="0"/>
                </a:moveTo>
                <a:lnTo>
                  <a:pt x="4960462" y="0"/>
                </a:lnTo>
                <a:lnTo>
                  <a:pt x="4960462" y="3445589"/>
                </a:lnTo>
                <a:lnTo>
                  <a:pt x="0" y="344558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008" tIns="60008" rIns="80010" bIns="90011" numCol="1" spcCol="127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marR="0" lvl="1" indent="-85725" algn="l" defTabSz="500063" rtl="0" eaLnBrk="1" fontAlgn="auto" latinLnBrk="0" hangingPunct="1">
              <a:lnSpc>
                <a:spcPct val="90000"/>
              </a:lnSpc>
              <a:spcBef>
                <a:spcPct val="0"/>
              </a:spcBef>
              <a:spcAft>
                <a:spcPct val="15000"/>
              </a:spcAft>
              <a:buClrTx/>
              <a:buSzTx/>
              <a:buFontTx/>
              <a:buChar char="•"/>
              <a:tabLst/>
              <a:defRPr/>
            </a:pPr>
            <a:r>
              <a:rPr kumimoji="0" lang="en-GB" sz="112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Arial"/>
              </a:rPr>
              <a:t>In 2019/20, 6 million people had controlled hypertension; this fell to 4.1 million in 2020/1 </a:t>
            </a:r>
          </a:p>
          <a:p>
            <a:pPr marL="85725" marR="0" lvl="1" indent="-85725" algn="l" defTabSz="500063" rtl="0" eaLnBrk="1" fontAlgn="auto" latinLnBrk="0" hangingPunct="1">
              <a:lnSpc>
                <a:spcPct val="90000"/>
              </a:lnSpc>
              <a:spcBef>
                <a:spcPct val="0"/>
              </a:spcBef>
              <a:spcAft>
                <a:spcPct val="15000"/>
              </a:spcAft>
              <a:buClrTx/>
              <a:buSzTx/>
              <a:buFontTx/>
              <a:buChar char="•"/>
              <a:tabLst/>
              <a:defRPr/>
            </a:pPr>
            <a:r>
              <a:rPr kumimoji="0" lang="en-GB" sz="112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Arial"/>
              </a:rPr>
              <a:t>Delays of greater than 6 weeks before hypertension medication intensification and delays of greater than 12 weeks before blood pressure follow-up after intensification are associated with an increased risk of an acute cardiovascular event or death from any cause;</a:t>
            </a:r>
            <a:r>
              <a:rPr kumimoji="0" lang="en-US" sz="112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Arial"/>
              </a:rPr>
              <a:t> the greatest rate of increase in risk occurs in the first nine months.</a:t>
            </a:r>
            <a:endParaRPr kumimoji="0" lang="en-GB" sz="112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Arial"/>
            </a:endParaRPr>
          </a:p>
        </p:txBody>
      </p:sp>
      <p:pic>
        <p:nvPicPr>
          <p:cNvPr id="3" name="Picture 2" descr="Chart&#10;&#10;Description automatically generated">
            <a:extLst>
              <a:ext uri="{FF2B5EF4-FFF2-40B4-BE49-F238E27FC236}">
                <a16:creationId xmlns:a16="http://schemas.microsoft.com/office/drawing/2014/main" id="{338A5C8B-4AE3-4F78-B06E-34EB93C85B2F}"/>
              </a:ext>
            </a:extLst>
          </p:cNvPr>
          <p:cNvPicPr>
            <a:picLocks noChangeAspect="1"/>
          </p:cNvPicPr>
          <p:nvPr/>
        </p:nvPicPr>
        <p:blipFill>
          <a:blip r:embed="rId3"/>
          <a:stretch>
            <a:fillRect/>
          </a:stretch>
        </p:blipFill>
        <p:spPr>
          <a:xfrm>
            <a:off x="4790419" y="1964854"/>
            <a:ext cx="3542684" cy="2294360"/>
          </a:xfrm>
          <a:prstGeom prst="rect">
            <a:avLst/>
          </a:prstGeom>
          <a:ln>
            <a:solidFill>
              <a:schemeClr val="tx1"/>
            </a:solidFill>
          </a:ln>
        </p:spPr>
      </p:pic>
      <p:sp>
        <p:nvSpPr>
          <p:cNvPr id="6" name="TextBox 5">
            <a:extLst>
              <a:ext uri="{FF2B5EF4-FFF2-40B4-BE49-F238E27FC236}">
                <a16:creationId xmlns:a16="http://schemas.microsoft.com/office/drawing/2014/main" id="{2E46929E-30A7-483F-8A41-17EE78F23B28}"/>
              </a:ext>
            </a:extLst>
          </p:cNvPr>
          <p:cNvSpPr txBox="1"/>
          <p:nvPr/>
        </p:nvSpPr>
        <p:spPr>
          <a:xfrm>
            <a:off x="55971" y="512681"/>
            <a:ext cx="8799942" cy="992579"/>
          </a:xfrm>
          <a:prstGeom prst="rect">
            <a:avLst/>
          </a:prstGeom>
          <a:ln w="63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2060"/>
                </a:solidFill>
                <a:effectLst/>
                <a:uLnTx/>
                <a:uFillTx/>
                <a:latin typeface="Calibri"/>
                <a:ea typeface="+mn-ea"/>
                <a:cs typeface="Arial"/>
              </a:rPr>
              <a:t>Hypertension is the leading risk factor for stroke. An increase in incidence could lead to a major increase in social care demand (currently £4.5billion per year) and destabilising effect on patient flows out of and through hospitals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2060"/>
                </a:solidFill>
                <a:effectLst/>
                <a:uLnTx/>
                <a:uFillTx/>
                <a:latin typeface="Calibri"/>
                <a:ea typeface="+mn-ea"/>
                <a:cs typeface="Arial"/>
              </a:rPr>
              <a:t>The 3 December Omicron variant letter from NHSE to systems offers temporary income protection on primary care CVD levers and incentives (</a:t>
            </a:r>
            <a:r>
              <a:rPr kumimoji="0" lang="en-GB" sz="1200" b="1" i="0" u="none" strike="noStrike" kern="1200" cap="none" spc="0" normalizeH="0" baseline="0" noProof="0" err="1">
                <a:ln>
                  <a:noFill/>
                </a:ln>
                <a:solidFill>
                  <a:srgbClr val="002060"/>
                </a:solidFill>
                <a:effectLst/>
                <a:uLnTx/>
                <a:uFillTx/>
                <a:latin typeface="Calibri"/>
                <a:ea typeface="+mn-ea"/>
                <a:cs typeface="Arial"/>
              </a:rPr>
              <a:t>QoF</a:t>
            </a:r>
            <a:r>
              <a:rPr kumimoji="0" lang="en-GB" sz="1200" b="1" i="0" u="none" strike="noStrike" kern="1200" cap="none" spc="0" normalizeH="0" baseline="0" noProof="0">
                <a:ln>
                  <a:noFill/>
                </a:ln>
                <a:solidFill>
                  <a:srgbClr val="002060"/>
                </a:solidFill>
                <a:effectLst/>
                <a:uLnTx/>
                <a:uFillTx/>
                <a:latin typeface="Calibri"/>
                <a:ea typeface="+mn-ea"/>
                <a:cs typeface="Arial"/>
              </a:rPr>
              <a:t>, DES and IIF) to allow increased capacity for vaccine rollout. Practices were asked to prioritise higher risk patients.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2060"/>
                </a:solidFill>
                <a:effectLst/>
                <a:uLnTx/>
                <a:uFillTx/>
                <a:latin typeface="Calibri"/>
                <a:ea typeface="+mn-ea"/>
                <a:cs typeface="Arial"/>
              </a:rPr>
              <a:t>Restoration of general practice metrics and incentives from 1 April 22 will be key to CVD prevention. </a:t>
            </a:r>
          </a:p>
        </p:txBody>
      </p:sp>
      <p:sp>
        <p:nvSpPr>
          <p:cNvPr id="7" name="TextBox 6">
            <a:extLst>
              <a:ext uri="{FF2B5EF4-FFF2-40B4-BE49-F238E27FC236}">
                <a16:creationId xmlns:a16="http://schemas.microsoft.com/office/drawing/2014/main" id="{813943E1-2170-4D29-BE6D-7140E3878332}"/>
              </a:ext>
            </a:extLst>
          </p:cNvPr>
          <p:cNvSpPr txBox="1"/>
          <p:nvPr/>
        </p:nvSpPr>
        <p:spPr>
          <a:xfrm>
            <a:off x="5330499" y="1757104"/>
            <a:ext cx="4169817" cy="207749"/>
          </a:xfrm>
          <a:prstGeom prst="rect">
            <a:avLst/>
          </a:prstGeom>
          <a:noFill/>
          <a:ln w="63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 hypertension patients treated to target (QoF) </a:t>
            </a:r>
          </a:p>
        </p:txBody>
      </p:sp>
      <p:sp>
        <p:nvSpPr>
          <p:cNvPr id="9" name="TextBox 8">
            <a:extLst>
              <a:ext uri="{FF2B5EF4-FFF2-40B4-BE49-F238E27FC236}">
                <a16:creationId xmlns:a16="http://schemas.microsoft.com/office/drawing/2014/main" id="{A247BF2A-1A13-4D6B-AEF4-F16B44B9CC52}"/>
              </a:ext>
            </a:extLst>
          </p:cNvPr>
          <p:cNvSpPr txBox="1"/>
          <p:nvPr/>
        </p:nvSpPr>
        <p:spPr>
          <a:xfrm>
            <a:off x="420353" y="4926556"/>
            <a:ext cx="7272338" cy="1615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Calibri"/>
                <a:ea typeface="+mn-lt"/>
                <a:cs typeface="Arial"/>
              </a:rPr>
              <a:t>Sources: QoF</a:t>
            </a: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0" name="Diagram 9">
            <a:extLst>
              <a:ext uri="{FF2B5EF4-FFF2-40B4-BE49-F238E27FC236}">
                <a16:creationId xmlns:a16="http://schemas.microsoft.com/office/drawing/2014/main" id="{AC8C43A3-7DE0-4B9E-AB1B-17CC267A148F}"/>
              </a:ext>
            </a:extLst>
          </p:cNvPr>
          <p:cNvGraphicFramePr/>
          <p:nvPr/>
        </p:nvGraphicFramePr>
        <p:xfrm>
          <a:off x="55971" y="66156"/>
          <a:ext cx="7788535" cy="259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0677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F112F2-F454-45C8-8913-1F7F7CF741EE}"/>
              </a:ext>
            </a:extLst>
          </p:cNvPr>
          <p:cNvGraphicFramePr/>
          <p:nvPr/>
        </p:nvGraphicFramePr>
        <p:xfrm>
          <a:off x="295367" y="811450"/>
          <a:ext cx="8553266" cy="225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4C0A464-1D6C-40B4-A0C2-09AB4C72EA8E}"/>
              </a:ext>
            </a:extLst>
          </p:cNvPr>
          <p:cNvSpPr/>
          <p:nvPr/>
        </p:nvSpPr>
        <p:spPr>
          <a:xfrm>
            <a:off x="113129" y="359778"/>
            <a:ext cx="6305426" cy="300083"/>
          </a:xfrm>
          <a:prstGeom prst="rect">
            <a:avLst/>
          </a:prstGeom>
        </p:spPr>
        <p:txBody>
          <a:bodyPr wrap="square" lIns="68580" tIns="34290" rIns="68580" bIns="3429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2060"/>
                </a:solidFill>
                <a:effectLst/>
                <a:uLnTx/>
                <a:uFillTx/>
                <a:latin typeface="Calibri"/>
                <a:ea typeface="+mn-ea"/>
                <a:cs typeface="Arial"/>
              </a:rPr>
              <a:t>Blood pressure checks and CVD prescriptions fell during the pandemic</a:t>
            </a:r>
          </a:p>
        </p:txBody>
      </p:sp>
      <p:pic>
        <p:nvPicPr>
          <p:cNvPr id="7" name="Picture 2" descr="Chart, bar chart&#10;&#10;Description automatically generated">
            <a:extLst>
              <a:ext uri="{FF2B5EF4-FFF2-40B4-BE49-F238E27FC236}">
                <a16:creationId xmlns:a16="http://schemas.microsoft.com/office/drawing/2014/main" id="{811E942F-E4E6-4B88-A493-9CC2CAD6BEB5}"/>
              </a:ext>
            </a:extLst>
          </p:cNvPr>
          <p:cNvPicPr>
            <a:picLocks noChangeAspect="1"/>
          </p:cNvPicPr>
          <p:nvPr/>
        </p:nvPicPr>
        <p:blipFill rotWithShape="1">
          <a:blip r:embed="rId7"/>
          <a:srcRect t="5946" r="278" b="-541"/>
          <a:stretch/>
        </p:blipFill>
        <p:spPr>
          <a:xfrm>
            <a:off x="5141381" y="3230607"/>
            <a:ext cx="3257249" cy="1575230"/>
          </a:xfrm>
          <a:prstGeom prst="rect">
            <a:avLst/>
          </a:prstGeom>
        </p:spPr>
      </p:pic>
      <p:sp>
        <p:nvSpPr>
          <p:cNvPr id="10" name="TextBox 9">
            <a:extLst>
              <a:ext uri="{FF2B5EF4-FFF2-40B4-BE49-F238E27FC236}">
                <a16:creationId xmlns:a16="http://schemas.microsoft.com/office/drawing/2014/main" id="{48FE6D47-8316-469F-A76B-35C554717526}"/>
              </a:ext>
            </a:extLst>
          </p:cNvPr>
          <p:cNvSpPr txBox="1"/>
          <p:nvPr/>
        </p:nvSpPr>
        <p:spPr>
          <a:xfrm>
            <a:off x="352454" y="4930025"/>
            <a:ext cx="7272338" cy="1615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Calibri (Body)"/>
                <a:ea typeface="+mn-lt"/>
                <a:cs typeface="Arial"/>
              </a:rPr>
              <a:t>Sources: GDPPR; IPPR</a:t>
            </a:r>
            <a:endParaRPr kumimoji="0" lang="en-US" sz="1350" b="0" i="0" u="none" strike="noStrike" kern="1200" cap="none" spc="0" normalizeH="0" baseline="0" noProof="0">
              <a:ln>
                <a:noFill/>
              </a:ln>
              <a:solidFill>
                <a:prstClr val="black"/>
              </a:solidFill>
              <a:effectLst/>
              <a:uLnTx/>
              <a:uFillTx/>
              <a:latin typeface="Calibri (Body)"/>
              <a:ea typeface="+mn-ea"/>
              <a:cs typeface="+mn-cs"/>
            </a:endParaRPr>
          </a:p>
        </p:txBody>
      </p:sp>
      <p:sp>
        <p:nvSpPr>
          <p:cNvPr id="3" name="TextBox 2">
            <a:extLst>
              <a:ext uri="{FF2B5EF4-FFF2-40B4-BE49-F238E27FC236}">
                <a16:creationId xmlns:a16="http://schemas.microsoft.com/office/drawing/2014/main" id="{7B8CCF8B-8692-4472-AED2-42DBFDB61870}"/>
              </a:ext>
            </a:extLst>
          </p:cNvPr>
          <p:cNvSpPr txBox="1"/>
          <p:nvPr/>
        </p:nvSpPr>
        <p:spPr>
          <a:xfrm>
            <a:off x="1305534" y="3036993"/>
            <a:ext cx="3414562" cy="20774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50" b="0" i="1" u="none" strike="noStrike" kern="1200" cap="none" spc="0" normalizeH="0" baseline="0" noProof="0">
                <a:ln>
                  <a:noFill/>
                </a:ln>
                <a:solidFill>
                  <a:prstClr val="black"/>
                </a:solidFill>
                <a:effectLst/>
                <a:uLnTx/>
                <a:uFillTx/>
                <a:latin typeface="Calibri (Body)"/>
                <a:ea typeface="+mn-ea"/>
                <a:cs typeface="+mn-cs"/>
              </a:rPr>
              <a:t>Count of monthly BP checks in primary care</a:t>
            </a:r>
          </a:p>
        </p:txBody>
      </p:sp>
      <p:grpSp>
        <p:nvGrpSpPr>
          <p:cNvPr id="6" name="Group 5">
            <a:extLst>
              <a:ext uri="{FF2B5EF4-FFF2-40B4-BE49-F238E27FC236}">
                <a16:creationId xmlns:a16="http://schemas.microsoft.com/office/drawing/2014/main" id="{41C9A953-0DD7-49D6-952B-FA3DB30FC63F}"/>
              </a:ext>
            </a:extLst>
          </p:cNvPr>
          <p:cNvGrpSpPr/>
          <p:nvPr/>
        </p:nvGrpSpPr>
        <p:grpSpPr>
          <a:xfrm>
            <a:off x="352454" y="3112665"/>
            <a:ext cx="4141071" cy="1671057"/>
            <a:chOff x="469939" y="4150220"/>
            <a:chExt cx="5521428" cy="2228076"/>
          </a:xfrm>
        </p:grpSpPr>
        <p:graphicFrame>
          <p:nvGraphicFramePr>
            <p:cNvPr id="9" name="Chart 8">
              <a:extLst>
                <a:ext uri="{FF2B5EF4-FFF2-40B4-BE49-F238E27FC236}">
                  <a16:creationId xmlns:a16="http://schemas.microsoft.com/office/drawing/2014/main" id="{07B67426-C85E-4ED3-92BA-502F5C4DF143}"/>
                </a:ext>
              </a:extLst>
            </p:cNvPr>
            <p:cNvGraphicFramePr>
              <a:graphicFrameLocks/>
            </p:cNvGraphicFramePr>
            <p:nvPr/>
          </p:nvGraphicFramePr>
          <p:xfrm>
            <a:off x="469939" y="4208725"/>
            <a:ext cx="5261806" cy="2169571"/>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3DC11642-5210-4A9C-B389-BB1267A31DF5}"/>
                </a:ext>
              </a:extLst>
            </p:cNvPr>
            <p:cNvSpPr txBox="1"/>
            <p:nvPr/>
          </p:nvSpPr>
          <p:spPr>
            <a:xfrm>
              <a:off x="5454831" y="4150220"/>
              <a:ext cx="536536" cy="2228076"/>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2" name="Diagram 11">
            <a:extLst>
              <a:ext uri="{FF2B5EF4-FFF2-40B4-BE49-F238E27FC236}">
                <a16:creationId xmlns:a16="http://schemas.microsoft.com/office/drawing/2014/main" id="{DE922CF7-95DC-4A45-A4BD-CB757C3ECCD6}"/>
              </a:ext>
            </a:extLst>
          </p:cNvPr>
          <p:cNvGraphicFramePr/>
          <p:nvPr/>
        </p:nvGraphicFramePr>
        <p:xfrm>
          <a:off x="113129" y="51893"/>
          <a:ext cx="7788535" cy="2595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0318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526EE9-2042-4370-914C-622A375F4591}"/>
              </a:ext>
            </a:extLst>
          </p:cNvPr>
          <p:cNvSpPr txBox="1"/>
          <p:nvPr/>
        </p:nvSpPr>
        <p:spPr>
          <a:xfrm>
            <a:off x="411996" y="571967"/>
            <a:ext cx="7712096" cy="276999"/>
          </a:xfrm>
          <a:prstGeom prst="rect">
            <a:avLst/>
          </a:prstGeom>
          <a:ln w="63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366713" rtl="0" eaLnBrk="1" fontAlgn="auto" latinLnBrk="0" hangingPunct="1">
              <a:lnSpc>
                <a:spcPct val="90000"/>
              </a:lnSpc>
              <a:spcBef>
                <a:spcPct val="0"/>
              </a:spcBef>
              <a:spcAft>
                <a:spcPct val="35000"/>
              </a:spcAft>
              <a:buClrTx/>
              <a:buSzTx/>
              <a:buFontTx/>
              <a:buNone/>
              <a:tabLst/>
              <a:defRPr/>
            </a:pPr>
            <a:r>
              <a:rPr kumimoji="0" lang="en-GB" sz="1500" b="1"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Possible causes of non-Covid excess mortality</a:t>
            </a:r>
            <a:endParaRPr kumimoji="0" lang="en-GB" sz="1500" b="0"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endParaRPr>
          </a:p>
        </p:txBody>
      </p:sp>
      <p:graphicFrame>
        <p:nvGraphicFramePr>
          <p:cNvPr id="6" name="Diagram 5">
            <a:extLst>
              <a:ext uri="{FF2B5EF4-FFF2-40B4-BE49-F238E27FC236}">
                <a16:creationId xmlns:a16="http://schemas.microsoft.com/office/drawing/2014/main" id="{048381C3-9438-4593-AB43-81D87A23086B}"/>
              </a:ext>
            </a:extLst>
          </p:cNvPr>
          <p:cNvGraphicFramePr/>
          <p:nvPr/>
        </p:nvGraphicFramePr>
        <p:xfrm>
          <a:off x="55971" y="66156"/>
          <a:ext cx="7788535" cy="25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6B66B597-A4A7-4EE0-9712-223DC3C7340C}"/>
              </a:ext>
            </a:extLst>
          </p:cNvPr>
          <p:cNvSpPr/>
          <p:nvPr/>
        </p:nvSpPr>
        <p:spPr>
          <a:xfrm>
            <a:off x="571500" y="1003578"/>
            <a:ext cx="6799178" cy="177510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1" indent="0" algn="l" defTabSz="733425" rtl="0" eaLnBrk="1" fontAlgn="auto" latinLnBrk="0" hangingPunct="1">
              <a:lnSpc>
                <a:spcPct val="90000"/>
              </a:lnSpc>
              <a:spcBef>
                <a:spcPct val="0"/>
              </a:spcBef>
              <a:spcAft>
                <a:spcPct val="1500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Arial"/>
              </a:rPr>
              <a:t>1. Reduced primary or secondary prevention including statins, antihypertensives, </a:t>
            </a:r>
            <a:r>
              <a:rPr kumimoji="0" lang="en-GB" sz="1350" b="0" i="0" u="none" strike="noStrike" kern="1200" cap="none" spc="0" normalizeH="0" baseline="0" noProof="0" dirty="0" err="1">
                <a:ln>
                  <a:noFill/>
                </a:ln>
                <a:solidFill>
                  <a:prstClr val="black"/>
                </a:solidFill>
                <a:effectLst/>
                <a:uLnTx/>
                <a:uFillTx/>
                <a:latin typeface="Calibri"/>
                <a:ea typeface="+mn-ea"/>
                <a:cs typeface="Arial"/>
              </a:rPr>
              <a:t>etc</a:t>
            </a:r>
            <a:endParaRPr kumimoji="0" lang="en-GB" sz="1350" b="0" i="0" u="none" strike="noStrike" kern="1200" cap="none" spc="0" normalizeH="0" baseline="0" noProof="0" dirty="0">
              <a:ln>
                <a:noFill/>
              </a:ln>
              <a:solidFill>
                <a:prstClr val="black"/>
              </a:solidFill>
              <a:effectLst/>
              <a:uLnTx/>
              <a:uFillTx/>
              <a:latin typeface="Calibri"/>
              <a:ea typeface="+mn-ea"/>
              <a:cs typeface="Arial"/>
            </a:endParaRPr>
          </a:p>
          <a:p>
            <a:pPr marL="0" marR="0" lvl="1" indent="0" algn="l" defTabSz="733425" rtl="0" eaLnBrk="1" fontAlgn="auto" latinLnBrk="0" hangingPunct="1">
              <a:lnSpc>
                <a:spcPct val="90000"/>
              </a:lnSpc>
              <a:spcBef>
                <a:spcPct val="0"/>
              </a:spcBef>
              <a:spcAft>
                <a:spcPct val="1500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Arial"/>
            </a:endParaRPr>
          </a:p>
          <a:p>
            <a:pPr marL="0" marR="0" lvl="1" indent="0" algn="l" defTabSz="733425" rtl="0" eaLnBrk="1" fontAlgn="auto" latinLnBrk="0" hangingPunct="1">
              <a:lnSpc>
                <a:spcPct val="90000"/>
              </a:lnSpc>
              <a:spcBef>
                <a:spcPct val="0"/>
              </a:spcBef>
              <a:spcAft>
                <a:spcPct val="1500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Arial"/>
              </a:rPr>
              <a:t>2. People not seeking help as worried about getting COVID-19 or access to help is more difficult</a:t>
            </a:r>
          </a:p>
          <a:p>
            <a:pPr marL="0" marR="0" lvl="1" indent="0" algn="l" defTabSz="733425" rtl="0" eaLnBrk="1" fontAlgn="auto" latinLnBrk="0" hangingPunct="1">
              <a:lnSpc>
                <a:spcPct val="90000"/>
              </a:lnSpc>
              <a:spcBef>
                <a:spcPct val="0"/>
              </a:spcBef>
              <a:spcAft>
                <a:spcPct val="1500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Arial"/>
            </a:endParaRPr>
          </a:p>
          <a:p>
            <a:pPr marL="0" marR="0" lvl="1" indent="0" algn="l" defTabSz="733425" rtl="0" eaLnBrk="1" fontAlgn="auto" latinLnBrk="0" hangingPunct="1">
              <a:lnSpc>
                <a:spcPct val="90000"/>
              </a:lnSpc>
              <a:spcBef>
                <a:spcPct val="0"/>
              </a:spcBef>
              <a:spcAft>
                <a:spcPct val="15000"/>
              </a:spcAft>
              <a:buClrTx/>
              <a:buSzTx/>
              <a:buFontTx/>
              <a:buNone/>
              <a:tabLst/>
              <a:defRPr/>
            </a:pPr>
            <a:r>
              <a:rPr lang="en-GB" sz="1013" dirty="0">
                <a:solidFill>
                  <a:prstClr val="black"/>
                </a:solidFill>
                <a:latin typeface="Calibri"/>
                <a:cs typeface="Arial"/>
              </a:rPr>
              <a:t>3</a:t>
            </a:r>
            <a:r>
              <a:rPr kumimoji="0" lang="en-GB" sz="1350" b="0" i="0" u="none" strike="noStrike" kern="1200" cap="none" spc="0" normalizeH="0" baseline="0" noProof="0" dirty="0">
                <a:ln>
                  <a:noFill/>
                </a:ln>
                <a:solidFill>
                  <a:prstClr val="black"/>
                </a:solidFill>
                <a:effectLst/>
                <a:uLnTx/>
                <a:uFillTx/>
                <a:latin typeface="Calibri"/>
                <a:ea typeface="+mn-ea"/>
                <a:cs typeface="Arial"/>
              </a:rPr>
              <a:t>. Overall system pressure, including ambulance services</a:t>
            </a:r>
          </a:p>
          <a:p>
            <a:pPr marL="0" marR="0" lvl="1" indent="0" algn="l" defTabSz="733425" rtl="0" eaLnBrk="1" fontAlgn="auto" latinLnBrk="0" hangingPunct="1">
              <a:lnSpc>
                <a:spcPct val="90000"/>
              </a:lnSpc>
              <a:spcBef>
                <a:spcPct val="0"/>
              </a:spcBef>
              <a:spcAft>
                <a:spcPct val="1500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Arial"/>
            </a:endParaRPr>
          </a:p>
          <a:p>
            <a:pPr marL="0" marR="0" lvl="1" indent="0" algn="l" defTabSz="733425" rtl="0" eaLnBrk="1" fontAlgn="auto" latinLnBrk="0" hangingPunct="1">
              <a:lnSpc>
                <a:spcPct val="90000"/>
              </a:lnSpc>
              <a:spcBef>
                <a:spcPct val="0"/>
              </a:spcBef>
              <a:spcAft>
                <a:spcPct val="15000"/>
              </a:spcAft>
              <a:buClrTx/>
              <a:buSzTx/>
              <a:buFontTx/>
              <a:buNone/>
              <a:tabLst/>
              <a:defRPr/>
            </a:pPr>
            <a:r>
              <a:rPr lang="en-GB" sz="1013" dirty="0">
                <a:solidFill>
                  <a:prstClr val="black"/>
                </a:solidFill>
                <a:latin typeface="Calibri"/>
                <a:cs typeface="Arial"/>
              </a:rPr>
              <a:t>4</a:t>
            </a:r>
            <a:r>
              <a:rPr kumimoji="0" lang="en-GB" sz="1350" b="0" i="0" u="none" strike="noStrike" kern="1200" cap="none" spc="0" normalizeH="0" baseline="0" noProof="0" dirty="0">
                <a:ln>
                  <a:noFill/>
                </a:ln>
                <a:solidFill>
                  <a:prstClr val="black"/>
                </a:solidFill>
                <a:effectLst/>
                <a:uLnTx/>
                <a:uFillTx/>
                <a:latin typeface="Calibri"/>
                <a:ea typeface="+mn-ea"/>
                <a:cs typeface="Arial"/>
              </a:rPr>
              <a:t>. Changes in risk behaviour including lower exercise, changes in diet, smoking, alcohol etc</a:t>
            </a:r>
          </a:p>
        </p:txBody>
      </p:sp>
      <p:sp>
        <p:nvSpPr>
          <p:cNvPr id="5" name="Title 1"/>
          <p:cNvSpPr txBox="1">
            <a:spLocks/>
          </p:cNvSpPr>
          <p:nvPr/>
        </p:nvSpPr>
        <p:spPr>
          <a:xfrm>
            <a:off x="411997" y="4588669"/>
            <a:ext cx="8822531" cy="683419"/>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b="1" dirty="0">
                <a:solidFill>
                  <a:srgbClr val="005EB8"/>
                </a:solidFill>
                <a:latin typeface="Arial" panose="020B0604020202020204" pitchFamily="34" charset="0"/>
                <a:cs typeface="Arial" panose="020B0604020202020204" pitchFamily="34" charset="0"/>
              </a:rPr>
              <a:t>Tackling Cardiovascular Disease is tackling Inequality </a:t>
            </a:r>
            <a:br>
              <a:rPr lang="en-GB" sz="2400" b="1" dirty="0">
                <a:solidFill>
                  <a:srgbClr val="005EB8"/>
                </a:solidFill>
                <a:latin typeface="Arial" panose="020B0604020202020204" pitchFamily="34" charset="0"/>
                <a:cs typeface="Arial" panose="020B0604020202020204" pitchFamily="34" charset="0"/>
              </a:rPr>
            </a:br>
            <a:endParaRPr lang="en-GB" sz="2400" dirty="0"/>
          </a:p>
        </p:txBody>
      </p:sp>
    </p:spTree>
    <p:extLst>
      <p:ext uri="{BB962C8B-B14F-4D97-AF65-F5344CB8AC3E}">
        <p14:creationId xmlns:p14="http://schemas.microsoft.com/office/powerpoint/2010/main" val="339600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489347" y="964811"/>
            <a:ext cx="4467239" cy="405093"/>
          </a:xfrm>
          <a:prstGeom prst="rect">
            <a:avLst/>
          </a:prstGeom>
        </p:spPr>
        <p:txBody>
          <a:bodyPr vert="horz" lIns="68580" tIns="34290" rIns="68580" bIns="34290" rtlCol="0" anchor="ctr" anchorCtr="0">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800" dirty="0">
                <a:latin typeface="Arial" panose="020B0604020202020204" pitchFamily="34" charset="0"/>
                <a:cs typeface="Arial" panose="020B0604020202020204" pitchFamily="34" charset="0"/>
              </a:rPr>
              <a:t>What can practices do?</a:t>
            </a:r>
            <a:endParaRPr kumimoji="0" lang="en-GB" sz="28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013" dirty="0"/>
          </a:p>
        </p:txBody>
      </p:sp>
      <p:sp>
        <p:nvSpPr>
          <p:cNvPr id="3" name="TextBox 2">
            <a:extLst>
              <a:ext uri="{FF2B5EF4-FFF2-40B4-BE49-F238E27FC236}">
                <a16:creationId xmlns:a16="http://schemas.microsoft.com/office/drawing/2014/main" id="{1A470B85-8E79-D1A3-9686-B10F551579AC}"/>
              </a:ext>
            </a:extLst>
          </p:cNvPr>
          <p:cNvSpPr txBox="1"/>
          <p:nvPr/>
        </p:nvSpPr>
        <p:spPr>
          <a:xfrm>
            <a:off x="489347" y="1499589"/>
            <a:ext cx="8304607" cy="2431435"/>
          </a:xfrm>
          <a:prstGeom prst="rect">
            <a:avLst/>
          </a:prstGeom>
          <a:noFill/>
        </p:spPr>
        <p:txBody>
          <a:bodyPr wrap="square">
            <a:spAutoFit/>
          </a:bodyPr>
          <a:lstStyle/>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Introducing a hypertension champion within your practice</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Communications and messaging to patients </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Encouraging the use of BP monitors at home </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Supporting patient self-management </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Investment in training and leadership</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Support from other primary care services </a:t>
            </a:r>
          </a:p>
          <a:p>
            <a:pPr marL="342900" indent="-342900">
              <a:buFont typeface="Arial" panose="020B0604020202020204" pitchFamily="34" charset="0"/>
              <a:buChar char="•"/>
            </a:pPr>
            <a:r>
              <a:rPr lang="en-GB" sz="1900" dirty="0" err="1">
                <a:latin typeface="Arial" panose="020B0604020202020204" pitchFamily="34" charset="0"/>
                <a:cs typeface="Arial" panose="020B0604020202020204" pitchFamily="34" charset="0"/>
              </a:rPr>
              <a:t>PCN</a:t>
            </a:r>
            <a:r>
              <a:rPr lang="en-GB" sz="1900" dirty="0">
                <a:latin typeface="Arial" panose="020B0604020202020204" pitchFamily="34" charset="0"/>
                <a:cs typeface="Arial" panose="020B0604020202020204" pitchFamily="34" charset="0"/>
              </a:rPr>
              <a:t>/</a:t>
            </a:r>
            <a:r>
              <a:rPr lang="en-GB" sz="1900" dirty="0" err="1">
                <a:latin typeface="Arial" panose="020B0604020202020204" pitchFamily="34" charset="0"/>
                <a:cs typeface="Arial" panose="020B0604020202020204" pitchFamily="34" charset="0"/>
              </a:rPr>
              <a:t>QOF</a:t>
            </a:r>
            <a:r>
              <a:rPr lang="en-GB" sz="1900" dirty="0">
                <a:latin typeface="Arial" panose="020B0604020202020204" pitchFamily="34" charset="0"/>
                <a:cs typeface="Arial" panose="020B0604020202020204" pitchFamily="34" charset="0"/>
              </a:rPr>
              <a:t> action plan with simple an meaningful data, available to all staff</a:t>
            </a:r>
          </a:p>
        </p:txBody>
      </p:sp>
      <p:sp>
        <p:nvSpPr>
          <p:cNvPr id="7" name="object 3">
            <a:extLst>
              <a:ext uri="{FF2B5EF4-FFF2-40B4-BE49-F238E27FC236}">
                <a16:creationId xmlns:a16="http://schemas.microsoft.com/office/drawing/2014/main" id="{CE2859E0-E24F-D441-3FED-7F888A701900}"/>
              </a:ext>
            </a:extLst>
          </p:cNvPr>
          <p:cNvSpPr/>
          <p:nvPr/>
        </p:nvSpPr>
        <p:spPr>
          <a:xfrm>
            <a:off x="0" y="4438590"/>
            <a:ext cx="9144000" cy="228600"/>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pic>
        <p:nvPicPr>
          <p:cNvPr id="8" name="Picture 7">
            <a:extLst>
              <a:ext uri="{FF2B5EF4-FFF2-40B4-BE49-F238E27FC236}">
                <a16:creationId xmlns:a16="http://schemas.microsoft.com/office/drawing/2014/main" id="{AA9810E7-E018-04F8-5BDE-5A018F44E3BF}"/>
              </a:ext>
            </a:extLst>
          </p:cNvPr>
          <p:cNvPicPr>
            <a:picLocks noChangeAspect="1"/>
          </p:cNvPicPr>
          <p:nvPr/>
        </p:nvPicPr>
        <p:blipFill>
          <a:blip r:embed="rId3"/>
          <a:stretch>
            <a:fillRect/>
          </a:stretch>
        </p:blipFill>
        <p:spPr>
          <a:xfrm>
            <a:off x="3037965" y="4100213"/>
            <a:ext cx="2999492" cy="377985"/>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D25090BC-D102-7A74-11C3-234DEA58D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41" y="272796"/>
            <a:ext cx="893064" cy="359664"/>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FA089176-9825-CB85-3660-55E2A65EE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54" y="272796"/>
            <a:ext cx="1631564" cy="489469"/>
          </a:xfrm>
          <a:prstGeom prst="rect">
            <a:avLst/>
          </a:prstGeom>
        </p:spPr>
      </p:pic>
    </p:spTree>
    <p:extLst>
      <p:ext uri="{BB962C8B-B14F-4D97-AF65-F5344CB8AC3E}">
        <p14:creationId xmlns:p14="http://schemas.microsoft.com/office/powerpoint/2010/main" val="278272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628649" y="901700"/>
            <a:ext cx="7886700" cy="1277035"/>
          </a:xfrm>
          <a:prstGeom prst="rect">
            <a:avLst/>
          </a:prstGeom>
        </p:spPr>
        <p:txBody>
          <a:bodyPr vert="horz" lIns="68580" tIns="34290" rIns="68580" bIns="34290" rtlCol="0" anchor="ctr"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3000" dirty="0"/>
              <a:t>Support from AHSN NENC</a:t>
            </a:r>
            <a:endParaRPr kumimoji="0" lang="en-GB"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013" dirty="0"/>
          </a:p>
        </p:txBody>
      </p:sp>
      <p:sp>
        <p:nvSpPr>
          <p:cNvPr id="3" name="TextBox 2">
            <a:extLst>
              <a:ext uri="{FF2B5EF4-FFF2-40B4-BE49-F238E27FC236}">
                <a16:creationId xmlns:a16="http://schemas.microsoft.com/office/drawing/2014/main" id="{1A470B85-8E79-D1A3-9686-B10F551579AC}"/>
              </a:ext>
            </a:extLst>
          </p:cNvPr>
          <p:cNvSpPr txBox="1"/>
          <p:nvPr/>
        </p:nvSpPr>
        <p:spPr>
          <a:xfrm>
            <a:off x="2286000" y="2178735"/>
            <a:ext cx="4572000" cy="1015663"/>
          </a:xfrm>
          <a:prstGeom prst="rect">
            <a:avLst/>
          </a:prstGeom>
          <a:noFill/>
        </p:spPr>
        <p:txBody>
          <a:bodyPr wrap="square">
            <a:spAutoFit/>
          </a:bodyPr>
          <a:lstStyle/>
          <a:p>
            <a:pPr algn="ctr"/>
            <a:r>
              <a:rPr lang="en-GB" sz="2000" b="1" dirty="0"/>
              <a:t>Karen Verrill </a:t>
            </a:r>
          </a:p>
          <a:p>
            <a:pPr algn="ctr"/>
            <a:r>
              <a:rPr lang="en-GB" sz="2000" dirty="0"/>
              <a:t>Blood Pressure Optimisation </a:t>
            </a:r>
          </a:p>
          <a:p>
            <a:pPr algn="ctr"/>
            <a:r>
              <a:rPr lang="en-GB" sz="2000" dirty="0"/>
              <a:t>Programme Manager, AHSN NENC</a:t>
            </a:r>
          </a:p>
        </p:txBody>
      </p:sp>
    </p:spTree>
    <p:extLst>
      <p:ext uri="{BB962C8B-B14F-4D97-AF65-F5344CB8AC3E}">
        <p14:creationId xmlns:p14="http://schemas.microsoft.com/office/powerpoint/2010/main" val="361350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4708F7-AD90-F13D-3990-EC0C16BAD43A}"/>
              </a:ext>
            </a:extLst>
          </p:cNvPr>
          <p:cNvSpPr txBox="1"/>
          <p:nvPr/>
        </p:nvSpPr>
        <p:spPr>
          <a:xfrm>
            <a:off x="664029" y="1056385"/>
            <a:ext cx="7772399" cy="3693319"/>
          </a:xfrm>
          <a:prstGeom prst="rect">
            <a:avLst/>
          </a:prstGeom>
          <a:noFill/>
        </p:spPr>
        <p:txBody>
          <a:bodyPr wrap="square" rtlCol="0">
            <a:spAutoFit/>
          </a:bodyPr>
          <a:lstStyle/>
          <a:p>
            <a:pPr defTabSz="914378"/>
            <a:r>
              <a:rPr lang="en-GB" b="1" dirty="0">
                <a:solidFill>
                  <a:prstClr val="black"/>
                </a:solidFill>
                <a:latin typeface="Calibri"/>
              </a:rPr>
              <a:t>We can provide support with:</a:t>
            </a:r>
          </a:p>
          <a:p>
            <a:pPr defTabSz="914378"/>
            <a:endParaRPr lang="en-GB" b="1" dirty="0">
              <a:solidFill>
                <a:prstClr val="black"/>
              </a:solidFill>
              <a:latin typeface="Calibri"/>
            </a:endParaRPr>
          </a:p>
          <a:p>
            <a:pPr marL="380990" indent="-380990" defTabSz="1219170">
              <a:buFont typeface="Arial" panose="020B0604020202020204" pitchFamily="34" charset="0"/>
              <a:buChar char="•"/>
            </a:pPr>
            <a:r>
              <a:rPr lang="en-GB" sz="1800" dirty="0">
                <a:solidFill>
                  <a:prstClr val="black"/>
                </a:solidFill>
                <a:latin typeface="Calibri"/>
              </a:rPr>
              <a:t>Advice and guidance</a:t>
            </a:r>
            <a:r>
              <a:rPr lang="en-GB" sz="1800" dirty="0">
                <a:solidFill>
                  <a:prstClr val="black"/>
                </a:solidFill>
              </a:rPr>
              <a:t> on i</a:t>
            </a:r>
            <a:r>
              <a:rPr lang="en-GB" sz="1800" dirty="0">
                <a:solidFill>
                  <a:prstClr val="black"/>
                </a:solidFill>
                <a:latin typeface="Calibri"/>
              </a:rPr>
              <a:t>mplementation of the framework</a:t>
            </a:r>
          </a:p>
          <a:p>
            <a:pPr marL="380990" indent="-380990" defTabSz="1219170">
              <a:buFont typeface="Arial" panose="020B0604020202020204" pitchFamily="34" charset="0"/>
              <a:buChar char="•"/>
            </a:pPr>
            <a:r>
              <a:rPr lang="en-GB" sz="1800" dirty="0">
                <a:solidFill>
                  <a:prstClr val="black"/>
                </a:solidFill>
                <a:latin typeface="Calibri"/>
              </a:rPr>
              <a:t>Troubleshooting including raising issues with the national team</a:t>
            </a:r>
          </a:p>
          <a:p>
            <a:pPr marL="380990" indent="-380990" defTabSz="1219170">
              <a:buFont typeface="Arial" panose="020B0604020202020204" pitchFamily="34" charset="0"/>
              <a:buChar char="•"/>
            </a:pPr>
            <a:r>
              <a:rPr lang="en-GB" sz="1800" dirty="0">
                <a:solidFill>
                  <a:prstClr val="black"/>
                </a:solidFill>
                <a:latin typeface="Calibri"/>
              </a:rPr>
              <a:t>Accessing searches and how to run them </a:t>
            </a:r>
          </a:p>
          <a:p>
            <a:pPr marL="380990" indent="-380990" defTabSz="1219170">
              <a:buFont typeface="Arial" panose="020B0604020202020204" pitchFamily="34" charset="0"/>
              <a:buChar char="•"/>
            </a:pPr>
            <a:r>
              <a:rPr lang="en-GB" sz="1800" dirty="0">
                <a:solidFill>
                  <a:prstClr val="black"/>
                </a:solidFill>
                <a:latin typeface="Calibri"/>
              </a:rPr>
              <a:t>Resource Packs</a:t>
            </a:r>
          </a:p>
          <a:p>
            <a:pPr marL="380990" indent="-380990" defTabSz="1219170">
              <a:buFont typeface="Arial" panose="020B0604020202020204" pitchFamily="34" charset="0"/>
              <a:buChar char="•"/>
            </a:pPr>
            <a:r>
              <a:rPr lang="en-GB" sz="1800" dirty="0">
                <a:solidFill>
                  <a:prstClr val="black"/>
                </a:solidFill>
                <a:latin typeface="Calibri"/>
              </a:rPr>
              <a:t>Development of a Community of Practice to share good practice and resources.  </a:t>
            </a:r>
          </a:p>
          <a:p>
            <a:pPr marL="285743" indent="-285743" defTabSz="914378">
              <a:buFont typeface="Arial" panose="020B0604020202020204" pitchFamily="34" charset="0"/>
              <a:buChar char="•"/>
            </a:pPr>
            <a:endParaRPr lang="en-GB" dirty="0">
              <a:solidFill>
                <a:prstClr val="black"/>
              </a:solidFill>
              <a:latin typeface="Calibri"/>
            </a:endParaRPr>
          </a:p>
          <a:p>
            <a:pPr defTabSz="914378"/>
            <a:r>
              <a:rPr lang="en-GB" b="1" dirty="0">
                <a:solidFill>
                  <a:prstClr val="black"/>
                </a:solidFill>
                <a:latin typeface="Calibri"/>
              </a:rPr>
              <a:t>Expressions of Interest:</a:t>
            </a:r>
          </a:p>
          <a:p>
            <a:pPr defTabSz="914378"/>
            <a:r>
              <a:rPr lang="en-GB" dirty="0">
                <a:solidFill>
                  <a:prstClr val="black"/>
                </a:solidFill>
                <a:latin typeface="Calibri"/>
              </a:rPr>
              <a:t>If you would like to register your interest in implementing the framework and/or be part of the Community of Practice, please complete this register of interest form </a:t>
            </a:r>
            <a:r>
              <a:rPr lang="en-GB" dirty="0">
                <a:solidFill>
                  <a:prstClr val="black"/>
                </a:solidFill>
                <a:latin typeface="Calibri"/>
                <a:hlinkClick r:id="rId3"/>
              </a:rPr>
              <a:t>www.smartsurvey.co.uk/s/MRACK7/</a:t>
            </a:r>
            <a:r>
              <a:rPr lang="en-GB" dirty="0">
                <a:solidFill>
                  <a:prstClr val="black"/>
                </a:solidFill>
                <a:latin typeface="Calibri"/>
              </a:rPr>
              <a:t> </a:t>
            </a:r>
            <a:endParaRPr lang="en-GB" sz="1400" dirty="0">
              <a:solidFill>
                <a:prstClr val="black"/>
              </a:solidFill>
              <a:latin typeface="Calibri"/>
            </a:endParaRPr>
          </a:p>
        </p:txBody>
      </p:sp>
    </p:spTree>
    <p:extLst>
      <p:ext uri="{BB962C8B-B14F-4D97-AF65-F5344CB8AC3E}">
        <p14:creationId xmlns:p14="http://schemas.microsoft.com/office/powerpoint/2010/main" val="30175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FF15-AB07-1D4F-BD85-EE351C37B19E}"/>
              </a:ext>
            </a:extLst>
          </p:cNvPr>
          <p:cNvSpPr>
            <a:spLocks noGrp="1"/>
          </p:cNvSpPr>
          <p:nvPr>
            <p:ph type="ctrTitle"/>
          </p:nvPr>
        </p:nvSpPr>
        <p:spPr>
          <a:xfrm>
            <a:off x="500866" y="1487421"/>
            <a:ext cx="8553236" cy="853015"/>
          </a:xfrm>
        </p:spPr>
        <p:txBody>
          <a:bodyPr>
            <a:normAutofit/>
          </a:bodyPr>
          <a:lstStyle/>
          <a:p>
            <a:r>
              <a:rPr lang="en-GB" sz="2400" dirty="0"/>
              <a:t>Preventing Heart Attacks and Strokes at Scale </a:t>
            </a:r>
            <a:br>
              <a:rPr lang="en-GB" sz="2400" dirty="0"/>
            </a:br>
            <a:r>
              <a:rPr lang="en-GB" sz="2400" b="0" dirty="0"/>
              <a:t>The National Blood Pressure Optimisation Programme</a:t>
            </a:r>
            <a:endParaRPr lang="en-US" sz="2400" b="0" dirty="0"/>
          </a:p>
        </p:txBody>
      </p:sp>
      <p:sp>
        <p:nvSpPr>
          <p:cNvPr id="3" name="Subtitle 2">
            <a:extLst>
              <a:ext uri="{FF2B5EF4-FFF2-40B4-BE49-F238E27FC236}">
                <a16:creationId xmlns:a16="http://schemas.microsoft.com/office/drawing/2014/main" id="{9793033C-FE5C-CA4B-9FC2-E0218FBCE8B7}"/>
              </a:ext>
            </a:extLst>
          </p:cNvPr>
          <p:cNvSpPr>
            <a:spLocks noGrp="1"/>
          </p:cNvSpPr>
          <p:nvPr>
            <p:ph type="subTitle" idx="1"/>
          </p:nvPr>
        </p:nvSpPr>
        <p:spPr>
          <a:xfrm>
            <a:off x="610115" y="2771810"/>
            <a:ext cx="7042410" cy="1158995"/>
          </a:xfrm>
        </p:spPr>
        <p:txBody>
          <a:bodyPr>
            <a:noAutofit/>
          </a:bodyPr>
          <a:lstStyle/>
          <a:p>
            <a:r>
              <a:rPr lang="en-US" sz="2100" dirty="0">
                <a:solidFill>
                  <a:srgbClr val="FFC000"/>
                </a:solidFill>
                <a:latin typeface="Calibri Light" panose="020F0302020204030204" pitchFamily="34" charset="0"/>
                <a:cs typeface="Calibri Light" panose="020F0302020204030204" pitchFamily="34" charset="0"/>
              </a:rPr>
              <a:t>Dr Matt Kearney</a:t>
            </a:r>
          </a:p>
          <a:p>
            <a:r>
              <a:rPr lang="en-US" sz="2100" dirty="0">
                <a:solidFill>
                  <a:srgbClr val="FFC000"/>
                </a:solidFill>
                <a:latin typeface="Calibri Light" panose="020F0302020204030204" pitchFamily="34" charset="0"/>
                <a:cs typeface="Calibri Light" panose="020F0302020204030204" pitchFamily="34" charset="0"/>
              </a:rPr>
              <a:t>Executive Clinical Director for Cardiovascular Health, UCLPartners</a:t>
            </a:r>
          </a:p>
        </p:txBody>
      </p:sp>
      <p:sp>
        <p:nvSpPr>
          <p:cNvPr id="4" name="Text Placeholder 3">
            <a:extLst>
              <a:ext uri="{FF2B5EF4-FFF2-40B4-BE49-F238E27FC236}">
                <a16:creationId xmlns:a16="http://schemas.microsoft.com/office/drawing/2014/main" id="{C4F6CDEF-703D-6942-B69B-9BEC017A5450}"/>
              </a:ext>
            </a:extLst>
          </p:cNvPr>
          <p:cNvSpPr>
            <a:spLocks noGrp="1"/>
          </p:cNvSpPr>
          <p:nvPr>
            <p:ph type="body" sz="quarter" idx="10"/>
          </p:nvPr>
        </p:nvSpPr>
        <p:spPr>
          <a:xfrm>
            <a:off x="610115" y="4254804"/>
            <a:ext cx="1304945" cy="306989"/>
          </a:xfrm>
          <a:solidFill>
            <a:srgbClr val="FFC000"/>
          </a:solidFill>
        </p:spPr>
        <p:txBody>
          <a:bodyPr/>
          <a:lstStyle/>
          <a:p>
            <a:r>
              <a:rPr lang="en-US" dirty="0">
                <a:solidFill>
                  <a:schemeClr val="tx2"/>
                </a:solidFill>
              </a:rPr>
              <a:t>6</a:t>
            </a:r>
            <a:r>
              <a:rPr lang="en-US" baseline="30000" dirty="0">
                <a:solidFill>
                  <a:schemeClr val="tx2"/>
                </a:solidFill>
              </a:rPr>
              <a:t>th</a:t>
            </a:r>
            <a:r>
              <a:rPr lang="en-US" dirty="0">
                <a:solidFill>
                  <a:schemeClr val="tx2"/>
                </a:solidFill>
              </a:rPr>
              <a:t> September 2022</a:t>
            </a:r>
          </a:p>
        </p:txBody>
      </p:sp>
      <p:pic>
        <p:nvPicPr>
          <p:cNvPr id="6" name="Picture 5">
            <a:extLst>
              <a:ext uri="{FF2B5EF4-FFF2-40B4-BE49-F238E27FC236}">
                <a16:creationId xmlns:a16="http://schemas.microsoft.com/office/drawing/2014/main" id="{065E7883-38DE-5926-793D-73FA9AD54DC4}"/>
              </a:ext>
            </a:extLst>
          </p:cNvPr>
          <p:cNvPicPr>
            <a:picLocks noChangeAspect="1"/>
          </p:cNvPicPr>
          <p:nvPr/>
        </p:nvPicPr>
        <p:blipFill>
          <a:blip r:embed="rId2"/>
          <a:stretch>
            <a:fillRect/>
          </a:stretch>
        </p:blipFill>
        <p:spPr>
          <a:xfrm>
            <a:off x="6390718" y="356479"/>
            <a:ext cx="2225833" cy="555134"/>
          </a:xfrm>
          <a:prstGeom prst="rect">
            <a:avLst/>
          </a:prstGeom>
        </p:spPr>
      </p:pic>
    </p:spTree>
    <p:extLst>
      <p:ext uri="{BB962C8B-B14F-4D97-AF65-F5344CB8AC3E}">
        <p14:creationId xmlns:p14="http://schemas.microsoft.com/office/powerpoint/2010/main" val="2190319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8B3D1-CBC0-466C-A57C-E6AF83345FA7}"/>
              </a:ext>
            </a:extLst>
          </p:cNvPr>
          <p:cNvSpPr txBox="1">
            <a:spLocks/>
          </p:cNvSpPr>
          <p:nvPr/>
        </p:nvSpPr>
        <p:spPr>
          <a:xfrm>
            <a:off x="628650" y="493077"/>
            <a:ext cx="7886700" cy="1277035"/>
          </a:xfrm>
          <a:prstGeom prst="rect">
            <a:avLst/>
          </a:prstGeom>
        </p:spPr>
        <p:txBody>
          <a:bodyPr vert="horz" lIns="68580" tIns="34290" rIns="68580" bIns="34290" rtlCol="0" anchor="ctr" anchorCtr="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3000" dirty="0"/>
              <a:t>Q&amp;A panel</a:t>
            </a:r>
            <a:endParaRPr kumimoji="0" lang="en-GB"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 Placeholder 2">
            <a:extLst>
              <a:ext uri="{FF2B5EF4-FFF2-40B4-BE49-F238E27FC236}">
                <a16:creationId xmlns:a16="http://schemas.microsoft.com/office/drawing/2014/main" id="{9E35E78A-0D36-4E28-AB13-7E7022D51C22}"/>
              </a:ext>
            </a:extLst>
          </p:cNvPr>
          <p:cNvSpPr txBox="1">
            <a:spLocks/>
          </p:cNvSpPr>
          <p:nvPr/>
        </p:nvSpPr>
        <p:spPr>
          <a:xfrm>
            <a:off x="489347" y="1242914"/>
            <a:ext cx="8165306" cy="359340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013" dirty="0"/>
          </a:p>
        </p:txBody>
      </p:sp>
      <p:sp>
        <p:nvSpPr>
          <p:cNvPr id="3" name="TextBox 2">
            <a:extLst>
              <a:ext uri="{FF2B5EF4-FFF2-40B4-BE49-F238E27FC236}">
                <a16:creationId xmlns:a16="http://schemas.microsoft.com/office/drawing/2014/main" id="{1A470B85-8E79-D1A3-9686-B10F551579AC}"/>
              </a:ext>
            </a:extLst>
          </p:cNvPr>
          <p:cNvSpPr txBox="1"/>
          <p:nvPr/>
        </p:nvSpPr>
        <p:spPr>
          <a:xfrm>
            <a:off x="1042520" y="1564278"/>
            <a:ext cx="7334249" cy="3477875"/>
          </a:xfrm>
          <a:prstGeom prst="rect">
            <a:avLst/>
          </a:prstGeom>
          <a:noFill/>
        </p:spPr>
        <p:txBody>
          <a:bodyPr wrap="square">
            <a:spAutoFit/>
          </a:bodyPr>
          <a:lstStyle/>
          <a:p>
            <a:pPr algn="ctr"/>
            <a:r>
              <a:rPr lang="en-GB" sz="2000" dirty="0"/>
              <a:t>Dr Matt Kearney, Executive Clinical Director for Cardiovascular Health </a:t>
            </a:r>
          </a:p>
          <a:p>
            <a:pPr algn="ctr"/>
            <a:endParaRPr lang="en-GB" sz="2000" dirty="0"/>
          </a:p>
          <a:p>
            <a:pPr algn="ctr"/>
            <a:r>
              <a:rPr lang="en-GB" sz="2000" dirty="0"/>
              <a:t>Kate Phillips, National CVD Programme Manager </a:t>
            </a:r>
          </a:p>
          <a:p>
            <a:pPr algn="ctr"/>
            <a:endParaRPr lang="en-GB" sz="2000" dirty="0">
              <a:latin typeface="+mj-lt"/>
            </a:endParaRPr>
          </a:p>
          <a:p>
            <a:pPr algn="ctr"/>
            <a:r>
              <a:rPr lang="en-GB" sz="2000" dirty="0">
                <a:latin typeface="+mj-lt"/>
              </a:rPr>
              <a:t>Dr Raj </a:t>
            </a:r>
            <a:r>
              <a:rPr lang="en-GB" sz="2000" dirty="0" err="1">
                <a:latin typeface="+mj-lt"/>
              </a:rPr>
              <a:t>Bethapudi</a:t>
            </a:r>
            <a:r>
              <a:rPr lang="en-GB" sz="2000" dirty="0">
                <a:latin typeface="+mj-lt"/>
              </a:rPr>
              <a:t>, </a:t>
            </a:r>
            <a:r>
              <a:rPr lang="en-GB" sz="2000" dirty="0">
                <a:latin typeface="+mj-lt"/>
                <a:cs typeface="Arial" panose="020B0604020202020204" pitchFamily="34" charset="0"/>
              </a:rPr>
              <a:t>Co-chair, NENC ICS CVD Network &amp; </a:t>
            </a:r>
            <a:br>
              <a:rPr lang="en-GB" sz="2000" dirty="0">
                <a:latin typeface="+mj-lt"/>
                <a:cs typeface="Arial" panose="020B0604020202020204" pitchFamily="34" charset="0"/>
              </a:rPr>
            </a:br>
            <a:r>
              <a:rPr lang="en-GB" sz="2000" dirty="0">
                <a:latin typeface="+mj-lt"/>
                <a:cs typeface="Arial" panose="020B0604020202020204" pitchFamily="34" charset="0"/>
              </a:rPr>
              <a:t>Clinical Champion, AHSN NENC</a:t>
            </a:r>
            <a:endParaRPr lang="en-GB" sz="2000" dirty="0">
              <a:latin typeface="+mj-lt"/>
            </a:endParaRPr>
          </a:p>
          <a:p>
            <a:pPr algn="ctr"/>
            <a:endParaRPr lang="en-GB" sz="2000" dirty="0"/>
          </a:p>
          <a:p>
            <a:pPr algn="ctr"/>
            <a:r>
              <a:rPr lang="en-GB" sz="2000" dirty="0"/>
              <a:t>Karen Verrill, Blood Pressure Optimisation Programme Manager, AHSN NENC </a:t>
            </a:r>
          </a:p>
          <a:p>
            <a:pPr algn="ctr"/>
            <a:endParaRPr lang="en-GB" sz="2000" dirty="0"/>
          </a:p>
          <a:p>
            <a:pPr algn="ctr"/>
            <a:r>
              <a:rPr lang="en-GB" sz="2000" dirty="0"/>
              <a:t>Kate Mackay, CVD Programme Lead, AHSN NENC</a:t>
            </a:r>
          </a:p>
        </p:txBody>
      </p:sp>
    </p:spTree>
    <p:extLst>
      <p:ext uri="{BB962C8B-B14F-4D97-AF65-F5344CB8AC3E}">
        <p14:creationId xmlns:p14="http://schemas.microsoft.com/office/powerpoint/2010/main" val="35301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D99D-1E2F-AAF4-0B76-01BA4C3D86C7}"/>
              </a:ext>
            </a:extLst>
          </p:cNvPr>
          <p:cNvSpPr>
            <a:spLocks noGrp="1"/>
          </p:cNvSpPr>
          <p:nvPr>
            <p:ph type="title"/>
          </p:nvPr>
        </p:nvSpPr>
        <p:spPr>
          <a:xfrm>
            <a:off x="360000" y="2256449"/>
            <a:ext cx="8424000" cy="857250"/>
          </a:xfrm>
        </p:spPr>
        <p:txBody>
          <a:bodyPr>
            <a:normAutofit fontScale="90000"/>
          </a:bodyPr>
          <a:lstStyle/>
          <a:p>
            <a:r>
              <a:rPr lang="en-US" sz="4400" b="0" dirty="0">
                <a:solidFill>
                  <a:schemeClr val="tx1"/>
                </a:solidFill>
              </a:rPr>
              <a:t>Thank you for listening</a:t>
            </a:r>
            <a:br>
              <a:rPr lang="en-US" b="0" dirty="0">
                <a:solidFill>
                  <a:schemeClr val="tx1"/>
                </a:solidFill>
              </a:rPr>
            </a:br>
            <a:br>
              <a:rPr lang="en-US" b="0" dirty="0">
                <a:solidFill>
                  <a:schemeClr val="tx1"/>
                </a:solidFill>
              </a:rPr>
            </a:br>
            <a:r>
              <a:rPr lang="en-US" sz="2800" b="0" dirty="0">
                <a:solidFill>
                  <a:schemeClr val="tx1"/>
                </a:solidFill>
              </a:rPr>
              <a:t>Register your interest for our community of practice </a:t>
            </a:r>
            <a:br>
              <a:rPr lang="en-US" sz="2800" b="0" dirty="0">
                <a:solidFill>
                  <a:schemeClr val="tx1"/>
                </a:solidFill>
              </a:rPr>
            </a:br>
            <a:br>
              <a:rPr lang="en-US" sz="2800" dirty="0"/>
            </a:br>
            <a:endParaRPr lang="en-GB" sz="2800" dirty="0"/>
          </a:p>
        </p:txBody>
      </p:sp>
      <p:pic>
        <p:nvPicPr>
          <p:cNvPr id="4" name="Picture 3" descr="Qr code&#10;&#10;Description automatically generated">
            <a:extLst>
              <a:ext uri="{FF2B5EF4-FFF2-40B4-BE49-F238E27FC236}">
                <a16:creationId xmlns:a16="http://schemas.microsoft.com/office/drawing/2014/main" id="{1F06AFCC-A056-B477-575F-F45EDBEB5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638" y="3204375"/>
            <a:ext cx="1458567" cy="1458567"/>
          </a:xfrm>
          <a:prstGeom prst="rect">
            <a:avLst/>
          </a:prstGeom>
        </p:spPr>
      </p:pic>
    </p:spTree>
    <p:extLst>
      <p:ext uri="{BB962C8B-B14F-4D97-AF65-F5344CB8AC3E}">
        <p14:creationId xmlns:p14="http://schemas.microsoft.com/office/powerpoint/2010/main" val="385179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D2368AFB-0A74-3FAA-CA4C-5CF9E96F03A2}"/>
              </a:ext>
            </a:extLst>
          </p:cNvPr>
          <p:cNvSpPr>
            <a:spLocks noGrp="1"/>
          </p:cNvSpPr>
          <p:nvPr>
            <p:ph type="title"/>
          </p:nvPr>
        </p:nvSpPr>
        <p:spPr>
          <a:xfrm>
            <a:off x="298653" y="289453"/>
            <a:ext cx="7124453" cy="408383"/>
          </a:xfrm>
        </p:spPr>
        <p:txBody>
          <a:bodyPr>
            <a:normAutofit/>
          </a:bodyPr>
          <a:lstStyle/>
          <a:p>
            <a:r>
              <a:rPr lang="en-GB" dirty="0"/>
              <a:t>Cardiovascular Disease Prevention – A National and Local Priority</a:t>
            </a:r>
          </a:p>
        </p:txBody>
      </p:sp>
      <p:sp>
        <p:nvSpPr>
          <p:cNvPr id="8" name="TextBox 7">
            <a:extLst>
              <a:ext uri="{FF2B5EF4-FFF2-40B4-BE49-F238E27FC236}">
                <a16:creationId xmlns:a16="http://schemas.microsoft.com/office/drawing/2014/main" id="{B6EB71F4-76EB-39D5-55A7-85057F0815C5}"/>
              </a:ext>
            </a:extLst>
          </p:cNvPr>
          <p:cNvSpPr txBox="1"/>
          <p:nvPr/>
        </p:nvSpPr>
        <p:spPr>
          <a:xfrm>
            <a:off x="766367" y="2414201"/>
            <a:ext cx="1287900" cy="784830"/>
          </a:xfrm>
          <a:prstGeom prst="rect">
            <a:avLst/>
          </a:prstGeom>
          <a:noFill/>
          <a:ln>
            <a:solidFill>
              <a:srgbClr val="002060"/>
            </a:solidFill>
          </a:ln>
        </p:spPr>
        <p:txBody>
          <a:bodyPr wrap="square" rtlCol="0">
            <a:spAutoFit/>
          </a:bodyPr>
          <a:lstStyle/>
          <a:p>
            <a:pPr algn="ctr" defTabSz="914355" eaLnBrk="0" fontAlgn="base" hangingPunct="0">
              <a:spcBef>
                <a:spcPct val="0"/>
              </a:spcBef>
              <a:spcAft>
                <a:spcPct val="0"/>
              </a:spcAft>
              <a:defRPr/>
            </a:pPr>
            <a:r>
              <a:rPr lang="en-GB" sz="1500" b="1" kern="0" dirty="0">
                <a:solidFill>
                  <a:srgbClr val="002060"/>
                </a:solidFill>
                <a:latin typeface="Calibri" panose="020F0502020204030204"/>
                <a:ea typeface="Verdana" panose="020B0604030504040204" pitchFamily="34" charset="0"/>
              </a:rPr>
              <a:t>27% all UK deaths  due to CVD </a:t>
            </a:r>
          </a:p>
        </p:txBody>
      </p:sp>
      <p:grpSp>
        <p:nvGrpSpPr>
          <p:cNvPr id="16" name="Group 15">
            <a:extLst>
              <a:ext uri="{FF2B5EF4-FFF2-40B4-BE49-F238E27FC236}">
                <a16:creationId xmlns:a16="http://schemas.microsoft.com/office/drawing/2014/main" id="{2D812683-16BC-C7BC-5DA7-6FCC5C9566D4}"/>
              </a:ext>
            </a:extLst>
          </p:cNvPr>
          <p:cNvGrpSpPr/>
          <p:nvPr/>
        </p:nvGrpSpPr>
        <p:grpSpPr>
          <a:xfrm>
            <a:off x="794171" y="759305"/>
            <a:ext cx="7522013" cy="3669856"/>
            <a:chOff x="1103758" y="1420185"/>
            <a:chExt cx="10029350" cy="4893140"/>
          </a:xfrm>
        </p:grpSpPr>
        <p:sp>
          <p:nvSpPr>
            <p:cNvPr id="9" name="TextBox 8">
              <a:extLst>
                <a:ext uri="{FF2B5EF4-FFF2-40B4-BE49-F238E27FC236}">
                  <a16:creationId xmlns:a16="http://schemas.microsoft.com/office/drawing/2014/main" id="{D2D900E0-F2BA-9060-C762-7367D6A0AF07}"/>
                </a:ext>
              </a:extLst>
            </p:cNvPr>
            <p:cNvSpPr txBox="1"/>
            <p:nvPr/>
          </p:nvSpPr>
          <p:spPr>
            <a:xfrm>
              <a:off x="2909409" y="5013763"/>
              <a:ext cx="1717200" cy="1046440"/>
            </a:xfrm>
            <a:prstGeom prst="rect">
              <a:avLst/>
            </a:prstGeom>
            <a:noFill/>
            <a:ln>
              <a:solidFill>
                <a:srgbClr val="002060"/>
              </a:solidFill>
            </a:ln>
          </p:spPr>
          <p:txBody>
            <a:bodyPr wrap="square" rtlCol="0">
              <a:spAutoFit/>
            </a:bodyPr>
            <a:lstStyle/>
            <a:p>
              <a:pPr algn="ctr" defTabSz="914355" eaLnBrk="0" fontAlgn="base" hangingPunct="0">
                <a:spcBef>
                  <a:spcPct val="0"/>
                </a:spcBef>
                <a:spcAft>
                  <a:spcPct val="0"/>
                </a:spcAft>
                <a:defRPr/>
              </a:pPr>
              <a:r>
                <a:rPr lang="en-US" sz="1500" b="1" kern="0" dirty="0">
                  <a:solidFill>
                    <a:srgbClr val="002060"/>
                  </a:solidFill>
                  <a:latin typeface="Calibri" panose="020F0502020204030204"/>
                  <a:ea typeface="Verdana" panose="020B0604030504040204" pitchFamily="34" charset="0"/>
                </a:rPr>
                <a:t>1 admission every 5 minutes </a:t>
              </a:r>
              <a:endParaRPr lang="en-GB" sz="1500" b="1" kern="0" dirty="0">
                <a:solidFill>
                  <a:srgbClr val="002060"/>
                </a:solidFill>
                <a:latin typeface="Calibri" panose="020F0502020204030204"/>
                <a:ea typeface="Verdana" panose="020B0604030504040204" pitchFamily="34" charset="0"/>
              </a:endParaRPr>
            </a:p>
          </p:txBody>
        </p:sp>
        <p:sp>
          <p:nvSpPr>
            <p:cNvPr id="10" name="TextBox 9">
              <a:extLst>
                <a:ext uri="{FF2B5EF4-FFF2-40B4-BE49-F238E27FC236}">
                  <a16:creationId xmlns:a16="http://schemas.microsoft.com/office/drawing/2014/main" id="{42F12E2C-F957-FFB6-F653-A0BE851FA543}"/>
                </a:ext>
              </a:extLst>
            </p:cNvPr>
            <p:cNvSpPr txBox="1"/>
            <p:nvPr/>
          </p:nvSpPr>
          <p:spPr>
            <a:xfrm>
              <a:off x="4829373" y="3589641"/>
              <a:ext cx="1717200" cy="1046440"/>
            </a:xfrm>
            <a:prstGeom prst="rect">
              <a:avLst/>
            </a:prstGeom>
            <a:noFill/>
            <a:ln>
              <a:solidFill>
                <a:srgbClr val="002060"/>
              </a:solidFill>
            </a:ln>
          </p:spPr>
          <p:txBody>
            <a:bodyPr wrap="square" rtlCol="0">
              <a:spAutoFit/>
            </a:bodyPr>
            <a:lstStyle/>
            <a:p>
              <a:pPr algn="ctr" defTabSz="914355" eaLnBrk="0" fontAlgn="base" hangingPunct="0">
                <a:spcBef>
                  <a:spcPct val="0"/>
                </a:spcBef>
                <a:spcAft>
                  <a:spcPct val="0"/>
                </a:spcAft>
                <a:defRPr/>
              </a:pPr>
              <a:r>
                <a:rPr lang="en-GB" sz="1500" b="1" kern="0" dirty="0">
                  <a:solidFill>
                    <a:srgbClr val="002060"/>
                  </a:solidFill>
                  <a:latin typeface="Calibri" panose="020F0502020204030204"/>
                  <a:ea typeface="Verdana" panose="020B0604030504040204" pitchFamily="34" charset="0"/>
                </a:rPr>
                <a:t>Stroke: leading cause of  disability</a:t>
              </a:r>
            </a:p>
          </p:txBody>
        </p:sp>
        <p:sp>
          <p:nvSpPr>
            <p:cNvPr id="11" name="TextBox 10">
              <a:extLst>
                <a:ext uri="{FF2B5EF4-FFF2-40B4-BE49-F238E27FC236}">
                  <a16:creationId xmlns:a16="http://schemas.microsoft.com/office/drawing/2014/main" id="{F1F032D5-001F-7700-7E50-838BBFDA2F46}"/>
                </a:ext>
              </a:extLst>
            </p:cNvPr>
            <p:cNvSpPr txBox="1"/>
            <p:nvPr/>
          </p:nvSpPr>
          <p:spPr>
            <a:xfrm>
              <a:off x="6688402" y="4959108"/>
              <a:ext cx="1717200" cy="1354217"/>
            </a:xfrm>
            <a:prstGeom prst="rect">
              <a:avLst/>
            </a:prstGeom>
            <a:noFill/>
            <a:ln>
              <a:solidFill>
                <a:srgbClr val="002060"/>
              </a:solidFill>
            </a:ln>
          </p:spPr>
          <p:txBody>
            <a:bodyPr wrap="square" rtlCol="0">
              <a:spAutoFit/>
            </a:bodyPr>
            <a:lstStyle/>
            <a:p>
              <a:pPr algn="ctr" defTabSz="914355" eaLnBrk="0" fontAlgn="base" hangingPunct="0">
                <a:spcBef>
                  <a:spcPct val="0"/>
                </a:spcBef>
                <a:spcAft>
                  <a:spcPct val="0"/>
                </a:spcAft>
                <a:defRPr/>
              </a:pPr>
              <a:r>
                <a:rPr lang="en-GB" sz="1500" b="1" kern="0" dirty="0">
                  <a:solidFill>
                    <a:srgbClr val="002060"/>
                  </a:solidFill>
                  <a:latin typeface="Calibri" panose="020F0502020204030204"/>
                  <a:ea typeface="Verdana" panose="020B0604030504040204" pitchFamily="34" charset="0"/>
                </a:rPr>
                <a:t>Overall annual CVD costs the UK economy  </a:t>
              </a:r>
            </a:p>
          </p:txBody>
        </p:sp>
        <p:grpSp>
          <p:nvGrpSpPr>
            <p:cNvPr id="3" name="Group 2">
              <a:extLst>
                <a:ext uri="{FF2B5EF4-FFF2-40B4-BE49-F238E27FC236}">
                  <a16:creationId xmlns:a16="http://schemas.microsoft.com/office/drawing/2014/main" id="{BA9D1D00-D7AF-A946-B2AA-76D60727B054}"/>
                </a:ext>
              </a:extLst>
            </p:cNvPr>
            <p:cNvGrpSpPr/>
            <p:nvPr/>
          </p:nvGrpSpPr>
          <p:grpSpPr>
            <a:xfrm>
              <a:off x="1103758" y="1420185"/>
              <a:ext cx="1716786" cy="1580261"/>
              <a:chOff x="582961" y="2487886"/>
              <a:chExt cx="2190162" cy="2083409"/>
            </a:xfrm>
          </p:grpSpPr>
          <p:sp>
            <p:nvSpPr>
              <p:cNvPr id="4" name="Oval 3">
                <a:extLst>
                  <a:ext uri="{FF2B5EF4-FFF2-40B4-BE49-F238E27FC236}">
                    <a16:creationId xmlns:a16="http://schemas.microsoft.com/office/drawing/2014/main" id="{CF95C1A7-4129-EA58-A207-2E1489AC73A2}"/>
                  </a:ext>
                </a:extLst>
              </p:cNvPr>
              <p:cNvSpPr/>
              <p:nvPr/>
            </p:nvSpPr>
            <p:spPr>
              <a:xfrm>
                <a:off x="582961" y="2487886"/>
                <a:ext cx="2171600" cy="2083409"/>
              </a:xfrm>
              <a:prstGeom prst="ellipse">
                <a:avLst/>
              </a:prstGeom>
              <a:solidFill>
                <a:srgbClr val="023086"/>
              </a:solidFill>
              <a:ln w="12700" cap="flat" cmpd="sng" algn="ctr">
                <a:solidFill>
                  <a:srgbClr val="023086"/>
                </a:solidFill>
                <a:prstDash val="solid"/>
                <a:miter lim="800000"/>
              </a:ln>
              <a:effectLst/>
            </p:spPr>
            <p:txBody>
              <a:bodyPr rtlCol="0" anchor="ctr"/>
              <a:lstStyle/>
              <a:p>
                <a:pPr algn="ctr" defTabSz="914355" eaLnBrk="0" fontAlgn="base" hangingPunct="0">
                  <a:spcBef>
                    <a:spcPct val="0"/>
                  </a:spcBef>
                  <a:spcAft>
                    <a:spcPct val="0"/>
                  </a:spcAft>
                  <a:defRPr/>
                </a:pPr>
                <a:endParaRPr lang="en-US" sz="1050" kern="0">
                  <a:solidFill>
                    <a:srgbClr val="FFFFFF"/>
                  </a:solidFill>
                  <a:latin typeface="Calibri" panose="020F0502020204030204"/>
                  <a:ea typeface="ＭＳ Ｐゴシック" panose="020B0600070205080204" pitchFamily="34" charset="-128"/>
                </a:endParaRPr>
              </a:p>
            </p:txBody>
          </p:sp>
          <p:sp>
            <p:nvSpPr>
              <p:cNvPr id="12" name="TextBox 11">
                <a:extLst>
                  <a:ext uri="{FF2B5EF4-FFF2-40B4-BE49-F238E27FC236}">
                    <a16:creationId xmlns:a16="http://schemas.microsoft.com/office/drawing/2014/main" id="{C46642BA-2169-F6B2-DD3B-825024E9D25F}"/>
                  </a:ext>
                </a:extLst>
              </p:cNvPr>
              <p:cNvSpPr txBox="1"/>
              <p:nvPr/>
            </p:nvSpPr>
            <p:spPr>
              <a:xfrm>
                <a:off x="601523" y="3586077"/>
                <a:ext cx="2171600" cy="793721"/>
              </a:xfrm>
              <a:prstGeom prst="rect">
                <a:avLst/>
              </a:prstGeom>
              <a:noFill/>
            </p:spPr>
            <p:txBody>
              <a:bodyPr wrap="square" lIns="36000" tIns="36000" rIns="36000" bIns="36000" rtlCol="0">
                <a:normAutofit/>
              </a:bodyPr>
              <a:lstStyle/>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One death every </a:t>
                </a:r>
                <a:br>
                  <a:rPr lang="en-GB" sz="1050" b="1" kern="0" dirty="0">
                    <a:solidFill>
                      <a:srgbClr val="FFFFFF"/>
                    </a:solidFill>
                    <a:latin typeface="Gill Sans MT" panose="020B0502020104020203" pitchFamily="34" charset="0"/>
                    <a:ea typeface="Verdana" panose="020B0604030504040204" pitchFamily="34" charset="0"/>
                  </a:rPr>
                </a:br>
                <a:r>
                  <a:rPr lang="en-GB" sz="1050" b="1" kern="0" dirty="0">
                    <a:solidFill>
                      <a:srgbClr val="FFFFFF"/>
                    </a:solidFill>
                    <a:latin typeface="Gill Sans MT" panose="020B0502020104020203" pitchFamily="34" charset="0"/>
                    <a:ea typeface="Verdana" panose="020B0604030504040204" pitchFamily="34" charset="0"/>
                  </a:rPr>
                  <a:t>3 minutes</a:t>
                </a:r>
                <a:endParaRPr lang="en-US" sz="1050" b="1" kern="0" baseline="30000" dirty="0">
                  <a:solidFill>
                    <a:srgbClr val="FFFFFF"/>
                  </a:solidFill>
                  <a:latin typeface="Gill Sans MT" panose="020B0502020104020203" pitchFamily="34" charset="0"/>
                  <a:ea typeface="Verdana" panose="020B0604030504040204" pitchFamily="34" charset="0"/>
                </a:endParaRPr>
              </a:p>
            </p:txBody>
          </p:sp>
          <p:pic>
            <p:nvPicPr>
              <p:cNvPr id="13" name="Graphic 12">
                <a:extLst>
                  <a:ext uri="{FF2B5EF4-FFF2-40B4-BE49-F238E27FC236}">
                    <a16:creationId xmlns:a16="http://schemas.microsoft.com/office/drawing/2014/main" id="{60B64D49-1E22-F6F4-60A8-269CB6164E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008" y="2606388"/>
                <a:ext cx="1001656" cy="960979"/>
              </a:xfrm>
              <a:prstGeom prst="rect">
                <a:avLst/>
              </a:prstGeom>
            </p:spPr>
          </p:pic>
        </p:grpSp>
        <p:grpSp>
          <p:nvGrpSpPr>
            <p:cNvPr id="34" name="Group 33">
              <a:extLst>
                <a:ext uri="{FF2B5EF4-FFF2-40B4-BE49-F238E27FC236}">
                  <a16:creationId xmlns:a16="http://schemas.microsoft.com/office/drawing/2014/main" id="{21A05AAC-A1F3-217D-A607-23EE4CC3EDFC}"/>
                </a:ext>
              </a:extLst>
            </p:cNvPr>
            <p:cNvGrpSpPr/>
            <p:nvPr/>
          </p:nvGrpSpPr>
          <p:grpSpPr>
            <a:xfrm>
              <a:off x="2946510" y="1420185"/>
              <a:ext cx="1716786" cy="1579547"/>
              <a:chOff x="3510663" y="2487886"/>
              <a:chExt cx="2171601" cy="2083409"/>
            </a:xfrm>
            <a:solidFill>
              <a:schemeClr val="accent5"/>
            </a:solidFill>
          </p:grpSpPr>
          <p:sp>
            <p:nvSpPr>
              <p:cNvPr id="5" name="Oval 4">
                <a:extLst>
                  <a:ext uri="{FF2B5EF4-FFF2-40B4-BE49-F238E27FC236}">
                    <a16:creationId xmlns:a16="http://schemas.microsoft.com/office/drawing/2014/main" id="{232D68FC-6F7A-70E6-1321-3D04C80506CE}"/>
                  </a:ext>
                </a:extLst>
              </p:cNvPr>
              <p:cNvSpPr/>
              <p:nvPr/>
            </p:nvSpPr>
            <p:spPr>
              <a:xfrm>
                <a:off x="3510664" y="2487886"/>
                <a:ext cx="2171600" cy="2083409"/>
              </a:xfrm>
              <a:prstGeom prst="ellipse">
                <a:avLst/>
              </a:prstGeom>
              <a:grpFill/>
              <a:ln w="12700" cap="flat" cmpd="sng" algn="ctr">
                <a:solidFill>
                  <a:srgbClr val="023086"/>
                </a:solidFill>
                <a:prstDash val="solid"/>
                <a:miter lim="800000"/>
              </a:ln>
              <a:effectLst/>
            </p:spPr>
            <p:txBody>
              <a:bodyPr rtlCol="0" anchor="ctr"/>
              <a:lstStyle/>
              <a:p>
                <a:pPr algn="ctr" defTabSz="914355" eaLnBrk="0" fontAlgn="base" hangingPunct="0">
                  <a:spcBef>
                    <a:spcPct val="0"/>
                  </a:spcBef>
                  <a:spcAft>
                    <a:spcPct val="0"/>
                  </a:spcAft>
                  <a:defRPr/>
                </a:pPr>
                <a:endParaRPr lang="en-US" sz="1050" kern="0">
                  <a:solidFill>
                    <a:srgbClr val="FFFFFF"/>
                  </a:solidFill>
                  <a:latin typeface="Calibri" panose="020F0502020204030204"/>
                  <a:ea typeface="ＭＳ Ｐゴシック" panose="020B0600070205080204" pitchFamily="34" charset="-128"/>
                </a:endParaRPr>
              </a:p>
            </p:txBody>
          </p:sp>
          <p:pic>
            <p:nvPicPr>
              <p:cNvPr id="14" name="Graphic 13">
                <a:extLst>
                  <a:ext uri="{FF2B5EF4-FFF2-40B4-BE49-F238E27FC236}">
                    <a16:creationId xmlns:a16="http://schemas.microsoft.com/office/drawing/2014/main" id="{8B64B6EB-D196-642A-4D8F-36A1E98F02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0058" y="2645680"/>
                <a:ext cx="977781" cy="938072"/>
              </a:xfrm>
              <a:prstGeom prst="rect">
                <a:avLst/>
              </a:prstGeom>
            </p:spPr>
          </p:pic>
          <p:sp>
            <p:nvSpPr>
              <p:cNvPr id="15" name="TextBox 14">
                <a:extLst>
                  <a:ext uri="{FF2B5EF4-FFF2-40B4-BE49-F238E27FC236}">
                    <a16:creationId xmlns:a16="http://schemas.microsoft.com/office/drawing/2014/main" id="{3AD83619-E40C-13CB-9FAD-5BAA2E4797F5}"/>
                  </a:ext>
                </a:extLst>
              </p:cNvPr>
              <p:cNvSpPr txBox="1"/>
              <p:nvPr/>
            </p:nvSpPr>
            <p:spPr>
              <a:xfrm>
                <a:off x="3510663" y="3557413"/>
                <a:ext cx="2171599" cy="839086"/>
              </a:xfrm>
              <a:prstGeom prst="rect">
                <a:avLst/>
              </a:prstGeom>
              <a:noFill/>
            </p:spPr>
            <p:txBody>
              <a:bodyPr wrap="square" rtlCol="0">
                <a:spAutoFit/>
              </a:bodyPr>
              <a:lstStyle/>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100,000 hospital admissions</a:t>
                </a:r>
              </a:p>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 heart attack</a:t>
                </a:r>
                <a:endParaRPr lang="en-US" sz="1050" b="1" kern="0" dirty="0">
                  <a:solidFill>
                    <a:srgbClr val="FFFFFF"/>
                  </a:solidFill>
                  <a:latin typeface="Gill Sans MT" panose="020B0502020104020203" pitchFamily="34" charset="0"/>
                  <a:ea typeface="Verdana" panose="020B0604030504040204" pitchFamily="34" charset="0"/>
                </a:endParaRPr>
              </a:p>
            </p:txBody>
          </p:sp>
        </p:grpSp>
        <p:grpSp>
          <p:nvGrpSpPr>
            <p:cNvPr id="36" name="Group 35">
              <a:extLst>
                <a:ext uri="{FF2B5EF4-FFF2-40B4-BE49-F238E27FC236}">
                  <a16:creationId xmlns:a16="http://schemas.microsoft.com/office/drawing/2014/main" id="{2A12C944-BEF4-CACE-1C6C-45B4EB3B6988}"/>
                </a:ext>
              </a:extLst>
            </p:cNvPr>
            <p:cNvGrpSpPr/>
            <p:nvPr/>
          </p:nvGrpSpPr>
          <p:grpSpPr>
            <a:xfrm>
              <a:off x="6632657" y="1420185"/>
              <a:ext cx="1723623" cy="1579547"/>
              <a:chOff x="9442169" y="2487886"/>
              <a:chExt cx="2228367" cy="2083409"/>
            </a:xfrm>
            <a:solidFill>
              <a:srgbClr val="7030A0"/>
            </a:solidFill>
          </p:grpSpPr>
          <p:sp>
            <p:nvSpPr>
              <p:cNvPr id="7" name="Oval 6">
                <a:extLst>
                  <a:ext uri="{FF2B5EF4-FFF2-40B4-BE49-F238E27FC236}">
                    <a16:creationId xmlns:a16="http://schemas.microsoft.com/office/drawing/2014/main" id="{1D458BC0-AE62-D355-ABCF-810EFC552EBE}"/>
                  </a:ext>
                </a:extLst>
              </p:cNvPr>
              <p:cNvSpPr/>
              <p:nvPr/>
            </p:nvSpPr>
            <p:spPr>
              <a:xfrm>
                <a:off x="9442169" y="2487886"/>
                <a:ext cx="2171600" cy="2083409"/>
              </a:xfrm>
              <a:prstGeom prst="ellipse">
                <a:avLst/>
              </a:prstGeom>
              <a:grpFill/>
              <a:ln w="12700" cap="flat" cmpd="sng" algn="ctr">
                <a:solidFill>
                  <a:srgbClr val="023086"/>
                </a:solidFill>
                <a:prstDash val="solid"/>
                <a:miter lim="800000"/>
              </a:ln>
              <a:effectLst/>
            </p:spPr>
            <p:txBody>
              <a:bodyPr rtlCol="0" anchor="ctr"/>
              <a:lstStyle/>
              <a:p>
                <a:pPr algn="ctr" defTabSz="914355" eaLnBrk="0" fontAlgn="base" hangingPunct="0">
                  <a:spcBef>
                    <a:spcPct val="0"/>
                  </a:spcBef>
                  <a:spcAft>
                    <a:spcPct val="0"/>
                  </a:spcAft>
                  <a:defRPr/>
                </a:pPr>
                <a:endParaRPr lang="en-US" sz="1050" kern="0">
                  <a:solidFill>
                    <a:srgbClr val="FFFFFF"/>
                  </a:solidFill>
                  <a:latin typeface="Calibri" panose="020F0502020204030204"/>
                  <a:ea typeface="ＭＳ Ｐゴシック" panose="020B0600070205080204" pitchFamily="34" charset="-128"/>
                </a:endParaRPr>
              </a:p>
            </p:txBody>
          </p:sp>
          <p:pic>
            <p:nvPicPr>
              <p:cNvPr id="23" name="Graphic 22">
                <a:extLst>
                  <a:ext uri="{FF2B5EF4-FFF2-40B4-BE49-F238E27FC236}">
                    <a16:creationId xmlns:a16="http://schemas.microsoft.com/office/drawing/2014/main" id="{2F06C98C-215C-72AB-1A80-5271198A7A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59457" y="2549669"/>
                <a:ext cx="927903" cy="890220"/>
              </a:xfrm>
              <a:prstGeom prst="rect">
                <a:avLst/>
              </a:prstGeom>
            </p:spPr>
          </p:pic>
          <p:sp>
            <p:nvSpPr>
              <p:cNvPr id="24" name="TextBox 23">
                <a:extLst>
                  <a:ext uri="{FF2B5EF4-FFF2-40B4-BE49-F238E27FC236}">
                    <a16:creationId xmlns:a16="http://schemas.microsoft.com/office/drawing/2014/main" id="{1675D6B6-473B-23B0-C5D5-F2268BE78DBE}"/>
                  </a:ext>
                </a:extLst>
              </p:cNvPr>
              <p:cNvSpPr txBox="1"/>
              <p:nvPr/>
            </p:nvSpPr>
            <p:spPr>
              <a:xfrm>
                <a:off x="9498937" y="3358814"/>
                <a:ext cx="2171599" cy="839086"/>
              </a:xfrm>
              <a:prstGeom prst="rect">
                <a:avLst/>
              </a:prstGeom>
              <a:noFill/>
            </p:spPr>
            <p:txBody>
              <a:bodyPr wrap="square" rtlCol="0">
                <a:spAutoFit/>
              </a:bodyPr>
              <a:lstStyle/>
              <a:p>
                <a:pPr algn="ctr" defTabSz="914355" eaLnBrk="0" fontAlgn="base" hangingPunct="0">
                  <a:lnSpc>
                    <a:spcPts val="1000"/>
                  </a:lnSpc>
                  <a:spcBef>
                    <a:spcPct val="0"/>
                  </a:spcBef>
                  <a:spcAft>
                    <a:spcPct val="0"/>
                  </a:spcAft>
                  <a:defRPr/>
                </a:pPr>
                <a:br>
                  <a:rPr lang="en-GB" sz="1050" b="1" kern="0" dirty="0">
                    <a:solidFill>
                      <a:srgbClr val="FFFFFF"/>
                    </a:solidFill>
                    <a:latin typeface="Verdana" panose="020B0604030504040204" pitchFamily="34" charset="0"/>
                    <a:ea typeface="Verdana" panose="020B0604030504040204" pitchFamily="34" charset="0"/>
                  </a:rPr>
                </a:br>
                <a:r>
                  <a:rPr lang="en-GB" sz="1050" b="1" kern="0" dirty="0">
                    <a:solidFill>
                      <a:srgbClr val="FFFFFF"/>
                    </a:solidFill>
                    <a:latin typeface="Gill Sans MT" panose="020B0502020104020203" pitchFamily="34" charset="0"/>
                    <a:ea typeface="Verdana" panose="020B0604030504040204" pitchFamily="34" charset="0"/>
                  </a:rPr>
                  <a:t>£</a:t>
                </a:r>
                <a:r>
                  <a:rPr lang="en-GB" b="1" kern="0" dirty="0">
                    <a:solidFill>
                      <a:srgbClr val="FFFFFF"/>
                    </a:solidFill>
                    <a:latin typeface="Gill Sans MT" panose="020B0502020104020203" pitchFamily="34" charset="0"/>
                    <a:ea typeface="Verdana" panose="020B0604030504040204" pitchFamily="34" charset="0"/>
                  </a:rPr>
                  <a:t>19</a:t>
                </a:r>
                <a:r>
                  <a:rPr lang="en-GB" sz="1050" b="1" kern="0" dirty="0">
                    <a:solidFill>
                      <a:srgbClr val="FFFFFF"/>
                    </a:solidFill>
                    <a:latin typeface="Gill Sans MT" panose="020B0502020104020203" pitchFamily="34" charset="0"/>
                    <a:ea typeface="Verdana" panose="020B0604030504040204" pitchFamily="34" charset="0"/>
                  </a:rPr>
                  <a:t> billion</a:t>
                </a:r>
              </a:p>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 </a:t>
                </a:r>
                <a:endParaRPr lang="en-US" sz="1050" b="1" kern="0" baseline="30000" dirty="0">
                  <a:solidFill>
                    <a:srgbClr val="FFFFFF"/>
                  </a:solidFill>
                  <a:latin typeface="Gill Sans MT" panose="020B0502020104020203" pitchFamily="34" charset="0"/>
                  <a:ea typeface="Verdana" panose="020B0604030504040204" pitchFamily="34" charset="0"/>
                </a:endParaRPr>
              </a:p>
            </p:txBody>
          </p:sp>
        </p:grpSp>
        <p:grpSp>
          <p:nvGrpSpPr>
            <p:cNvPr id="44" name="Group 43">
              <a:extLst>
                <a:ext uri="{FF2B5EF4-FFF2-40B4-BE49-F238E27FC236}">
                  <a16:creationId xmlns:a16="http://schemas.microsoft.com/office/drawing/2014/main" id="{DDF4502C-81DE-9A79-E6AB-573D7BF9273D}"/>
                </a:ext>
              </a:extLst>
            </p:cNvPr>
            <p:cNvGrpSpPr/>
            <p:nvPr/>
          </p:nvGrpSpPr>
          <p:grpSpPr>
            <a:xfrm>
              <a:off x="4789262" y="1420185"/>
              <a:ext cx="1717429" cy="1579548"/>
              <a:chOff x="6179002" y="1420185"/>
              <a:chExt cx="1717429" cy="1579548"/>
            </a:xfrm>
          </p:grpSpPr>
          <p:sp>
            <p:nvSpPr>
              <p:cNvPr id="6" name="Oval 5">
                <a:extLst>
                  <a:ext uri="{FF2B5EF4-FFF2-40B4-BE49-F238E27FC236}">
                    <a16:creationId xmlns:a16="http://schemas.microsoft.com/office/drawing/2014/main" id="{A8E2615D-47D8-7B9A-2FAE-C31886380D13}"/>
                  </a:ext>
                </a:extLst>
              </p:cNvPr>
              <p:cNvSpPr/>
              <p:nvPr/>
            </p:nvSpPr>
            <p:spPr>
              <a:xfrm>
                <a:off x="6179002" y="1420185"/>
                <a:ext cx="1679714" cy="1579548"/>
              </a:xfrm>
              <a:prstGeom prst="ellipse">
                <a:avLst/>
              </a:prstGeom>
              <a:solidFill>
                <a:schemeClr val="accent6"/>
              </a:solidFill>
              <a:ln w="12700" cap="flat" cmpd="sng" algn="ctr">
                <a:solidFill>
                  <a:srgbClr val="023086"/>
                </a:solidFill>
                <a:prstDash val="solid"/>
                <a:miter lim="800000"/>
              </a:ln>
              <a:effectLst/>
            </p:spPr>
            <p:txBody>
              <a:bodyPr rtlCol="0" anchor="ctr"/>
              <a:lstStyle/>
              <a:p>
                <a:pPr algn="ctr" defTabSz="914355" eaLnBrk="0" fontAlgn="base" hangingPunct="0">
                  <a:spcBef>
                    <a:spcPct val="0"/>
                  </a:spcBef>
                  <a:spcAft>
                    <a:spcPct val="0"/>
                  </a:spcAft>
                  <a:defRPr/>
                </a:pPr>
                <a:endParaRPr lang="en-US" sz="1050" kern="0">
                  <a:solidFill>
                    <a:srgbClr val="FFFFFF"/>
                  </a:solidFill>
                  <a:latin typeface="Calibri" panose="020F0502020204030204"/>
                  <a:ea typeface="ＭＳ Ｐゴシック" panose="020B0600070205080204" pitchFamily="34" charset="-128"/>
                </a:endParaRPr>
              </a:p>
            </p:txBody>
          </p:sp>
          <p:sp>
            <p:nvSpPr>
              <p:cNvPr id="19" name="TextBox 18">
                <a:extLst>
                  <a:ext uri="{FF2B5EF4-FFF2-40B4-BE49-F238E27FC236}">
                    <a16:creationId xmlns:a16="http://schemas.microsoft.com/office/drawing/2014/main" id="{E38B79C8-946C-366E-772B-070D1C86166B}"/>
                  </a:ext>
                </a:extLst>
              </p:cNvPr>
              <p:cNvSpPr txBox="1"/>
              <p:nvPr/>
            </p:nvSpPr>
            <p:spPr>
              <a:xfrm>
                <a:off x="6216717" y="2224052"/>
                <a:ext cx="1679714" cy="636157"/>
              </a:xfrm>
              <a:prstGeom prst="rect">
                <a:avLst/>
              </a:prstGeom>
              <a:noFill/>
            </p:spPr>
            <p:txBody>
              <a:bodyPr wrap="square" rtlCol="0">
                <a:spAutoFit/>
              </a:bodyPr>
              <a:lstStyle/>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38,000 stroke deaths</a:t>
                </a:r>
                <a:br>
                  <a:rPr lang="en-GB" sz="1050" b="1" kern="0" dirty="0">
                    <a:solidFill>
                      <a:srgbClr val="FFFFFF"/>
                    </a:solidFill>
                    <a:latin typeface="Gill Sans MT" panose="020B0502020104020203" pitchFamily="34" charset="0"/>
                    <a:ea typeface="Verdana" panose="020B0604030504040204" pitchFamily="34" charset="0"/>
                  </a:rPr>
                </a:br>
                <a:r>
                  <a:rPr lang="en-GB" sz="1050" b="1" kern="0" dirty="0">
                    <a:solidFill>
                      <a:srgbClr val="FFFFFF"/>
                    </a:solidFill>
                    <a:latin typeface="Gill Sans MT" panose="020B0502020104020203" pitchFamily="34" charset="0"/>
                    <a:ea typeface="Verdana" panose="020B0604030504040204" pitchFamily="34" charset="0"/>
                  </a:rPr>
                  <a:t>each year</a:t>
                </a:r>
                <a:endParaRPr lang="en-US" sz="1050" b="1" kern="0" baseline="30000" dirty="0">
                  <a:solidFill>
                    <a:srgbClr val="FFFFFF"/>
                  </a:solidFill>
                  <a:latin typeface="Gill Sans MT" panose="020B0502020104020203" pitchFamily="34" charset="0"/>
                  <a:ea typeface="Verdana" panose="020B0604030504040204" pitchFamily="34" charset="0"/>
                </a:endParaRPr>
              </a:p>
            </p:txBody>
          </p:sp>
          <p:pic>
            <p:nvPicPr>
              <p:cNvPr id="25" name="Graphic 24">
                <a:extLst>
                  <a:ext uri="{FF2B5EF4-FFF2-40B4-BE49-F238E27FC236}">
                    <a16:creationId xmlns:a16="http://schemas.microsoft.com/office/drawing/2014/main" id="{F3483A22-61C6-33C8-892E-4F05AFFE4B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59928" y="1454447"/>
                <a:ext cx="752778" cy="707889"/>
              </a:xfrm>
              <a:prstGeom prst="rect">
                <a:avLst/>
              </a:prstGeom>
            </p:spPr>
          </p:pic>
        </p:grpSp>
        <p:sp>
          <p:nvSpPr>
            <p:cNvPr id="38" name="TextBox 37">
              <a:extLst>
                <a:ext uri="{FF2B5EF4-FFF2-40B4-BE49-F238E27FC236}">
                  <a16:creationId xmlns:a16="http://schemas.microsoft.com/office/drawing/2014/main" id="{A67D0365-9B5E-F437-31B2-5ACC3A1ACEAE}"/>
                </a:ext>
              </a:extLst>
            </p:cNvPr>
            <p:cNvSpPr txBox="1"/>
            <p:nvPr/>
          </p:nvSpPr>
          <p:spPr>
            <a:xfrm>
              <a:off x="8828957" y="3618340"/>
              <a:ext cx="2304151" cy="1575816"/>
            </a:xfrm>
            <a:prstGeom prst="rect">
              <a:avLst/>
            </a:prstGeom>
            <a:noFill/>
            <a:ln>
              <a:solidFill>
                <a:srgbClr val="002060"/>
              </a:solidFill>
            </a:ln>
          </p:spPr>
          <p:txBody>
            <a:bodyPr wrap="square">
              <a:spAutoFit/>
            </a:bodyPr>
            <a:lstStyle/>
            <a:p>
              <a:pPr algn="ctr" defTabSz="685800">
                <a:lnSpc>
                  <a:spcPct val="120000"/>
                </a:lnSpc>
                <a:defRPr/>
              </a:pPr>
              <a:r>
                <a:rPr lang="en-GB" sz="1500" b="1" dirty="0">
                  <a:solidFill>
                    <a:srgbClr val="002060"/>
                  </a:solidFill>
                  <a:latin typeface="Calibri" panose="020F0502020204030204"/>
                </a:rPr>
                <a:t>CVD drives health inequalities: accounting for 1/4 life expectancy gap</a:t>
              </a:r>
            </a:p>
          </p:txBody>
        </p:sp>
        <p:grpSp>
          <p:nvGrpSpPr>
            <p:cNvPr id="43" name="Group 42">
              <a:extLst>
                <a:ext uri="{FF2B5EF4-FFF2-40B4-BE49-F238E27FC236}">
                  <a16:creationId xmlns:a16="http://schemas.microsoft.com/office/drawing/2014/main" id="{96AC6A0D-B5FC-897D-5B6F-752B85FFD703}"/>
                </a:ext>
              </a:extLst>
            </p:cNvPr>
            <p:cNvGrpSpPr/>
            <p:nvPr/>
          </p:nvGrpSpPr>
          <p:grpSpPr>
            <a:xfrm>
              <a:off x="8482245" y="1420185"/>
              <a:ext cx="1716786" cy="1580261"/>
              <a:chOff x="1687082" y="5180817"/>
              <a:chExt cx="1716786" cy="1580261"/>
            </a:xfrm>
          </p:grpSpPr>
          <p:grpSp>
            <p:nvGrpSpPr>
              <p:cNvPr id="39" name="Group 38">
                <a:extLst>
                  <a:ext uri="{FF2B5EF4-FFF2-40B4-BE49-F238E27FC236}">
                    <a16:creationId xmlns:a16="http://schemas.microsoft.com/office/drawing/2014/main" id="{4D896823-DEE4-EF49-BAF0-661D666086AB}"/>
                  </a:ext>
                </a:extLst>
              </p:cNvPr>
              <p:cNvGrpSpPr/>
              <p:nvPr/>
            </p:nvGrpSpPr>
            <p:grpSpPr>
              <a:xfrm>
                <a:off x="1687082" y="5180817"/>
                <a:ext cx="1716786" cy="1580261"/>
                <a:chOff x="582961" y="2487886"/>
                <a:chExt cx="2190162" cy="2083409"/>
              </a:xfrm>
            </p:grpSpPr>
            <p:sp>
              <p:nvSpPr>
                <p:cNvPr id="40" name="Oval 39">
                  <a:extLst>
                    <a:ext uri="{FF2B5EF4-FFF2-40B4-BE49-F238E27FC236}">
                      <a16:creationId xmlns:a16="http://schemas.microsoft.com/office/drawing/2014/main" id="{73F4CEE1-BC1A-3BD8-928E-FFB4D491E099}"/>
                    </a:ext>
                  </a:extLst>
                </p:cNvPr>
                <p:cNvSpPr/>
                <p:nvPr/>
              </p:nvSpPr>
              <p:spPr>
                <a:xfrm>
                  <a:off x="582961" y="2487886"/>
                  <a:ext cx="2171600" cy="2083409"/>
                </a:xfrm>
                <a:prstGeom prst="ellipse">
                  <a:avLst/>
                </a:prstGeom>
                <a:solidFill>
                  <a:schemeClr val="accent1"/>
                </a:solidFill>
                <a:ln w="12700" cap="flat" cmpd="sng" algn="ctr">
                  <a:solidFill>
                    <a:srgbClr val="023086"/>
                  </a:solidFill>
                  <a:prstDash val="solid"/>
                  <a:miter lim="800000"/>
                </a:ln>
                <a:effectLst/>
              </p:spPr>
              <p:txBody>
                <a:bodyPr rtlCol="0" anchor="ctr"/>
                <a:lstStyle/>
                <a:p>
                  <a:pPr algn="ctr" defTabSz="914355" eaLnBrk="0" fontAlgn="base" hangingPunct="0">
                    <a:spcBef>
                      <a:spcPct val="0"/>
                    </a:spcBef>
                    <a:spcAft>
                      <a:spcPct val="0"/>
                    </a:spcAft>
                    <a:defRPr/>
                  </a:pPr>
                  <a:endParaRPr lang="en-US" sz="1050" kern="0">
                    <a:solidFill>
                      <a:srgbClr val="FFFFFF"/>
                    </a:solidFill>
                    <a:latin typeface="Calibri" panose="020F0502020204030204"/>
                    <a:ea typeface="ＭＳ Ｐゴシック" panose="020B0600070205080204" pitchFamily="34" charset="-128"/>
                  </a:endParaRPr>
                </a:p>
              </p:txBody>
            </p:sp>
            <p:sp>
              <p:nvSpPr>
                <p:cNvPr id="41" name="TextBox 40">
                  <a:extLst>
                    <a:ext uri="{FF2B5EF4-FFF2-40B4-BE49-F238E27FC236}">
                      <a16:creationId xmlns:a16="http://schemas.microsoft.com/office/drawing/2014/main" id="{0A54EC6E-C21E-7963-BBE7-BBADACDED5EA}"/>
                    </a:ext>
                  </a:extLst>
                </p:cNvPr>
                <p:cNvSpPr txBox="1"/>
                <p:nvPr/>
              </p:nvSpPr>
              <p:spPr>
                <a:xfrm>
                  <a:off x="601523" y="3586077"/>
                  <a:ext cx="2171600" cy="793721"/>
                </a:xfrm>
                <a:prstGeom prst="rect">
                  <a:avLst/>
                </a:prstGeom>
                <a:noFill/>
              </p:spPr>
              <p:txBody>
                <a:bodyPr wrap="square" lIns="36000" tIns="36000" rIns="36000" bIns="36000" rtlCol="0">
                  <a:normAutofit/>
                </a:bodyPr>
                <a:lstStyle/>
                <a:p>
                  <a:pPr algn="ctr" defTabSz="914355" eaLnBrk="0" fontAlgn="base" hangingPunct="0">
                    <a:lnSpc>
                      <a:spcPts val="1000"/>
                    </a:lnSpc>
                    <a:spcBef>
                      <a:spcPct val="0"/>
                    </a:spcBef>
                    <a:spcAft>
                      <a:spcPct val="0"/>
                    </a:spcAft>
                    <a:defRPr/>
                  </a:pPr>
                  <a:r>
                    <a:rPr lang="en-GB" sz="1050" b="1" kern="0" dirty="0">
                      <a:solidFill>
                        <a:srgbClr val="FFFFFF"/>
                      </a:solidFill>
                      <a:latin typeface="Gill Sans MT" panose="020B0502020104020203" pitchFamily="34" charset="0"/>
                      <a:ea typeface="Verdana" panose="020B0604030504040204" pitchFamily="34" charset="0"/>
                    </a:rPr>
                    <a:t>Driver of inequalities</a:t>
                  </a:r>
                  <a:endParaRPr lang="en-US" sz="1050" b="1" kern="0" baseline="30000" dirty="0">
                    <a:solidFill>
                      <a:srgbClr val="FFFFFF"/>
                    </a:solidFill>
                    <a:latin typeface="Gill Sans MT" panose="020B0502020104020203" pitchFamily="34" charset="0"/>
                    <a:ea typeface="Verdana" panose="020B0604030504040204" pitchFamily="34" charset="0"/>
                  </a:endParaRPr>
                </a:p>
              </p:txBody>
            </p:sp>
          </p:grpSp>
          <p:pic>
            <p:nvPicPr>
              <p:cNvPr id="1028" name="Picture 4" descr="Image result for weighing scales clipart white">
                <a:extLst>
                  <a:ext uri="{FF2B5EF4-FFF2-40B4-BE49-F238E27FC236}">
                    <a16:creationId xmlns:a16="http://schemas.microsoft.com/office/drawing/2014/main" id="{21FC2617-E439-A932-ED87-DA7F13B956E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0049" y="5458134"/>
                <a:ext cx="736302" cy="5066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6" name="Straight Connector 45">
              <a:extLst>
                <a:ext uri="{FF2B5EF4-FFF2-40B4-BE49-F238E27FC236}">
                  <a16:creationId xmlns:a16="http://schemas.microsoft.com/office/drawing/2014/main" id="{72218004-E09C-2FD5-6F6A-7DFF8922E875}"/>
                </a:ext>
              </a:extLst>
            </p:cNvPr>
            <p:cNvCxnSpPr>
              <a:cxnSpLocks/>
            </p:cNvCxnSpPr>
            <p:nvPr/>
          </p:nvCxnSpPr>
          <p:spPr>
            <a:xfrm>
              <a:off x="1929851" y="2997145"/>
              <a:ext cx="0" cy="612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E4C747-165E-C337-84CC-8AFA06978E76}"/>
                </a:ext>
              </a:extLst>
            </p:cNvPr>
            <p:cNvCxnSpPr>
              <a:cxnSpLocks/>
            </p:cNvCxnSpPr>
            <p:nvPr/>
          </p:nvCxnSpPr>
          <p:spPr>
            <a:xfrm>
              <a:off x="9378943" y="3009502"/>
              <a:ext cx="0" cy="612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436957E-A5DA-2ABE-5125-1D5651A48450}"/>
                </a:ext>
              </a:extLst>
            </p:cNvPr>
            <p:cNvCxnSpPr>
              <a:cxnSpLocks/>
            </p:cNvCxnSpPr>
            <p:nvPr/>
          </p:nvCxnSpPr>
          <p:spPr>
            <a:xfrm>
              <a:off x="7534682" y="3026365"/>
              <a:ext cx="12320" cy="192038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BA0EB6-38A4-04C2-A738-AD328F107313}"/>
                </a:ext>
              </a:extLst>
            </p:cNvPr>
            <p:cNvCxnSpPr>
              <a:cxnSpLocks/>
            </p:cNvCxnSpPr>
            <p:nvPr/>
          </p:nvCxnSpPr>
          <p:spPr>
            <a:xfrm>
              <a:off x="5669031" y="2987375"/>
              <a:ext cx="0" cy="612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56E5C0A-CAB9-A580-FE9E-43B8DFA27559}"/>
                </a:ext>
              </a:extLst>
            </p:cNvPr>
            <p:cNvCxnSpPr>
              <a:cxnSpLocks/>
            </p:cNvCxnSpPr>
            <p:nvPr/>
          </p:nvCxnSpPr>
          <p:spPr>
            <a:xfrm>
              <a:off x="3761791" y="3014008"/>
              <a:ext cx="0" cy="199498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8C3105C6-34CA-62F9-BF14-32117FFCEECA}"/>
              </a:ext>
            </a:extLst>
          </p:cNvPr>
          <p:cNvSpPr txBox="1"/>
          <p:nvPr/>
        </p:nvSpPr>
        <p:spPr>
          <a:xfrm>
            <a:off x="3001923" y="4547634"/>
            <a:ext cx="5218533" cy="507831"/>
          </a:xfrm>
          <a:prstGeom prst="rect">
            <a:avLst/>
          </a:prstGeom>
          <a:solidFill>
            <a:srgbClr val="002060"/>
          </a:solidFill>
          <a:ln>
            <a:solidFill>
              <a:srgbClr val="002060"/>
            </a:solidFill>
          </a:ln>
        </p:spPr>
        <p:txBody>
          <a:bodyPr wrap="square">
            <a:spAutoFit/>
          </a:bodyPr>
          <a:lstStyle/>
          <a:p>
            <a:pPr defTabSz="685800">
              <a:defRPr/>
            </a:pPr>
            <a:r>
              <a:rPr lang="en-GB" sz="2700" b="1" dirty="0">
                <a:solidFill>
                  <a:srgbClr val="FFFFFF"/>
                </a:solidFill>
                <a:latin typeface="Calibri" panose="020F0502020204030204"/>
              </a:rPr>
              <a:t>But CVD is highly preventable…</a:t>
            </a:r>
          </a:p>
        </p:txBody>
      </p:sp>
    </p:spTree>
    <p:extLst>
      <p:ext uri="{BB962C8B-B14F-4D97-AF65-F5344CB8AC3E}">
        <p14:creationId xmlns:p14="http://schemas.microsoft.com/office/powerpoint/2010/main" val="233748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6300-F93D-4F8C-9FD3-B312FA31031D}"/>
              </a:ext>
            </a:extLst>
          </p:cNvPr>
          <p:cNvSpPr>
            <a:spLocks noGrp="1"/>
          </p:cNvSpPr>
          <p:nvPr>
            <p:ph type="title"/>
          </p:nvPr>
        </p:nvSpPr>
        <p:spPr/>
        <p:txBody>
          <a:bodyPr/>
          <a:lstStyle/>
          <a:p>
            <a:r>
              <a:rPr lang="en-GB" dirty="0"/>
              <a:t>What risk factors drive most premature death and disability?*</a:t>
            </a:r>
          </a:p>
        </p:txBody>
      </p:sp>
      <p:pic>
        <p:nvPicPr>
          <p:cNvPr id="5" name="Content Placeholder 4">
            <a:extLst>
              <a:ext uri="{FF2B5EF4-FFF2-40B4-BE49-F238E27FC236}">
                <a16:creationId xmlns:a16="http://schemas.microsoft.com/office/drawing/2014/main" id="{839F67CF-75B3-4D5D-9586-F315632E5EF5}"/>
              </a:ext>
            </a:extLst>
          </p:cNvPr>
          <p:cNvPicPr>
            <a:picLocks noGrp="1" noChangeAspect="1"/>
          </p:cNvPicPr>
          <p:nvPr>
            <p:ph idx="1"/>
          </p:nvPr>
        </p:nvPicPr>
        <p:blipFill>
          <a:blip r:embed="rId2"/>
          <a:stretch>
            <a:fillRect/>
          </a:stretch>
        </p:blipFill>
        <p:spPr>
          <a:xfrm>
            <a:off x="1916379" y="1145313"/>
            <a:ext cx="4865571" cy="2939616"/>
          </a:xfrm>
          <a:prstGeom prst="rect">
            <a:avLst/>
          </a:prstGeom>
          <a:ln>
            <a:solidFill>
              <a:srgbClr val="42B6E6"/>
            </a:solidFill>
          </a:ln>
        </p:spPr>
      </p:pic>
      <p:sp>
        <p:nvSpPr>
          <p:cNvPr id="8" name="TextBox 7">
            <a:extLst>
              <a:ext uri="{FF2B5EF4-FFF2-40B4-BE49-F238E27FC236}">
                <a16:creationId xmlns:a16="http://schemas.microsoft.com/office/drawing/2014/main" id="{AFCA97BF-AC84-4568-8504-A150DEED6C2C}"/>
              </a:ext>
            </a:extLst>
          </p:cNvPr>
          <p:cNvSpPr txBox="1"/>
          <p:nvPr/>
        </p:nvSpPr>
        <p:spPr>
          <a:xfrm>
            <a:off x="3780266" y="699769"/>
            <a:ext cx="740664" cy="507831"/>
          </a:xfrm>
          <a:prstGeom prst="rect">
            <a:avLst/>
          </a:prstGeom>
          <a:noFill/>
        </p:spPr>
        <p:txBody>
          <a:bodyPr wrap="square" rtlCol="0">
            <a:spAutoFit/>
          </a:bodyPr>
          <a:lstStyle/>
          <a:p>
            <a:pPr defTabSz="685800">
              <a:defRPr/>
            </a:pPr>
            <a:r>
              <a:rPr lang="en-GB" sz="1350" dirty="0">
                <a:solidFill>
                  <a:srgbClr val="000000"/>
                </a:solidFill>
                <a:latin typeface="Calibri" panose="020F0502020204030204"/>
              </a:rPr>
              <a:t>England</a:t>
            </a:r>
          </a:p>
        </p:txBody>
      </p:sp>
      <p:sp>
        <p:nvSpPr>
          <p:cNvPr id="10" name="TextBox 9">
            <a:extLst>
              <a:ext uri="{FF2B5EF4-FFF2-40B4-BE49-F238E27FC236}">
                <a16:creationId xmlns:a16="http://schemas.microsoft.com/office/drawing/2014/main" id="{0DD26D62-7557-4C4F-9EC0-F54E0E6A99A2}"/>
              </a:ext>
            </a:extLst>
          </p:cNvPr>
          <p:cNvSpPr txBox="1"/>
          <p:nvPr/>
        </p:nvSpPr>
        <p:spPr>
          <a:xfrm>
            <a:off x="1916379" y="4195833"/>
            <a:ext cx="4999296" cy="692498"/>
          </a:xfrm>
          <a:prstGeom prst="rect">
            <a:avLst/>
          </a:pr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r>
              <a:rPr lang="en-GB" sz="1350" dirty="0">
                <a:solidFill>
                  <a:srgbClr val="000000"/>
                </a:solidFill>
                <a:latin typeface="Calibri" panose="020F0502020204030204"/>
              </a:rPr>
              <a:t>Treatment of high impact metabolic risk factors is very effective at preventing mortality and morbidity.</a:t>
            </a:r>
          </a:p>
          <a:p>
            <a:pPr defTabSz="685800">
              <a:defRPr/>
            </a:pPr>
            <a:r>
              <a:rPr lang="en-GB" sz="1350" dirty="0">
                <a:solidFill>
                  <a:srgbClr val="000000"/>
                </a:solidFill>
                <a:latin typeface="Calibri" panose="020F0502020204030204"/>
              </a:rPr>
              <a:t>But under detection and under treatment is common.</a:t>
            </a:r>
          </a:p>
        </p:txBody>
      </p:sp>
      <p:sp>
        <p:nvSpPr>
          <p:cNvPr id="16" name="Rectangle: Rounded Corners 15">
            <a:extLst>
              <a:ext uri="{FF2B5EF4-FFF2-40B4-BE49-F238E27FC236}">
                <a16:creationId xmlns:a16="http://schemas.microsoft.com/office/drawing/2014/main" id="{BC20E330-03E5-4C93-A372-D9640D1DD834}"/>
              </a:ext>
            </a:extLst>
          </p:cNvPr>
          <p:cNvSpPr/>
          <p:nvPr/>
        </p:nvSpPr>
        <p:spPr>
          <a:xfrm>
            <a:off x="4670282" y="2651037"/>
            <a:ext cx="1618650" cy="1870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Calibri" panose="020F0502020204030204"/>
            </a:endParaRPr>
          </a:p>
        </p:txBody>
      </p:sp>
      <p:sp>
        <p:nvSpPr>
          <p:cNvPr id="17" name="Rectangle: Rounded Corners 16">
            <a:extLst>
              <a:ext uri="{FF2B5EF4-FFF2-40B4-BE49-F238E27FC236}">
                <a16:creationId xmlns:a16="http://schemas.microsoft.com/office/drawing/2014/main" id="{4FFB1CC9-5C0C-4DAF-B23A-172593F21011}"/>
              </a:ext>
            </a:extLst>
          </p:cNvPr>
          <p:cNvSpPr/>
          <p:nvPr/>
        </p:nvSpPr>
        <p:spPr>
          <a:xfrm>
            <a:off x="4670283" y="2226801"/>
            <a:ext cx="1618651" cy="1870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Calibri" panose="020F0502020204030204"/>
            </a:endParaRPr>
          </a:p>
        </p:txBody>
      </p:sp>
      <p:sp>
        <p:nvSpPr>
          <p:cNvPr id="18" name="Rectangle: Rounded Corners 17">
            <a:extLst>
              <a:ext uri="{FF2B5EF4-FFF2-40B4-BE49-F238E27FC236}">
                <a16:creationId xmlns:a16="http://schemas.microsoft.com/office/drawing/2014/main" id="{A37E2361-2124-4A5C-8E88-69962B9561C7}"/>
              </a:ext>
            </a:extLst>
          </p:cNvPr>
          <p:cNvSpPr/>
          <p:nvPr/>
        </p:nvSpPr>
        <p:spPr>
          <a:xfrm>
            <a:off x="4670283" y="1566848"/>
            <a:ext cx="1618652" cy="1870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Calibri" panose="020F0502020204030204"/>
            </a:endParaRPr>
          </a:p>
        </p:txBody>
      </p:sp>
      <p:sp>
        <p:nvSpPr>
          <p:cNvPr id="19" name="TextBox 18">
            <a:extLst>
              <a:ext uri="{FF2B5EF4-FFF2-40B4-BE49-F238E27FC236}">
                <a16:creationId xmlns:a16="http://schemas.microsoft.com/office/drawing/2014/main" id="{E7EB840A-2827-4A0C-A0F4-37DEC778DE28}"/>
              </a:ext>
            </a:extLst>
          </p:cNvPr>
          <p:cNvSpPr txBox="1"/>
          <p:nvPr/>
        </p:nvSpPr>
        <p:spPr>
          <a:xfrm>
            <a:off x="6651856" y="4864216"/>
            <a:ext cx="2301533" cy="253916"/>
          </a:xfrm>
          <a:prstGeom prst="rect">
            <a:avLst/>
          </a:prstGeom>
          <a:noFill/>
        </p:spPr>
        <p:txBody>
          <a:bodyPr wrap="square">
            <a:spAutoFit/>
          </a:bodyPr>
          <a:lstStyle/>
          <a:p>
            <a:pPr defTabSz="685800">
              <a:defRPr/>
            </a:pPr>
            <a:r>
              <a:rPr lang="en-GB" sz="1050" dirty="0">
                <a:solidFill>
                  <a:srgbClr val="000000"/>
                </a:solidFill>
                <a:latin typeface="Calibri Light" panose="020F0302020204030204"/>
              </a:rPr>
              <a:t>*Global Burden of Disease Study 2019</a:t>
            </a:r>
          </a:p>
        </p:txBody>
      </p:sp>
    </p:spTree>
    <p:extLst>
      <p:ext uri="{BB962C8B-B14F-4D97-AF65-F5344CB8AC3E}">
        <p14:creationId xmlns:p14="http://schemas.microsoft.com/office/powerpoint/2010/main" val="21206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2539-0512-42BA-9BDB-F8385FCE01D7}"/>
              </a:ext>
            </a:extLst>
          </p:cNvPr>
          <p:cNvSpPr>
            <a:spLocks noGrp="1"/>
          </p:cNvSpPr>
          <p:nvPr>
            <p:ph type="title"/>
          </p:nvPr>
        </p:nvSpPr>
        <p:spPr>
          <a:xfrm>
            <a:off x="367392" y="329087"/>
            <a:ext cx="7264492" cy="408383"/>
          </a:xfrm>
        </p:spPr>
        <p:txBody>
          <a:bodyPr>
            <a:noAutofit/>
          </a:bodyPr>
          <a:lstStyle/>
          <a:p>
            <a:r>
              <a:rPr lang="en-GB" dirty="0"/>
              <a:t>COVID-19: Impact on Care and Outcomes in Long-Term Conditions</a:t>
            </a:r>
          </a:p>
        </p:txBody>
      </p:sp>
      <p:sp>
        <p:nvSpPr>
          <p:cNvPr id="3" name="Content Placeholder 2">
            <a:extLst>
              <a:ext uri="{FF2B5EF4-FFF2-40B4-BE49-F238E27FC236}">
                <a16:creationId xmlns:a16="http://schemas.microsoft.com/office/drawing/2014/main" id="{83F7937F-C379-1A40-836E-86FE230C2E4F}"/>
              </a:ext>
            </a:extLst>
          </p:cNvPr>
          <p:cNvSpPr>
            <a:spLocks noGrp="1"/>
          </p:cNvSpPr>
          <p:nvPr>
            <p:ph idx="1"/>
          </p:nvPr>
        </p:nvSpPr>
        <p:spPr>
          <a:xfrm>
            <a:off x="367392" y="831558"/>
            <a:ext cx="8360971" cy="4189478"/>
          </a:xfrm>
        </p:spPr>
        <p:txBody>
          <a:bodyPr vert="horz" lIns="68580" tIns="34290" rIns="68580" bIns="34290" rtlCol="0" anchor="t">
            <a:noAutofit/>
          </a:bodyPr>
          <a:lstStyle/>
          <a:p>
            <a:pPr marL="0" indent="0">
              <a:spcBef>
                <a:spcPts val="0"/>
              </a:spcBef>
              <a:spcAft>
                <a:spcPts val="450"/>
              </a:spcAft>
              <a:buNone/>
            </a:pPr>
            <a:r>
              <a:rPr lang="en-GB" sz="1650" dirty="0">
                <a:solidFill>
                  <a:srgbClr val="42B6E6"/>
                </a:solidFill>
              </a:rPr>
              <a:t>Urgent Challenge – LTC Recovery</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Pandemic resulted in dramatic change in primary care: reduced face to face access and high clinical demand (COVID surges and vaccination)</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Disruption of routine, proactive care in high impact conditions such as CVD, hypertension, diabetes, COPD, asthma</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Risk of deterioration/exacerbation in these conditions driving further waves of demand for urgent care and increasing premature mortality and morbidity</a:t>
            </a:r>
          </a:p>
          <a:p>
            <a:pPr marL="342900" lvl="2" indent="0">
              <a:spcBef>
                <a:spcPts val="0"/>
              </a:spcBef>
              <a:spcAft>
                <a:spcPts val="300"/>
              </a:spcAft>
              <a:buNone/>
            </a:pPr>
            <a:endParaRPr lang="en-GB" sz="1650" dirty="0">
              <a:solidFill>
                <a:schemeClr val="tx1">
                  <a:lumMod val="95000"/>
                  <a:lumOff val="5000"/>
                </a:schemeClr>
              </a:solidFill>
              <a:latin typeface="Calibri Light"/>
              <a:cs typeface="Calibri Light"/>
            </a:endParaRPr>
          </a:p>
          <a:p>
            <a:pPr marL="0" indent="0">
              <a:spcBef>
                <a:spcPts val="0"/>
              </a:spcBef>
              <a:spcAft>
                <a:spcPts val="450"/>
              </a:spcAft>
              <a:buNone/>
            </a:pPr>
            <a:r>
              <a:rPr lang="en-GB" sz="1650" dirty="0">
                <a:solidFill>
                  <a:srgbClr val="42B6E6"/>
                </a:solidFill>
              </a:rPr>
              <a:t>Opportunity</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Restore </a:t>
            </a:r>
            <a:r>
              <a:rPr lang="en-GB" sz="1650" i="1" u="sng" dirty="0">
                <a:solidFill>
                  <a:schemeClr val="tx1">
                    <a:lumMod val="95000"/>
                    <a:lumOff val="5000"/>
                  </a:schemeClr>
                </a:solidFill>
                <a:latin typeface="Calibri Light"/>
                <a:cs typeface="Calibri Light"/>
              </a:rPr>
              <a:t>and transform</a:t>
            </a:r>
            <a:r>
              <a:rPr lang="en-GB" sz="1650" dirty="0">
                <a:solidFill>
                  <a:schemeClr val="tx1">
                    <a:lumMod val="95000"/>
                    <a:lumOff val="5000"/>
                  </a:schemeClr>
                </a:solidFill>
                <a:latin typeface="Calibri Light"/>
                <a:cs typeface="Calibri Light"/>
              </a:rPr>
              <a:t> proactive care for people with long term conditions</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Optimise clinical management to address historical under treatment</a:t>
            </a:r>
          </a:p>
          <a:p>
            <a:pPr>
              <a:spcBef>
                <a:spcPts val="0"/>
              </a:spcBef>
              <a:spcAft>
                <a:spcPts val="300"/>
              </a:spcAft>
              <a:buFont typeface="+mj-lt"/>
              <a:buAutoNum type="arabicPeriod"/>
            </a:pPr>
            <a:r>
              <a:rPr lang="en-GB" sz="1650" dirty="0">
                <a:solidFill>
                  <a:schemeClr val="tx1">
                    <a:lumMod val="95000"/>
                    <a:lumOff val="5000"/>
                  </a:schemeClr>
                </a:solidFill>
                <a:latin typeface="Calibri Light"/>
                <a:cs typeface="Calibri Light"/>
              </a:rPr>
              <a:t>Optimise support for patient education, self management and lifestyle change</a:t>
            </a:r>
          </a:p>
          <a:p>
            <a:pPr marL="0" indent="0">
              <a:spcBef>
                <a:spcPts val="0"/>
              </a:spcBef>
              <a:spcAft>
                <a:spcPts val="450"/>
              </a:spcAft>
              <a:buNone/>
            </a:pPr>
            <a:endParaRPr lang="en-GB" sz="2100" b="1" dirty="0">
              <a:solidFill>
                <a:srgbClr val="42B6E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42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E3E8-7308-42CD-B1F7-F7397918FDFA}"/>
              </a:ext>
            </a:extLst>
          </p:cNvPr>
          <p:cNvSpPr>
            <a:spLocks noGrp="1"/>
          </p:cNvSpPr>
          <p:nvPr>
            <p:ph type="title"/>
          </p:nvPr>
        </p:nvSpPr>
        <p:spPr/>
        <p:txBody>
          <a:bodyPr/>
          <a:lstStyle/>
          <a:p>
            <a:r>
              <a:rPr lang="en-GB">
                <a:solidFill>
                  <a:schemeClr val="tx1"/>
                </a:solidFill>
                <a:latin typeface="Verdana" panose="020B0604030504040204" pitchFamily="34" charset="0"/>
              </a:rPr>
              <a:t>National Blood Pressure Optimisation Programme</a:t>
            </a:r>
          </a:p>
        </p:txBody>
      </p:sp>
      <p:sp>
        <p:nvSpPr>
          <p:cNvPr id="3" name="Content Placeholder 2">
            <a:extLst>
              <a:ext uri="{FF2B5EF4-FFF2-40B4-BE49-F238E27FC236}">
                <a16:creationId xmlns:a16="http://schemas.microsoft.com/office/drawing/2014/main" id="{BA38686F-16B1-4831-A057-B7DA8256402C}"/>
              </a:ext>
            </a:extLst>
          </p:cNvPr>
          <p:cNvSpPr>
            <a:spLocks noGrp="1"/>
          </p:cNvSpPr>
          <p:nvPr>
            <p:ph idx="1"/>
          </p:nvPr>
        </p:nvSpPr>
        <p:spPr>
          <a:xfrm>
            <a:off x="367392" y="841664"/>
            <a:ext cx="5265415" cy="3982855"/>
          </a:xfrm>
        </p:spPr>
        <p:txBody>
          <a:bodyPr>
            <a:normAutofit/>
          </a:bodyPr>
          <a:lstStyle/>
          <a:p>
            <a:pPr>
              <a:spcAft>
                <a:spcPts val="450"/>
              </a:spcAft>
              <a:buFont typeface="+mj-lt"/>
              <a:buAutoNum type="arabicPeriod"/>
            </a:pPr>
            <a:r>
              <a:rPr lang="en-GB" dirty="0">
                <a:solidFill>
                  <a:schemeClr val="tx1"/>
                </a:solidFill>
              </a:rPr>
              <a:t>All 15 AHSNs supporting local Integrated Care Systems </a:t>
            </a:r>
          </a:p>
          <a:p>
            <a:pPr>
              <a:spcAft>
                <a:spcPts val="450"/>
              </a:spcAft>
              <a:buFont typeface="+mj-lt"/>
              <a:buAutoNum type="arabicPeriod"/>
            </a:pPr>
            <a:r>
              <a:rPr lang="en-GB" dirty="0">
                <a:solidFill>
                  <a:schemeClr val="tx1"/>
                </a:solidFill>
              </a:rPr>
              <a:t>Implementation of UCLPartners Proactive Care Framework for hypertension</a:t>
            </a:r>
          </a:p>
          <a:p>
            <a:pPr lvl="1">
              <a:spcAft>
                <a:spcPts val="450"/>
              </a:spcAft>
              <a:buFont typeface="Courier New" panose="02070309020205020404" pitchFamily="49" charset="0"/>
              <a:buChar char="o"/>
            </a:pPr>
            <a:r>
              <a:rPr lang="en-GB" sz="1800" dirty="0">
                <a:solidFill>
                  <a:schemeClr val="tx1"/>
                </a:solidFill>
              </a:rPr>
              <a:t>Risk stratification and prioritisation to optimise blood pressure and cholesterol in people with hypertension</a:t>
            </a:r>
          </a:p>
          <a:p>
            <a:pPr lvl="1">
              <a:spcAft>
                <a:spcPts val="450"/>
              </a:spcAft>
              <a:buFont typeface="Courier New" panose="02070309020205020404" pitchFamily="49" charset="0"/>
              <a:buChar char="o"/>
            </a:pPr>
            <a:r>
              <a:rPr lang="en-GB" sz="1800" dirty="0">
                <a:solidFill>
                  <a:schemeClr val="tx1"/>
                </a:solidFill>
              </a:rPr>
              <a:t>Structured support for patient education and self management</a:t>
            </a:r>
          </a:p>
          <a:p>
            <a:pPr lvl="1">
              <a:spcAft>
                <a:spcPts val="450"/>
              </a:spcAft>
              <a:buFont typeface="Courier New" panose="02070309020205020404" pitchFamily="49" charset="0"/>
              <a:buChar char="o"/>
            </a:pPr>
            <a:r>
              <a:rPr lang="en-GB" sz="1800" dirty="0">
                <a:solidFill>
                  <a:schemeClr val="tx1"/>
                </a:solidFill>
              </a:rPr>
              <a:t>Case finding for undiagnosed hypertension</a:t>
            </a:r>
          </a:p>
          <a:p>
            <a:pPr>
              <a:spcAft>
                <a:spcPts val="450"/>
              </a:spcAft>
              <a:buFont typeface="+mj-lt"/>
              <a:buAutoNum type="arabicPeriod"/>
            </a:pPr>
            <a:r>
              <a:rPr lang="en-GB" dirty="0">
                <a:solidFill>
                  <a:schemeClr val="tx1"/>
                </a:solidFill>
              </a:rPr>
              <a:t>Targeted roll out to maximise impact on health inequalities</a:t>
            </a:r>
          </a:p>
          <a:p>
            <a:pPr marL="0" indent="0">
              <a:buNone/>
            </a:pPr>
            <a:endParaRPr lang="en-GB" dirty="0">
              <a:solidFill>
                <a:schemeClr val="tx1"/>
              </a:solidFill>
              <a:latin typeface="Verdana" panose="020B0604030504040204" pitchFamily="34" charset="0"/>
            </a:endParaRPr>
          </a:p>
        </p:txBody>
      </p:sp>
      <p:sp>
        <p:nvSpPr>
          <p:cNvPr id="4" name="Rectangle 3">
            <a:extLst>
              <a:ext uri="{FF2B5EF4-FFF2-40B4-BE49-F238E27FC236}">
                <a16:creationId xmlns:a16="http://schemas.microsoft.com/office/drawing/2014/main" id="{590DEBB5-714D-128D-B9EF-5E5D7035A185}"/>
              </a:ext>
            </a:extLst>
          </p:cNvPr>
          <p:cNvSpPr/>
          <p:nvPr/>
        </p:nvSpPr>
        <p:spPr>
          <a:xfrm>
            <a:off x="7491846" y="158905"/>
            <a:ext cx="1465372" cy="568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Calibri" panose="020F0502020204030204"/>
            </a:endParaRPr>
          </a:p>
        </p:txBody>
      </p:sp>
      <p:pic>
        <p:nvPicPr>
          <p:cNvPr id="1026" name="Picture 2" descr="The AHSN Network">
            <a:extLst>
              <a:ext uri="{FF2B5EF4-FFF2-40B4-BE49-F238E27FC236}">
                <a16:creationId xmlns:a16="http://schemas.microsoft.com/office/drawing/2014/main" id="{713579BD-C462-606C-CC68-FAAD6A4F5C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250" y="3924729"/>
            <a:ext cx="1218772" cy="1218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p&#10;&#10;Description automatically generated">
            <a:extLst>
              <a:ext uri="{FF2B5EF4-FFF2-40B4-BE49-F238E27FC236}">
                <a16:creationId xmlns:a16="http://schemas.microsoft.com/office/drawing/2014/main" id="{9D530F76-D034-2678-9828-75CE9FDE4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042" y="784026"/>
            <a:ext cx="3763630" cy="3575449"/>
          </a:xfrm>
          <a:prstGeom prst="rect">
            <a:avLst/>
          </a:prstGeom>
        </p:spPr>
      </p:pic>
    </p:spTree>
    <p:extLst>
      <p:ext uri="{BB962C8B-B14F-4D97-AF65-F5344CB8AC3E}">
        <p14:creationId xmlns:p14="http://schemas.microsoft.com/office/powerpoint/2010/main" val="227623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1698-D9E5-4D55-A1E6-8F283352208B}"/>
              </a:ext>
            </a:extLst>
          </p:cNvPr>
          <p:cNvSpPr>
            <a:spLocks noGrp="1"/>
          </p:cNvSpPr>
          <p:nvPr>
            <p:ph type="title"/>
          </p:nvPr>
        </p:nvSpPr>
        <p:spPr/>
        <p:txBody>
          <a:bodyPr/>
          <a:lstStyle/>
          <a:p>
            <a:r>
              <a:rPr lang="en-GB"/>
              <a:t>Frameworks to support primary care transformation</a:t>
            </a:r>
          </a:p>
        </p:txBody>
      </p:sp>
      <p:pic>
        <p:nvPicPr>
          <p:cNvPr id="4" name="Picture 3">
            <a:extLst>
              <a:ext uri="{FF2B5EF4-FFF2-40B4-BE49-F238E27FC236}">
                <a16:creationId xmlns:a16="http://schemas.microsoft.com/office/drawing/2014/main" id="{06FDCF7B-A24E-465A-A845-B43BEDAB5B10}"/>
              </a:ext>
            </a:extLst>
          </p:cNvPr>
          <p:cNvPicPr>
            <a:picLocks noChangeAspect="1"/>
          </p:cNvPicPr>
          <p:nvPr/>
        </p:nvPicPr>
        <p:blipFill>
          <a:blip r:embed="rId3"/>
          <a:stretch>
            <a:fillRect/>
          </a:stretch>
        </p:blipFill>
        <p:spPr>
          <a:xfrm>
            <a:off x="780343" y="944936"/>
            <a:ext cx="6827534" cy="3100098"/>
          </a:xfrm>
          <a:prstGeom prst="rect">
            <a:avLst/>
          </a:prstGeom>
          <a:ln>
            <a:solidFill>
              <a:srgbClr val="002060"/>
            </a:solidFill>
          </a:ln>
        </p:spPr>
      </p:pic>
      <p:sp>
        <p:nvSpPr>
          <p:cNvPr id="6" name="TextBox 5">
            <a:extLst>
              <a:ext uri="{FF2B5EF4-FFF2-40B4-BE49-F238E27FC236}">
                <a16:creationId xmlns:a16="http://schemas.microsoft.com/office/drawing/2014/main" id="{AAA4B381-C7B6-4DB4-AF10-8A936ACF2C02}"/>
              </a:ext>
            </a:extLst>
          </p:cNvPr>
          <p:cNvSpPr txBox="1"/>
          <p:nvPr/>
        </p:nvSpPr>
        <p:spPr>
          <a:xfrm>
            <a:off x="2123611" y="4262605"/>
            <a:ext cx="4140998" cy="738664"/>
          </a:xfrm>
          <a:prstGeom prst="rect">
            <a:avLst/>
          </a:prstGeom>
          <a:noFill/>
        </p:spPr>
        <p:txBody>
          <a:bodyPr wrap="square">
            <a:spAutoFit/>
          </a:bodyPr>
          <a:lstStyle/>
          <a:p>
            <a:pPr defTabSz="685800">
              <a:defRPr/>
            </a:pPr>
            <a:r>
              <a:rPr lang="en-GB" sz="2100">
                <a:solidFill>
                  <a:srgbClr val="42B6E6"/>
                </a:solidFill>
                <a:latin typeface="Calibri Light" panose="020F0302020204030204"/>
                <a:cs typeface="Calibri Light" panose="020F0302020204030204" pitchFamily="34" charset="0"/>
              </a:rPr>
              <a:t>www.uclpartners.com/proactive-care</a:t>
            </a:r>
          </a:p>
        </p:txBody>
      </p:sp>
    </p:spTree>
    <p:extLst>
      <p:ext uri="{BB962C8B-B14F-4D97-AF65-F5344CB8AC3E}">
        <p14:creationId xmlns:p14="http://schemas.microsoft.com/office/powerpoint/2010/main" val="31210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67464A-7360-4CE0-86FF-65AC65073DDC}"/>
              </a:ext>
            </a:extLst>
          </p:cNvPr>
          <p:cNvSpPr>
            <a:spLocks noGrp="1"/>
          </p:cNvSpPr>
          <p:nvPr>
            <p:ph type="title"/>
          </p:nvPr>
        </p:nvSpPr>
        <p:spPr>
          <a:xfrm>
            <a:off x="96847" y="335959"/>
            <a:ext cx="7124453" cy="4083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chorCtr="0">
            <a:normAutofit/>
          </a:bodyPr>
          <a:lstStyle/>
          <a:p>
            <a:r>
              <a:rPr lang="en-GB" b="1" dirty="0">
                <a:solidFill>
                  <a:schemeClr val="accent1"/>
                </a:solidFill>
              </a:rPr>
              <a:t>    </a:t>
            </a:r>
            <a:r>
              <a:rPr lang="en-GB" dirty="0">
                <a:solidFill>
                  <a:schemeClr val="accent1"/>
                </a:solidFill>
              </a:rPr>
              <a:t>UCLPartners Proactive Care Frameworks</a:t>
            </a:r>
          </a:p>
        </p:txBody>
      </p:sp>
      <p:sp>
        <p:nvSpPr>
          <p:cNvPr id="4" name="Slide Number Placeholder 3">
            <a:extLst>
              <a:ext uri="{FF2B5EF4-FFF2-40B4-BE49-F238E27FC236}">
                <a16:creationId xmlns:a16="http://schemas.microsoft.com/office/drawing/2014/main" id="{61C45E08-3425-4E8A-9478-F065A6B23437}"/>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B1A236-F7F7-FA48-A909-8CCE9CB60875}" type="slidenum">
              <a:rPr lang="en-US" smtClean="0"/>
              <a:pPr>
                <a:defRPr/>
              </a:pPr>
              <a:t>9</a:t>
            </a:fld>
            <a:endParaRPr lang="en-GB">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F0058841-7F26-4E1C-8D0E-6795534CCF23}"/>
              </a:ext>
            </a:extLst>
          </p:cNvPr>
          <p:cNvSpPr txBox="1"/>
          <p:nvPr/>
        </p:nvSpPr>
        <p:spPr>
          <a:xfrm>
            <a:off x="396479" y="826638"/>
            <a:ext cx="3307976" cy="4080604"/>
          </a:xfrm>
          <a:prstGeom prst="rect">
            <a:avLst/>
          </a:prstGeom>
          <a:noFill/>
          <a:ln>
            <a:solidFill>
              <a:schemeClr val="accent1"/>
            </a:solidFill>
          </a:ln>
        </p:spPr>
        <p:txBody>
          <a:bodyPr wrap="square" rtlCol="0">
            <a:spAutoFit/>
          </a:bodyPr>
          <a:lstStyle/>
          <a:p>
            <a:pPr defTabSz="685800">
              <a:spcAft>
                <a:spcPts val="900"/>
              </a:spcAft>
              <a:defRPr/>
            </a:pPr>
            <a:r>
              <a:rPr lang="en-US" dirty="0">
                <a:solidFill>
                  <a:srgbClr val="42B6E6"/>
                </a:solidFill>
                <a:latin typeface="Calibri Light" panose="020F0302020204030204" pitchFamily="34" charset="0"/>
                <a:cs typeface="Calibri Light" panose="020F0302020204030204" pitchFamily="34" charset="0"/>
              </a:rPr>
              <a:t>High Impact Conditions</a:t>
            </a:r>
          </a:p>
          <a:p>
            <a:pPr defTabSz="685800">
              <a:defRPr/>
            </a:pPr>
            <a:r>
              <a:rPr lang="en-US" sz="1650" b="1" dirty="0">
                <a:solidFill>
                  <a:srgbClr val="000000"/>
                </a:solidFill>
                <a:latin typeface="Calibri" panose="020F0502020204030204" pitchFamily="34" charset="0"/>
                <a:cs typeface="Calibri" panose="020F0502020204030204" pitchFamily="34" charset="0"/>
              </a:rPr>
              <a:t>CVD prevention</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Atrial Fibrillation</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Blood pressure</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Cholesterol</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Type 2 Diabetes</a:t>
            </a:r>
          </a:p>
          <a:p>
            <a:pPr marL="257175" defTabSz="685800" fontAlgn="ctr">
              <a:spcBef>
                <a:spcPts val="450"/>
              </a:spcBef>
              <a:defRPr/>
            </a:pPr>
            <a:endParaRPr lang="en-US" sz="525" b="1" dirty="0">
              <a:solidFill>
                <a:srgbClr val="000000"/>
              </a:solidFill>
              <a:latin typeface="Calibri" panose="020F0502020204030204" pitchFamily="34" charset="0"/>
              <a:cs typeface="Calibri" panose="020F0502020204030204" pitchFamily="34" charset="0"/>
            </a:endParaRPr>
          </a:p>
          <a:p>
            <a:pPr defTabSz="685800">
              <a:defRPr/>
            </a:pPr>
            <a:r>
              <a:rPr lang="en-US" sz="1650" b="1" dirty="0">
                <a:solidFill>
                  <a:srgbClr val="000000"/>
                </a:solidFill>
                <a:latin typeface="Calibri" panose="020F0502020204030204" pitchFamily="34" charset="0"/>
                <a:cs typeface="Calibri" panose="020F0502020204030204" pitchFamily="34" charset="0"/>
              </a:rPr>
              <a:t>Respiratory</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Asthma</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COPD</a:t>
            </a:r>
          </a:p>
          <a:p>
            <a:pPr marL="257175" defTabSz="685800" fontAlgn="ctr">
              <a:spcBef>
                <a:spcPts val="450"/>
              </a:spcBef>
              <a:defRPr/>
            </a:pPr>
            <a:endParaRPr lang="en-US" sz="525" dirty="0">
              <a:solidFill>
                <a:srgbClr val="000000"/>
              </a:solidFill>
              <a:latin typeface="Calibri" panose="020F0502020204030204" pitchFamily="34" charset="0"/>
              <a:cs typeface="Calibri" panose="020F0502020204030204" pitchFamily="34" charset="0"/>
            </a:endParaRPr>
          </a:p>
          <a:p>
            <a:pPr defTabSz="685800">
              <a:defRPr/>
            </a:pPr>
            <a:r>
              <a:rPr lang="en-US" sz="1650" b="1" dirty="0">
                <a:solidFill>
                  <a:srgbClr val="000000"/>
                </a:solidFill>
                <a:latin typeface="Calibri" panose="020F0502020204030204" pitchFamily="34" charset="0"/>
                <a:cs typeface="Calibri" panose="020F0502020204030204" pitchFamily="34" charset="0"/>
              </a:rPr>
              <a:t>In development</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Heart Failure</a:t>
            </a:r>
          </a:p>
          <a:p>
            <a:pPr marL="257175" defTabSz="685800" fontAlgn="ctr">
              <a:spcBef>
                <a:spcPts val="450"/>
              </a:spcBef>
              <a:defRPr/>
            </a:pPr>
            <a:r>
              <a:rPr lang="en-US" sz="1650" dirty="0">
                <a:solidFill>
                  <a:srgbClr val="000000"/>
                </a:solidFill>
                <a:latin typeface="Calibri" panose="020F0502020204030204" pitchFamily="34" charset="0"/>
                <a:cs typeface="Calibri" panose="020F0502020204030204" pitchFamily="34" charset="0"/>
              </a:rPr>
              <a:t>SMI</a:t>
            </a:r>
          </a:p>
        </p:txBody>
      </p:sp>
      <p:sp>
        <p:nvSpPr>
          <p:cNvPr id="8" name="TextBox 7">
            <a:extLst>
              <a:ext uri="{FF2B5EF4-FFF2-40B4-BE49-F238E27FC236}">
                <a16:creationId xmlns:a16="http://schemas.microsoft.com/office/drawing/2014/main" id="{81FC9E55-7327-484E-9290-95B77FD753D3}"/>
              </a:ext>
            </a:extLst>
          </p:cNvPr>
          <p:cNvSpPr txBox="1"/>
          <p:nvPr/>
        </p:nvSpPr>
        <p:spPr>
          <a:xfrm>
            <a:off x="4276968" y="826639"/>
            <a:ext cx="4175522" cy="2380139"/>
          </a:xfrm>
          <a:prstGeom prst="rect">
            <a:avLst/>
          </a:prstGeom>
          <a:noFill/>
          <a:ln>
            <a:solidFill>
              <a:schemeClr val="accent1"/>
            </a:solidFill>
          </a:ln>
        </p:spPr>
        <p:txBody>
          <a:bodyPr wrap="square" lIns="68580" tIns="34290" rIns="68580" bIns="34290" rtlCol="0" anchor="t">
            <a:spAutoFit/>
          </a:bodyPr>
          <a:lstStyle/>
          <a:p>
            <a:pPr defTabSz="685800">
              <a:spcAft>
                <a:spcPts val="450"/>
              </a:spcAft>
              <a:defRPr/>
            </a:pPr>
            <a:r>
              <a:rPr lang="en-US" dirty="0">
                <a:solidFill>
                  <a:srgbClr val="42B6E6"/>
                </a:solidFill>
                <a:latin typeface="Calibri Light"/>
                <a:cs typeface="Calibri Light"/>
              </a:rPr>
              <a:t>Population Health Management Approach</a:t>
            </a:r>
          </a:p>
          <a:p>
            <a:pPr marL="600075" indent="-342900" defTabSz="685800" fontAlgn="ctr">
              <a:spcBef>
                <a:spcPts val="450"/>
              </a:spcBef>
              <a:buFont typeface="+mj-lt"/>
              <a:buAutoNum type="arabicPeriod"/>
              <a:defRPr/>
            </a:pPr>
            <a:r>
              <a:rPr lang="en-US" sz="1650" dirty="0">
                <a:solidFill>
                  <a:srgbClr val="000000"/>
                </a:solidFill>
                <a:latin typeface="Calibri"/>
                <a:cs typeface="Calibri"/>
              </a:rPr>
              <a:t>Risk stratification based on NICE guidance</a:t>
            </a:r>
          </a:p>
          <a:p>
            <a:pPr marL="600075" indent="-342900" defTabSz="685800" fontAlgn="ctr">
              <a:spcBef>
                <a:spcPts val="450"/>
              </a:spcBef>
              <a:buFont typeface="+mj-lt"/>
              <a:buAutoNum type="arabicPeriod"/>
              <a:defRPr/>
            </a:pPr>
            <a:r>
              <a:rPr lang="en-US" sz="1650" dirty="0">
                <a:solidFill>
                  <a:srgbClr val="000000"/>
                </a:solidFill>
                <a:latin typeface="Calibri"/>
                <a:cs typeface="Calibri"/>
              </a:rPr>
              <a:t>Prioritisation to optimise treatment early in those with greatest need</a:t>
            </a:r>
          </a:p>
          <a:p>
            <a:pPr marL="600075" indent="-342900" defTabSz="685800" fontAlgn="ctr">
              <a:spcBef>
                <a:spcPts val="450"/>
              </a:spcBef>
              <a:buFont typeface="+mj-lt"/>
              <a:buAutoNum type="arabicPeriod"/>
              <a:defRPr/>
            </a:pPr>
            <a:r>
              <a:rPr lang="en-US" sz="1650" dirty="0">
                <a:solidFill>
                  <a:srgbClr val="000000"/>
                </a:solidFill>
                <a:latin typeface="Calibri"/>
                <a:cs typeface="Calibri"/>
              </a:rPr>
              <a:t>Deploy wider workforce to support self-management and personalisation of care</a:t>
            </a:r>
            <a:endParaRPr lang="en-US" sz="1650"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3BA3CEA-103C-4F4D-BDEF-8C8B9D58F642}"/>
              </a:ext>
            </a:extLst>
          </p:cNvPr>
          <p:cNvSpPr txBox="1"/>
          <p:nvPr/>
        </p:nvSpPr>
        <p:spPr>
          <a:xfrm>
            <a:off x="4276969" y="3428435"/>
            <a:ext cx="4175522" cy="1364476"/>
          </a:xfrm>
          <a:prstGeom prst="rect">
            <a:avLst/>
          </a:prstGeom>
          <a:noFill/>
          <a:ln>
            <a:solidFill>
              <a:schemeClr val="accent1"/>
            </a:solidFill>
          </a:ln>
        </p:spPr>
        <p:txBody>
          <a:bodyPr wrap="square" lIns="68580" tIns="34290" rIns="68580" bIns="34290" rtlCol="0" anchor="t">
            <a:spAutoFit/>
          </a:bodyPr>
          <a:lstStyle/>
          <a:p>
            <a:pPr defTabSz="685800">
              <a:spcAft>
                <a:spcPts val="450"/>
              </a:spcAft>
              <a:defRPr/>
            </a:pPr>
            <a:r>
              <a:rPr lang="en-US" dirty="0">
                <a:solidFill>
                  <a:srgbClr val="42B6E6"/>
                </a:solidFill>
                <a:latin typeface="Calibri Light"/>
                <a:cs typeface="Calibri Light"/>
              </a:rPr>
              <a:t>Framework P</a:t>
            </a:r>
            <a:r>
              <a:rPr lang="en-US" dirty="0" err="1">
                <a:solidFill>
                  <a:srgbClr val="42B6E6"/>
                </a:solidFill>
                <a:latin typeface="Calibri Light"/>
                <a:cs typeface="Calibri Light"/>
              </a:rPr>
              <a:t>rinciples</a:t>
            </a:r>
            <a:endParaRPr lang="en-US" dirty="0">
              <a:solidFill>
                <a:srgbClr val="42B6E6"/>
              </a:solidFill>
              <a:latin typeface="Calibri Light"/>
              <a:cs typeface="Calibri Light"/>
            </a:endParaRPr>
          </a:p>
          <a:p>
            <a:pPr marL="514350" indent="-257175" defTabSz="685800" fontAlgn="ctr">
              <a:spcBef>
                <a:spcPts val="450"/>
              </a:spcBef>
              <a:buFont typeface="Arial" panose="020B0604020202020204" pitchFamily="34" charset="0"/>
              <a:buChar char="•"/>
              <a:defRPr/>
            </a:pPr>
            <a:r>
              <a:rPr lang="en-US" sz="1650" dirty="0">
                <a:solidFill>
                  <a:srgbClr val="000000"/>
                </a:solidFill>
                <a:latin typeface="Calibri"/>
                <a:cs typeface="Calibri"/>
              </a:rPr>
              <a:t>Primary care led with PPI support</a:t>
            </a:r>
          </a:p>
          <a:p>
            <a:pPr marL="514350" indent="-257175" defTabSz="685800" fontAlgn="ctr">
              <a:spcBef>
                <a:spcPts val="450"/>
              </a:spcBef>
              <a:buFont typeface="Arial" panose="020B0604020202020204" pitchFamily="34" charset="0"/>
              <a:buChar char="•"/>
              <a:defRPr/>
            </a:pPr>
            <a:r>
              <a:rPr lang="en-US" sz="1650" dirty="0">
                <a:solidFill>
                  <a:srgbClr val="000000"/>
                </a:solidFill>
                <a:latin typeface="Calibri"/>
                <a:cs typeface="Calibri"/>
              </a:rPr>
              <a:t>Improve clinical care and self-care</a:t>
            </a:r>
          </a:p>
          <a:p>
            <a:pPr marL="514350" indent="-257175" defTabSz="685800" fontAlgn="ctr">
              <a:spcBef>
                <a:spcPts val="450"/>
              </a:spcBef>
              <a:buFont typeface="Arial" panose="020B0604020202020204" pitchFamily="34" charset="0"/>
              <a:buChar char="•"/>
              <a:defRPr/>
            </a:pPr>
            <a:r>
              <a:rPr lang="en-US" sz="1650" dirty="0">
                <a:solidFill>
                  <a:srgbClr val="000000"/>
                </a:solidFill>
                <a:latin typeface="Calibri"/>
                <a:cs typeface="Calibri"/>
              </a:rPr>
              <a:t>Free clinician capacity</a:t>
            </a:r>
          </a:p>
        </p:txBody>
      </p:sp>
    </p:spTree>
    <p:extLst>
      <p:ext uri="{BB962C8B-B14F-4D97-AF65-F5344CB8AC3E}">
        <p14:creationId xmlns:p14="http://schemas.microsoft.com/office/powerpoint/2010/main" val="286291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37339E71D3DF46BBD849F4DA5745ED" ma:contentTypeVersion="13" ma:contentTypeDescription="Create a new document." ma:contentTypeScope="" ma:versionID="72789a4848fa359588488fadef19bec9">
  <xsd:schema xmlns:xsd="http://www.w3.org/2001/XMLSchema" xmlns:xs="http://www.w3.org/2001/XMLSchema" xmlns:p="http://schemas.microsoft.com/office/2006/metadata/properties" xmlns:ns2="f7bfa784-6dad-4ac6-852a-9671ecd2c4bf" xmlns:ns3="eacb2306-f541-420a-9e81-8618d14229eb" targetNamespace="http://schemas.microsoft.com/office/2006/metadata/properties" ma:root="true" ma:fieldsID="ce9c30810ffa8ae61a324f5ffdc98d17" ns2:_="" ns3:_="">
    <xsd:import namespace="f7bfa784-6dad-4ac6-852a-9671ecd2c4bf"/>
    <xsd:import namespace="eacb2306-f541-420a-9e81-8618d14229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fa784-6dad-4ac6-852a-9671ecd2c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cb2306-f541-420a-9e81-8618d14229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02892-4EA4-4CC5-806B-1B9DA215B8C7}">
  <ds:schemaRefs>
    <ds:schemaRef ds:uri="http://schemas.microsoft.com/sharepoint/v3/contenttype/forms"/>
  </ds:schemaRefs>
</ds:datastoreItem>
</file>

<file path=customXml/itemProps2.xml><?xml version="1.0" encoding="utf-8"?>
<ds:datastoreItem xmlns:ds="http://schemas.openxmlformats.org/officeDocument/2006/customXml" ds:itemID="{97679D8B-6D12-4B39-9590-2ED942B9AB70}">
  <ds:schemaRefs>
    <ds:schemaRef ds:uri="eacb2306-f541-420a-9e81-8618d14229eb"/>
    <ds:schemaRef ds:uri="f7bfa784-6dad-4ac6-852a-9671ecd2c4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1D826A-966F-44D9-8838-39D862C63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fa784-6dad-4ac6-852a-9671ecd2c4bf"/>
    <ds:schemaRef ds:uri="eacb2306-f541-420a-9e81-8618d14229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2666</Words>
  <Application>Microsoft Office PowerPoint</Application>
  <PresentationFormat>On-screen Show (16:9)</PresentationFormat>
  <Paragraphs>322</Paragraphs>
  <Slides>31</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Arial,Sans-Serif</vt:lpstr>
      <vt:lpstr>Calibri</vt:lpstr>
      <vt:lpstr>Calibri (Body)</vt:lpstr>
      <vt:lpstr>Calibri Light</vt:lpstr>
      <vt:lpstr>Courier New</vt:lpstr>
      <vt:lpstr>Gill Sans MT</vt:lpstr>
      <vt:lpstr>Segoe UI</vt:lpstr>
      <vt:lpstr>Symbol</vt:lpstr>
      <vt:lpstr>Verdana</vt:lpstr>
      <vt:lpstr>Office Theme</vt:lpstr>
      <vt:lpstr>Office Theme</vt:lpstr>
      <vt:lpstr>PowerPoint Presentation</vt:lpstr>
      <vt:lpstr>PowerPoint Presentation</vt:lpstr>
      <vt:lpstr>Preventing Heart Attacks and Strokes at Scale  The National Blood Pressure Optimisation Programme</vt:lpstr>
      <vt:lpstr>Cardiovascular Disease Prevention – A National and Local Priority</vt:lpstr>
      <vt:lpstr>What risk factors drive most premature death and disability?*</vt:lpstr>
      <vt:lpstr>COVID-19: Impact on Care and Outcomes in Long-Term Conditions</vt:lpstr>
      <vt:lpstr>National Blood Pressure Optimisation Programme</vt:lpstr>
      <vt:lpstr>Frameworks to support primary care transformation</vt:lpstr>
      <vt:lpstr>    UCLPartners Proactive Care Frameworks</vt:lpstr>
      <vt:lpstr>UCLPartners Proactive Care Framework for Hypertension</vt:lpstr>
      <vt:lpstr> Cholesterol – Secondary Prevention (pre-existing CVD)</vt:lpstr>
      <vt:lpstr>UCLPartners Proactive Care Resources – for local adaptation </vt:lpstr>
      <vt:lpstr>Resources for clinicians – support with real world management</vt:lpstr>
      <vt:lpstr>Resources for wider workforce to support patient care</vt:lpstr>
      <vt:lpstr>Resources for patients – education &amp; self management</vt:lpstr>
      <vt:lpstr>National uptake of the UCLPartners Proactive Care Frameworks</vt:lpstr>
      <vt:lpstr>PowerPoint Presentation</vt:lpstr>
      <vt:lpstr>Case studies – improving care and releasing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Register your interest for our community of practice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IEUser</dc:creator>
  <cp:lastModifiedBy>Emma Wharfe</cp:lastModifiedBy>
  <cp:revision>17</cp:revision>
  <dcterms:created xsi:type="dcterms:W3CDTF">2018-06-19T12:31:15Z</dcterms:created>
  <dcterms:modified xsi:type="dcterms:W3CDTF">2022-09-06T12:36:58Z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0x0101006B37339E71D3DF46BBD849F4DA5745ED</vt:lpwstr>
  </property>
  <property fmtid="{D5CDD505-2E9C-101B-9397-08002B2CF9AE}" pid="3" name="Order">
    <vt:r8>100</vt:r8>
  </property>
</Properties>
</file>