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 id="2147483687" r:id="rId6"/>
    <p:sldMasterId id="2147483707" r:id="rId7"/>
    <p:sldMasterId id="2147483745" r:id="rId8"/>
    <p:sldMasterId id="2147483764" r:id="rId9"/>
  </p:sldMasterIdLst>
  <p:notesMasterIdLst>
    <p:notesMasterId r:id="rId20"/>
  </p:notesMasterIdLst>
  <p:sldIdLst>
    <p:sldId id="256" r:id="rId10"/>
    <p:sldId id="264" r:id="rId11"/>
    <p:sldId id="258" r:id="rId12"/>
    <p:sldId id="263" r:id="rId13"/>
    <p:sldId id="257" r:id="rId14"/>
    <p:sldId id="259" r:id="rId15"/>
    <p:sldId id="260" r:id="rId16"/>
    <p:sldId id="261" r:id="rId17"/>
    <p:sldId id="262" r:id="rId18"/>
    <p:sldId id="265" r:id="rId19"/>
  </p:sldIdLst>
  <p:sldSz cx="9144000" cy="5143500" type="screen16x9"/>
  <p:notesSz cx="6858000" cy="9144000"/>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2913E-17C3-BC1B-CCF1-011D166D45E4}" name="Sandie Raine" initials="SR" userId="S::sandie@hatching-ideas.co.uk::e47716d6-1223-4950-9313-37d943fe50b3" providerId="AD"/>
  <p188:author id="{A4FE46A3-3422-83D8-E207-DE76ECE83858}" name="Rebecca Bridger" initials="RB" userId="S::rebecca@hatching-ideas.co.uk::3faab59e-574d-4093-bfc4-c39d9aec34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B58"/>
    <a:srgbClr val="74921A"/>
    <a:srgbClr val="1E3C58"/>
    <a:srgbClr val="007BC2"/>
    <a:srgbClr val="E44921"/>
    <a:srgbClr val="292929"/>
    <a:srgbClr val="A2C617"/>
    <a:srgbClr val="A84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ED378-11BB-2A57-B165-40249E691C4B}" v="9" dt="2022-07-27T08:29:22.935"/>
    <p1510:client id="{7CD9C5CB-91AA-46DA-8114-BD9CE3522D14}" vWet="4" dt="2022-07-27T08:28:45.008"/>
    <p1510:client id="{8A7BE140-F46C-DA41-A7E3-6749B63B6701}" v="1" dt="2022-06-21T09:00:20.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arter" userId="S::samantha.carter@ahsn-nenc.org.uk::a5ae8e9f-1b60-47d8-8ab9-252b3d356d43" providerId="AD" clId="Web-{16CED378-11BB-2A57-B165-40249E691C4B}"/>
    <pc:docChg chg="modSld">
      <pc:chgData name="Samantha Carter" userId="S::samantha.carter@ahsn-nenc.org.uk::a5ae8e9f-1b60-47d8-8ab9-252b3d356d43" providerId="AD" clId="Web-{16CED378-11BB-2A57-B165-40249E691C4B}" dt="2022-07-27T08:29:22.935" v="8"/>
      <pc:docMkLst>
        <pc:docMk/>
      </pc:docMkLst>
      <pc:sldChg chg="addSp delSp modSp">
        <pc:chgData name="Samantha Carter" userId="S::samantha.carter@ahsn-nenc.org.uk::a5ae8e9f-1b60-47d8-8ab9-252b3d356d43" providerId="AD" clId="Web-{16CED378-11BB-2A57-B165-40249E691C4B}" dt="2022-07-27T08:29:22.935" v="8"/>
        <pc:sldMkLst>
          <pc:docMk/>
          <pc:sldMk cId="3576585030" sldId="256"/>
        </pc:sldMkLst>
        <pc:picChg chg="add del mod">
          <ac:chgData name="Samantha Carter" userId="S::samantha.carter@ahsn-nenc.org.uk::a5ae8e9f-1b60-47d8-8ab9-252b3d356d43" providerId="AD" clId="Web-{16CED378-11BB-2A57-B165-40249E691C4B}" dt="2022-07-27T08:29:22.935" v="8"/>
          <ac:picMkLst>
            <pc:docMk/>
            <pc:sldMk cId="3576585030" sldId="256"/>
            <ac:picMk id="2" creationId="{94D6023A-02F4-7B85-3A14-BBF3FE2F8664}"/>
          </ac:picMkLst>
        </pc:picChg>
        <pc:picChg chg="mod">
          <ac:chgData name="Samantha Carter" userId="S::samantha.carter@ahsn-nenc.org.uk::a5ae8e9f-1b60-47d8-8ab9-252b3d356d43" providerId="AD" clId="Web-{16CED378-11BB-2A57-B165-40249E691C4B}" dt="2022-07-27T08:29:18.638" v="5" actId="1076"/>
          <ac:picMkLst>
            <pc:docMk/>
            <pc:sldMk cId="3576585030" sldId="256"/>
            <ac:picMk id="5" creationId="{66042A41-3C24-7E4D-B407-E456E2CE22EE}"/>
          </ac:picMkLst>
        </pc:picChg>
        <pc:picChg chg="del mod">
          <ac:chgData name="Samantha Carter" userId="S::samantha.carter@ahsn-nenc.org.uk::a5ae8e9f-1b60-47d8-8ab9-252b3d356d43" providerId="AD" clId="Web-{16CED378-11BB-2A57-B165-40249E691C4B}" dt="2022-07-27T08:28:29.091" v="4"/>
          <ac:picMkLst>
            <pc:docMk/>
            <pc:sldMk cId="3576585030" sldId="256"/>
            <ac:picMk id="11" creationId="{D14D2BD3-D946-F055-B6AF-6552A626AA7A}"/>
          </ac:picMkLst>
        </pc:picChg>
      </pc:sldChg>
    </pc:docChg>
  </pc:docChgLst>
  <pc:docChgLst>
    <pc:chgData name="Joanne Famelton" userId="f218855d-cb0a-4ed3-9f92-5ec159ea4224" providerId="ADAL" clId="{51222489-E587-426E-A5C8-01FD2268CA87}"/>
    <pc:docChg chg="modSld">
      <pc:chgData name="Joanne Famelton" userId="f218855d-cb0a-4ed3-9f92-5ec159ea4224" providerId="ADAL" clId="{51222489-E587-426E-A5C8-01FD2268CA87}" dt="2022-06-20T16:29:55.389" v="380" actId="20577"/>
      <pc:docMkLst>
        <pc:docMk/>
      </pc:docMkLst>
      <pc:sldChg chg="modSp mod">
        <pc:chgData name="Joanne Famelton" userId="f218855d-cb0a-4ed3-9f92-5ec159ea4224" providerId="ADAL" clId="{51222489-E587-426E-A5C8-01FD2268CA87}" dt="2022-06-20T16:21:39.292" v="206" actId="20577"/>
        <pc:sldMkLst>
          <pc:docMk/>
          <pc:sldMk cId="2194199210" sldId="257"/>
        </pc:sldMkLst>
        <pc:graphicFrameChg chg="modGraphic">
          <ac:chgData name="Joanne Famelton" userId="f218855d-cb0a-4ed3-9f92-5ec159ea4224" providerId="ADAL" clId="{51222489-E587-426E-A5C8-01FD2268CA87}" dt="2022-06-20T16:21:39.292" v="206" actId="20577"/>
          <ac:graphicFrameMkLst>
            <pc:docMk/>
            <pc:sldMk cId="2194199210" sldId="257"/>
            <ac:graphicFrameMk id="10" creationId="{A0A135F4-F649-0D25-1EC6-29FF92A7520C}"/>
          </ac:graphicFrameMkLst>
        </pc:graphicFrameChg>
      </pc:sldChg>
      <pc:sldChg chg="modSp mod">
        <pc:chgData name="Joanne Famelton" userId="f218855d-cb0a-4ed3-9f92-5ec159ea4224" providerId="ADAL" clId="{51222489-E587-426E-A5C8-01FD2268CA87}" dt="2022-06-20T16:26:11.459" v="315" actId="20577"/>
        <pc:sldMkLst>
          <pc:docMk/>
          <pc:sldMk cId="2202307364" sldId="259"/>
        </pc:sldMkLst>
        <pc:spChg chg="mod">
          <ac:chgData name="Joanne Famelton" userId="f218855d-cb0a-4ed3-9f92-5ec159ea4224" providerId="ADAL" clId="{51222489-E587-426E-A5C8-01FD2268CA87}" dt="2022-06-20T16:22:24.488" v="223" actId="20577"/>
          <ac:spMkLst>
            <pc:docMk/>
            <pc:sldMk cId="2202307364" sldId="259"/>
            <ac:spMk id="2" creationId="{3A8AB382-2D29-9874-A3D4-0F0E747A7FC5}"/>
          </ac:spMkLst>
        </pc:spChg>
        <pc:graphicFrameChg chg="modGraphic">
          <ac:chgData name="Joanne Famelton" userId="f218855d-cb0a-4ed3-9f92-5ec159ea4224" providerId="ADAL" clId="{51222489-E587-426E-A5C8-01FD2268CA87}" dt="2022-06-20T16:26:11.459" v="315" actId="20577"/>
          <ac:graphicFrameMkLst>
            <pc:docMk/>
            <pc:sldMk cId="2202307364" sldId="259"/>
            <ac:graphicFrameMk id="10" creationId="{A0A135F4-F649-0D25-1EC6-29FF92A7520C}"/>
          </ac:graphicFrameMkLst>
        </pc:graphicFrameChg>
      </pc:sldChg>
      <pc:sldChg chg="modSp mod">
        <pc:chgData name="Joanne Famelton" userId="f218855d-cb0a-4ed3-9f92-5ec159ea4224" providerId="ADAL" clId="{51222489-E587-426E-A5C8-01FD2268CA87}" dt="2022-06-20T16:26:53.402" v="334" actId="20577"/>
        <pc:sldMkLst>
          <pc:docMk/>
          <pc:sldMk cId="2576881406" sldId="260"/>
        </pc:sldMkLst>
        <pc:spChg chg="mod">
          <ac:chgData name="Joanne Famelton" userId="f218855d-cb0a-4ed3-9f92-5ec159ea4224" providerId="ADAL" clId="{51222489-E587-426E-A5C8-01FD2268CA87}" dt="2022-06-20T16:26:34.495" v="331" actId="20577"/>
          <ac:spMkLst>
            <pc:docMk/>
            <pc:sldMk cId="2576881406" sldId="260"/>
            <ac:spMk id="2" creationId="{3A8AB382-2D29-9874-A3D4-0F0E747A7FC5}"/>
          </ac:spMkLst>
        </pc:spChg>
        <pc:graphicFrameChg chg="modGraphic">
          <ac:chgData name="Joanne Famelton" userId="f218855d-cb0a-4ed3-9f92-5ec159ea4224" providerId="ADAL" clId="{51222489-E587-426E-A5C8-01FD2268CA87}" dt="2022-06-20T16:26:53.402" v="334" actId="20577"/>
          <ac:graphicFrameMkLst>
            <pc:docMk/>
            <pc:sldMk cId="2576881406" sldId="260"/>
            <ac:graphicFrameMk id="10" creationId="{A0A135F4-F649-0D25-1EC6-29FF92A7520C}"/>
          </ac:graphicFrameMkLst>
        </pc:graphicFrameChg>
      </pc:sldChg>
      <pc:sldChg chg="modSp mod">
        <pc:chgData name="Joanne Famelton" userId="f218855d-cb0a-4ed3-9f92-5ec159ea4224" providerId="ADAL" clId="{51222489-E587-426E-A5C8-01FD2268CA87}" dt="2022-06-20T16:29:36.440" v="374" actId="20577"/>
        <pc:sldMkLst>
          <pc:docMk/>
          <pc:sldMk cId="1150805607" sldId="261"/>
        </pc:sldMkLst>
        <pc:spChg chg="mod">
          <ac:chgData name="Joanne Famelton" userId="f218855d-cb0a-4ed3-9f92-5ec159ea4224" providerId="ADAL" clId="{51222489-E587-426E-A5C8-01FD2268CA87}" dt="2022-06-20T16:27:44.548" v="346" actId="20577"/>
          <ac:spMkLst>
            <pc:docMk/>
            <pc:sldMk cId="1150805607" sldId="261"/>
            <ac:spMk id="2" creationId="{3A8AB382-2D29-9874-A3D4-0F0E747A7FC5}"/>
          </ac:spMkLst>
        </pc:spChg>
        <pc:graphicFrameChg chg="modGraphic">
          <ac:chgData name="Joanne Famelton" userId="f218855d-cb0a-4ed3-9f92-5ec159ea4224" providerId="ADAL" clId="{51222489-E587-426E-A5C8-01FD2268CA87}" dt="2022-06-20T16:29:36.440" v="374" actId="20577"/>
          <ac:graphicFrameMkLst>
            <pc:docMk/>
            <pc:sldMk cId="1150805607" sldId="261"/>
            <ac:graphicFrameMk id="10" creationId="{A0A135F4-F649-0D25-1EC6-29FF92A7520C}"/>
          </ac:graphicFrameMkLst>
        </pc:graphicFrameChg>
      </pc:sldChg>
      <pc:sldChg chg="modSp mod">
        <pc:chgData name="Joanne Famelton" userId="f218855d-cb0a-4ed3-9f92-5ec159ea4224" providerId="ADAL" clId="{51222489-E587-426E-A5C8-01FD2268CA87}" dt="2022-06-20T16:29:55.389" v="380" actId="20577"/>
        <pc:sldMkLst>
          <pc:docMk/>
          <pc:sldMk cId="162451379" sldId="262"/>
        </pc:sldMkLst>
        <pc:spChg chg="mod">
          <ac:chgData name="Joanne Famelton" userId="f218855d-cb0a-4ed3-9f92-5ec159ea4224" providerId="ADAL" clId="{51222489-E587-426E-A5C8-01FD2268CA87}" dt="2022-06-20T16:29:47.065" v="378" actId="20577"/>
          <ac:spMkLst>
            <pc:docMk/>
            <pc:sldMk cId="162451379" sldId="262"/>
            <ac:spMk id="2" creationId="{3A8AB382-2D29-9874-A3D4-0F0E747A7FC5}"/>
          </ac:spMkLst>
        </pc:spChg>
        <pc:graphicFrameChg chg="modGraphic">
          <ac:chgData name="Joanne Famelton" userId="f218855d-cb0a-4ed3-9f92-5ec159ea4224" providerId="ADAL" clId="{51222489-E587-426E-A5C8-01FD2268CA87}" dt="2022-06-20T16:29:55.389" v="380" actId="20577"/>
          <ac:graphicFrameMkLst>
            <pc:docMk/>
            <pc:sldMk cId="162451379" sldId="262"/>
            <ac:graphicFrameMk id="10" creationId="{A0A135F4-F649-0D25-1EC6-29FF92A7520C}"/>
          </ac:graphicFrameMkLst>
        </pc:graphicFrameChg>
      </pc:sldChg>
    </pc:docChg>
  </pc:docChgLst>
  <pc:docChgLst>
    <pc:chgData name="Rebecca Bridger" userId="3faab59e-574d-4093-bfc4-c39d9aec34d4" providerId="ADAL" clId="{8A7BE140-F46C-DA41-A7E3-6749B63B6701}"/>
    <pc:docChg chg="custSel modSld">
      <pc:chgData name="Rebecca Bridger" userId="3faab59e-574d-4093-bfc4-c39d9aec34d4" providerId="ADAL" clId="{8A7BE140-F46C-DA41-A7E3-6749B63B6701}" dt="2022-06-21T09:00:25.683" v="4" actId="1076"/>
      <pc:docMkLst>
        <pc:docMk/>
      </pc:docMkLst>
      <pc:sldChg chg="addSp delSp modSp mod">
        <pc:chgData name="Rebecca Bridger" userId="3faab59e-574d-4093-bfc4-c39d9aec34d4" providerId="ADAL" clId="{8A7BE140-F46C-DA41-A7E3-6749B63B6701}" dt="2022-06-21T09:00:25.683" v="4" actId="1076"/>
        <pc:sldMkLst>
          <pc:docMk/>
          <pc:sldMk cId="3576585030" sldId="256"/>
        </pc:sldMkLst>
        <pc:picChg chg="del">
          <ac:chgData name="Rebecca Bridger" userId="3faab59e-574d-4093-bfc4-c39d9aec34d4" providerId="ADAL" clId="{8A7BE140-F46C-DA41-A7E3-6749B63B6701}" dt="2022-06-21T09:00:13.507" v="0" actId="478"/>
          <ac:picMkLst>
            <pc:docMk/>
            <pc:sldMk cId="3576585030" sldId="256"/>
            <ac:picMk id="3" creationId="{C05B722D-B3C6-B9A6-CB15-FED1CCD7F268}"/>
          </ac:picMkLst>
        </pc:picChg>
        <pc:picChg chg="add mod">
          <ac:chgData name="Rebecca Bridger" userId="3faab59e-574d-4093-bfc4-c39d9aec34d4" providerId="ADAL" clId="{8A7BE140-F46C-DA41-A7E3-6749B63B6701}" dt="2022-06-21T09:00:25.683" v="4" actId="1076"/>
          <ac:picMkLst>
            <pc:docMk/>
            <pc:sldMk cId="3576585030" sldId="256"/>
            <ac:picMk id="5" creationId="{66042A41-3C24-7E4D-B407-E456E2CE22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546AE-A87B-496D-9891-6563AE840786}" type="datetimeFigureOut">
              <a:t>7/27/2022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152BB-73C4-4E8A-92A5-DDB014B97286}" type="slidenum">
              <a:t>‹#›</a:t>
            </a:fld>
            <a:endParaRPr lang="en-GB"/>
          </a:p>
        </p:txBody>
      </p:sp>
    </p:spTree>
    <p:extLst>
      <p:ext uri="{BB962C8B-B14F-4D97-AF65-F5344CB8AC3E}">
        <p14:creationId xmlns:p14="http://schemas.microsoft.com/office/powerpoint/2010/main" val="165768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E1152BB-73C4-4E8A-92A5-DDB014B97286}" type="slidenum">
              <a:rPr lang="en-GB"/>
              <a:t>1</a:t>
            </a:fld>
            <a:endParaRPr lang="en-GB"/>
          </a:p>
        </p:txBody>
      </p:sp>
    </p:spTree>
    <p:extLst>
      <p:ext uri="{BB962C8B-B14F-4D97-AF65-F5344CB8AC3E}">
        <p14:creationId xmlns:p14="http://schemas.microsoft.com/office/powerpoint/2010/main" val="213279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E1152BB-73C4-4E8A-92A5-DDB014B97286}" type="slidenum">
              <a:rPr lang="en-GB"/>
              <a:t>3</a:t>
            </a:fld>
            <a:endParaRPr lang="en-GB"/>
          </a:p>
        </p:txBody>
      </p:sp>
    </p:spTree>
    <p:extLst>
      <p:ext uri="{BB962C8B-B14F-4D97-AF65-F5344CB8AC3E}">
        <p14:creationId xmlns:p14="http://schemas.microsoft.com/office/powerpoint/2010/main" val="390270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6E1152BB-73C4-4E8A-92A5-DDB014B97286}" type="slidenum">
              <a:t>4</a:t>
            </a:fld>
            <a:endParaRPr lang="en-GB"/>
          </a:p>
        </p:txBody>
      </p:sp>
    </p:spTree>
    <p:extLst>
      <p:ext uri="{BB962C8B-B14F-4D97-AF65-F5344CB8AC3E}">
        <p14:creationId xmlns:p14="http://schemas.microsoft.com/office/powerpoint/2010/main" val="342030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E1152BB-73C4-4E8A-92A5-DDB014B97286}" type="slidenum">
              <a:rPr lang="en-GB"/>
              <a:t>5</a:t>
            </a:fld>
            <a:endParaRPr lang="en-GB"/>
          </a:p>
        </p:txBody>
      </p:sp>
    </p:spTree>
    <p:extLst>
      <p:ext uri="{BB962C8B-B14F-4D97-AF65-F5344CB8AC3E}">
        <p14:creationId xmlns:p14="http://schemas.microsoft.com/office/powerpoint/2010/main" val="316682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1152BB-73C4-4E8A-92A5-DDB014B97286}" type="slidenum">
              <a:rPr lang="en-GB" smtClean="0"/>
              <a:t>7</a:t>
            </a:fld>
            <a:endParaRPr lang="en-GB"/>
          </a:p>
        </p:txBody>
      </p:sp>
    </p:spTree>
    <p:extLst>
      <p:ext uri="{BB962C8B-B14F-4D97-AF65-F5344CB8AC3E}">
        <p14:creationId xmlns:p14="http://schemas.microsoft.com/office/powerpoint/2010/main" val="280137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1152BB-73C4-4E8A-92A5-DDB014B97286}" type="slidenum">
              <a:rPr lang="en-GB" smtClean="0"/>
              <a:t>8</a:t>
            </a:fld>
            <a:endParaRPr lang="en-GB"/>
          </a:p>
        </p:txBody>
      </p:sp>
    </p:spTree>
    <p:extLst>
      <p:ext uri="{BB962C8B-B14F-4D97-AF65-F5344CB8AC3E}">
        <p14:creationId xmlns:p14="http://schemas.microsoft.com/office/powerpoint/2010/main" val="2266259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350000"/>
            <a:ext cx="8424000" cy="857250"/>
          </a:xfrm>
        </p:spPr>
        <p:txBody>
          <a:bodyPr anchor="ctr" anchorCtr="0">
            <a:normAutofit/>
          </a:bodyPr>
          <a:lstStyle>
            <a:lvl1pPr algn="ctr">
              <a:defRPr sz="3200">
                <a:solidFill>
                  <a:schemeClr val="tx2"/>
                </a:solidFill>
              </a:defRPr>
            </a:lvl1pPr>
          </a:lstStyle>
          <a:p>
            <a:r>
              <a:rPr lang="en-GB"/>
              <a:t>Click to edit Master title style</a:t>
            </a:r>
          </a:p>
        </p:txBody>
      </p:sp>
    </p:spTree>
    <p:extLst>
      <p:ext uri="{BB962C8B-B14F-4D97-AF65-F5344CB8AC3E}">
        <p14:creationId xmlns:p14="http://schemas.microsoft.com/office/powerpoint/2010/main" val="102813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350000"/>
            <a:ext cx="8424000" cy="857250"/>
          </a:xfrm>
        </p:spPr>
        <p:txBody>
          <a:bodyPr anchor="ctr" anchorCtr="0"/>
          <a:lstStyle>
            <a:lvl1pPr algn="ctr">
              <a:defRPr>
                <a:solidFill>
                  <a:schemeClr val="accent5"/>
                </a:solidFill>
              </a:defRPr>
            </a:lvl1pPr>
          </a:lstStyle>
          <a:p>
            <a:r>
              <a:rPr lang="en-US"/>
              <a:t>Click to edit Master title style</a:t>
            </a:r>
            <a:endParaRPr lang="en-GB"/>
          </a:p>
        </p:txBody>
      </p:sp>
    </p:spTree>
    <p:extLst>
      <p:ext uri="{BB962C8B-B14F-4D97-AF65-F5344CB8AC3E}">
        <p14:creationId xmlns:p14="http://schemas.microsoft.com/office/powerpoint/2010/main" val="144547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GB"/>
          </a:p>
        </p:txBody>
      </p:sp>
      <p:sp>
        <p:nvSpPr>
          <p:cNvPr id="4" name="Text Placeholder 15"/>
          <p:cNvSpPr>
            <a:spLocks noGrp="1"/>
          </p:cNvSpPr>
          <p:nvPr>
            <p:ph type="body" sz="quarter" idx="10"/>
          </p:nvPr>
        </p:nvSpPr>
        <p:spPr>
          <a:xfrm>
            <a:off x="539551" y="1080000"/>
            <a:ext cx="8064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9072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295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350000"/>
            <a:ext cx="8424000" cy="857250"/>
          </a:xfrm>
        </p:spPr>
        <p:txBody>
          <a:bodyPr anchor="ctr" anchorCtr="0"/>
          <a:lstStyle>
            <a:lvl1pPr algn="ctr">
              <a:defRPr>
                <a:solidFill>
                  <a:schemeClr val="accent6"/>
                </a:solidFill>
              </a:defRPr>
            </a:lvl1pPr>
          </a:lstStyle>
          <a:p>
            <a:r>
              <a:rPr lang="en-US"/>
              <a:t>Click to edit Master title style</a:t>
            </a:r>
            <a:endParaRPr lang="en-GB"/>
          </a:p>
        </p:txBody>
      </p:sp>
    </p:spTree>
    <p:extLst>
      <p:ext uri="{BB962C8B-B14F-4D97-AF65-F5344CB8AC3E}">
        <p14:creationId xmlns:p14="http://schemas.microsoft.com/office/powerpoint/2010/main" val="135168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GB"/>
          </a:p>
        </p:txBody>
      </p:sp>
      <p:sp>
        <p:nvSpPr>
          <p:cNvPr id="4" name="Text Placeholder 2"/>
          <p:cNvSpPr>
            <a:spLocks noGrp="1"/>
          </p:cNvSpPr>
          <p:nvPr>
            <p:ph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647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22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350000"/>
            <a:ext cx="8424000" cy="857250"/>
          </a:xfrm>
        </p:spPr>
        <p:txBody>
          <a:bodyPr anchor="ctr" anchorCtr="0"/>
          <a:lstStyle>
            <a:lvl1pPr algn="ctr">
              <a:defRPr>
                <a:solidFill>
                  <a:schemeClr val="accent3"/>
                </a:solidFill>
              </a:defRPr>
            </a:lvl1pPr>
          </a:lstStyle>
          <a:p>
            <a:r>
              <a:rPr lang="en-US"/>
              <a:t>Click to edit Master title style</a:t>
            </a:r>
            <a:endParaRPr lang="en-GB"/>
          </a:p>
        </p:txBody>
      </p:sp>
    </p:spTree>
    <p:extLst>
      <p:ext uri="{BB962C8B-B14F-4D97-AF65-F5344CB8AC3E}">
        <p14:creationId xmlns:p14="http://schemas.microsoft.com/office/powerpoint/2010/main" val="2209076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4" name="Text Placeholder 2"/>
          <p:cNvSpPr>
            <a:spLocks noGrp="1"/>
          </p:cNvSpPr>
          <p:nvPr>
            <p:ph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272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41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0000" y="270000"/>
            <a:ext cx="8064000" cy="810000"/>
          </a:xfrm>
          <a:prstGeom prst="rect">
            <a:avLst/>
          </a:prstGeom>
        </p:spPr>
        <p:txBody>
          <a:bodyPr vert="horz" lIns="0" tIns="0" rIns="0" bIns="0" rtlCol="0" anchor="t" anchorCtr="0">
            <a:normAutofit/>
          </a:bodyPr>
          <a:lstStyle/>
          <a:p>
            <a:r>
              <a:rPr lang="en-GB"/>
              <a:t>Click to edit Master title style</a:t>
            </a:r>
          </a:p>
        </p:txBody>
      </p:sp>
      <p:sp>
        <p:nvSpPr>
          <p:cNvPr id="5" name="Text Placeholder 2"/>
          <p:cNvSpPr>
            <a:spLocks noGrp="1"/>
          </p:cNvSpPr>
          <p:nvPr>
            <p:ph idx="1"/>
          </p:nvPr>
        </p:nvSpPr>
        <p:spPr>
          <a:xfrm>
            <a:off x="540000" y="1080001"/>
            <a:ext cx="8064000" cy="3394472"/>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0750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20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350000"/>
            <a:ext cx="8424000" cy="857250"/>
          </a:xfrm>
        </p:spPr>
        <p:txBody>
          <a:bodyPr anchor="ctr" anchorCtr="0"/>
          <a:lstStyle>
            <a:lvl1pPr algn="ct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93701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15"/>
          <p:cNvSpPr>
            <a:spLocks noGrp="1"/>
          </p:cNvSpPr>
          <p:nvPr>
            <p:ph type="body" sz="quarter" idx="10"/>
          </p:nvPr>
        </p:nvSpPr>
        <p:spPr>
          <a:xfrm>
            <a:off x="539551" y="1080000"/>
            <a:ext cx="8064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53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55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350000"/>
            <a:ext cx="8424000" cy="857250"/>
          </a:xfrm>
        </p:spPr>
        <p:txBody>
          <a:bodyPr anchor="ctr" anchorCtr="0"/>
          <a:lstStyle>
            <a:lvl1pPr algn="ct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147771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5" name="Text Placeholder 2"/>
          <p:cNvSpPr>
            <a:spLocks noGrp="1"/>
          </p:cNvSpPr>
          <p:nvPr>
            <p:ph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095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42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064000" cy="810000"/>
          </a:xfrm>
          <a:prstGeom prst="rect">
            <a:avLst/>
          </a:prstGeom>
        </p:spPr>
        <p:txBody>
          <a:bodyPr vert="horz" lIns="0" tIns="0" rIns="0" bIns="0" rtlCol="0" anchor="t" anchorCtr="0">
            <a:normAutofit/>
          </a:bodyPr>
          <a:lstStyle/>
          <a:p>
            <a:r>
              <a:rPr lang="en-GB"/>
              <a:t>Click to edit Master title style</a:t>
            </a:r>
          </a:p>
        </p:txBody>
      </p:sp>
      <p:sp>
        <p:nvSpPr>
          <p:cNvPr id="3" name="Text Placeholder 2"/>
          <p:cNvSpPr>
            <a:spLocks noGrp="1"/>
          </p:cNvSpPr>
          <p:nvPr>
            <p:ph type="body" idx="1"/>
          </p:nvPr>
        </p:nvSpPr>
        <p:spPr>
          <a:xfrm>
            <a:off x="540000" y="1080001"/>
            <a:ext cx="8064000" cy="3394472"/>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5616117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Lst>
  <p:txStyles>
    <p:titleStyle>
      <a:lvl1pPr algn="l" defTabSz="914400" rtl="0" eaLnBrk="1" latinLnBrk="0" hangingPunct="1">
        <a:spcBef>
          <a:spcPct val="0"/>
        </a:spcBef>
        <a:buNone/>
        <a:defRPr sz="32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064000" cy="81000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441590"/>
      </p:ext>
    </p:extLst>
  </p:cSld>
  <p:clrMap bg1="lt1" tx1="dk1" bg2="lt2" tx2="dk2" accent1="accent1" accent2="accent2" accent3="accent3" accent4="accent4" accent5="accent5" accent6="accent6" hlink="hlink" folHlink="folHlink"/>
  <p:sldLayoutIdLst>
    <p:sldLayoutId id="2147483670" r:id="rId1"/>
    <p:sldLayoutId id="2147483706" r:id="rId2"/>
    <p:sldLayoutId id="2147483682" r:id="rId3"/>
  </p:sldLayoutIdLst>
  <p:txStyles>
    <p:titleStyle>
      <a:lvl1pPr algn="l" defTabSz="914400" rtl="0" eaLnBrk="1" latinLnBrk="0" hangingPunct="1">
        <a:spcBef>
          <a:spcPct val="0"/>
        </a:spcBef>
        <a:buNone/>
        <a:defRPr sz="3600" b="1" kern="1200">
          <a:solidFill>
            <a:schemeClr val="accent4"/>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rgbClr val="292929"/>
          </a:solidFill>
          <a:latin typeface="+mn-lt"/>
          <a:ea typeface="+mn-ea"/>
          <a:cs typeface="+mn-cs"/>
        </a:defRPr>
      </a:lvl1pPr>
      <a:lvl2pPr marL="742950" indent="-285750" algn="l" defTabSz="914400" rtl="0" eaLnBrk="1" latinLnBrk="0" hangingPunct="1">
        <a:spcBef>
          <a:spcPct val="20000"/>
        </a:spcBef>
        <a:buClr>
          <a:schemeClr val="accent4"/>
        </a:buClr>
        <a:buFont typeface="Arial" pitchFamily="34" charset="0"/>
        <a:buChar char="–"/>
        <a:defRPr sz="2400" kern="1200">
          <a:solidFill>
            <a:srgbClr val="292929"/>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2000" kern="1200">
          <a:solidFill>
            <a:srgbClr val="292929"/>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800" kern="1200">
          <a:solidFill>
            <a:srgbClr val="292929"/>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8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064000" cy="81000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5505294"/>
      </p:ext>
    </p:extLst>
  </p:cSld>
  <p:clrMap bg1="lt1" tx1="dk1" bg2="lt2" tx2="dk2" accent1="accent1" accent2="accent2" accent3="accent3" accent4="accent4" accent5="accent5" accent6="accent6" hlink="hlink" folHlink="folHlink"/>
  <p:sldLayoutIdLst>
    <p:sldLayoutId id="2147483690" r:id="rId1"/>
    <p:sldLayoutId id="2147483779" r:id="rId2"/>
    <p:sldLayoutId id="2147483702" r:id="rId3"/>
  </p:sldLayoutIdLst>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064000" cy="81000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6359621"/>
      </p:ext>
    </p:extLst>
  </p:cSld>
  <p:clrMap bg1="lt1" tx1="dk1" bg2="lt2" tx2="dk2" accent1="accent1" accent2="accent2" accent3="accent3" accent4="accent4" accent5="accent5" accent6="accent6" hlink="hlink" folHlink="folHlink"/>
  <p:sldLayoutIdLst>
    <p:sldLayoutId id="2147483711" r:id="rId1"/>
    <p:sldLayoutId id="2147483780" r:id="rId2"/>
    <p:sldLayoutId id="2147483723" r:id="rId3"/>
  </p:sldLayoutIdLst>
  <p:txStyles>
    <p:titleStyle>
      <a:lvl1pPr algn="l" defTabSz="914400" rtl="0" eaLnBrk="1" latinLnBrk="0" hangingPunct="1">
        <a:spcBef>
          <a:spcPct val="0"/>
        </a:spcBef>
        <a:buNone/>
        <a:defRPr sz="3600" b="1" kern="1200">
          <a:solidFill>
            <a:schemeClr val="accent5"/>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064000" cy="81000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1511333"/>
      </p:ext>
    </p:extLst>
  </p:cSld>
  <p:clrMap bg1="lt1" tx1="dk1" bg2="lt2" tx2="dk2" accent1="accent1" accent2="accent2" accent3="accent3" accent4="accent4" accent5="accent5" accent6="accent6" hlink="hlink" folHlink="folHlink"/>
  <p:sldLayoutIdLst>
    <p:sldLayoutId id="2147483750" r:id="rId1"/>
    <p:sldLayoutId id="2147483781" r:id="rId2"/>
    <p:sldLayoutId id="2147483762" r:id="rId3"/>
  </p:sldLayoutIdLst>
  <p:txStyles>
    <p:titleStyle>
      <a:lvl1pPr algn="l" defTabSz="914400" rtl="0" eaLnBrk="1" latinLnBrk="0" hangingPunct="1">
        <a:spcBef>
          <a:spcPct val="0"/>
        </a:spcBef>
        <a:buNone/>
        <a:defRPr sz="3600" b="1" kern="1200">
          <a:solidFill>
            <a:schemeClr val="accent6"/>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064000" cy="81000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3595336"/>
      </p:ext>
    </p:extLst>
  </p:cSld>
  <p:clrMap bg1="lt1" tx1="dk1" bg2="lt2" tx2="dk2" accent1="accent1" accent2="accent2" accent3="accent3" accent4="accent4" accent5="accent5" accent6="accent6" hlink="hlink" folHlink="folHlink"/>
  <p:sldLayoutIdLst>
    <p:sldLayoutId id="2147483766" r:id="rId1"/>
    <p:sldLayoutId id="2147483782" r:id="rId2"/>
    <p:sldLayoutId id="2147483778" r:id="rId3"/>
  </p:sldLayoutIdLst>
  <p:txStyles>
    <p:titleStyle>
      <a:lvl1pPr algn="l" defTabSz="914400" rtl="0" eaLnBrk="1" latinLnBrk="0" hangingPunct="1">
        <a:spcBef>
          <a:spcPct val="0"/>
        </a:spcBef>
        <a:buNone/>
        <a:defRPr sz="36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Clr>
          <a:schemeClr val="accent3"/>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6A1C0-78C1-D537-A07D-0018055EE7C9}"/>
              </a:ext>
            </a:extLst>
          </p:cNvPr>
          <p:cNvSpPr>
            <a:spLocks noGrp="1"/>
          </p:cNvSpPr>
          <p:nvPr>
            <p:ph type="title"/>
          </p:nvPr>
        </p:nvSpPr>
        <p:spPr>
          <a:xfrm>
            <a:off x="360000" y="1350000"/>
            <a:ext cx="2882510" cy="1365766"/>
          </a:xfrm>
        </p:spPr>
        <p:txBody>
          <a:bodyPr>
            <a:normAutofit fontScale="90000"/>
          </a:bodyPr>
          <a:lstStyle/>
          <a:p>
            <a:pPr algn="l"/>
            <a:r>
              <a:rPr lang="en-GB"/>
              <a:t>Our Values &amp; Behavioural Framework</a:t>
            </a:r>
          </a:p>
        </p:txBody>
      </p:sp>
      <p:pic>
        <p:nvPicPr>
          <p:cNvPr id="5" name="Graphic 4">
            <a:extLst>
              <a:ext uri="{FF2B5EF4-FFF2-40B4-BE49-F238E27FC236}">
                <a16:creationId xmlns:a16="http://schemas.microsoft.com/office/drawing/2014/main" id="{66042A41-3C24-7E4D-B407-E456E2CE22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1356" y="548281"/>
            <a:ext cx="3966377" cy="3843389"/>
          </a:xfrm>
          <a:prstGeom prst="rect">
            <a:avLst/>
          </a:prstGeom>
        </p:spPr>
      </p:pic>
    </p:spTree>
    <p:extLst>
      <p:ext uri="{BB962C8B-B14F-4D97-AF65-F5344CB8AC3E}">
        <p14:creationId xmlns:p14="http://schemas.microsoft.com/office/powerpoint/2010/main" val="3576585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7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B77D-C586-8AC9-DD62-9EEFC57DD269}"/>
              </a:ext>
            </a:extLst>
          </p:cNvPr>
          <p:cNvSpPr>
            <a:spLocks noGrp="1"/>
          </p:cNvSpPr>
          <p:nvPr>
            <p:ph type="title"/>
          </p:nvPr>
        </p:nvSpPr>
        <p:spPr/>
        <p:txBody>
          <a:bodyPr/>
          <a:lstStyle/>
          <a:p>
            <a:r>
              <a:rPr lang="en-GB"/>
              <a:t>What are values?</a:t>
            </a:r>
          </a:p>
        </p:txBody>
      </p:sp>
      <p:sp>
        <p:nvSpPr>
          <p:cNvPr id="3" name="Content Placeholder 2">
            <a:extLst>
              <a:ext uri="{FF2B5EF4-FFF2-40B4-BE49-F238E27FC236}">
                <a16:creationId xmlns:a16="http://schemas.microsoft.com/office/drawing/2014/main" id="{FB5F0A84-5607-782C-E427-E5010FB7A808}"/>
              </a:ext>
            </a:extLst>
          </p:cNvPr>
          <p:cNvSpPr>
            <a:spLocks noGrp="1"/>
          </p:cNvSpPr>
          <p:nvPr>
            <p:ph idx="1"/>
          </p:nvPr>
        </p:nvSpPr>
        <p:spPr>
          <a:xfrm>
            <a:off x="540000" y="1080001"/>
            <a:ext cx="4294507" cy="3394472"/>
          </a:xfrm>
        </p:spPr>
        <p:txBody>
          <a:bodyPr vert="horz" lIns="0" tIns="0" rIns="0" bIns="0" rtlCol="0" anchor="t">
            <a:noAutofit/>
          </a:bodyPr>
          <a:lstStyle/>
          <a:p>
            <a:r>
              <a:rPr lang="en-GB" sz="1800">
                <a:ea typeface="Calibri"/>
                <a:cs typeface="Calibri"/>
              </a:rPr>
              <a:t>Our values define </a:t>
            </a:r>
            <a:r>
              <a:rPr lang="en-GB" sz="1800">
                <a:solidFill>
                  <a:srgbClr val="74921A"/>
                </a:solidFill>
                <a:ea typeface="Calibri"/>
                <a:cs typeface="Calibri"/>
              </a:rPr>
              <a:t>who we are</a:t>
            </a:r>
            <a:r>
              <a:rPr lang="en-GB" sz="1800">
                <a:ea typeface="Calibri"/>
                <a:cs typeface="Calibri"/>
              </a:rPr>
              <a:t>, what </a:t>
            </a:r>
            <a:r>
              <a:rPr lang="en-GB" sz="1800">
                <a:solidFill>
                  <a:srgbClr val="74921A"/>
                </a:solidFill>
                <a:ea typeface="Calibri"/>
                <a:cs typeface="Calibri"/>
              </a:rPr>
              <a:t>we stand for</a:t>
            </a:r>
            <a:r>
              <a:rPr lang="en-GB" sz="1800">
                <a:ea typeface="Calibri"/>
                <a:cs typeface="Calibri"/>
              </a:rPr>
              <a:t> and </a:t>
            </a:r>
            <a:r>
              <a:rPr lang="en-GB" sz="1800">
                <a:solidFill>
                  <a:srgbClr val="74921A"/>
                </a:solidFill>
                <a:ea typeface="Calibri"/>
                <a:cs typeface="Calibri"/>
              </a:rPr>
              <a:t>how we behave</a:t>
            </a:r>
            <a:endParaRPr lang="en-US" sz="1800">
              <a:ea typeface="Calibri"/>
              <a:cs typeface="Calibri"/>
            </a:endParaRPr>
          </a:p>
          <a:p>
            <a:r>
              <a:rPr lang="en-GB" sz="1800">
                <a:ea typeface="Calibri"/>
                <a:cs typeface="Calibri"/>
              </a:rPr>
              <a:t>They are part of our culture and the very DNA of our organisation</a:t>
            </a:r>
          </a:p>
          <a:p>
            <a:r>
              <a:rPr lang="en-GB" sz="1800">
                <a:ea typeface="Calibri"/>
                <a:cs typeface="Calibri"/>
              </a:rPr>
              <a:t>We </a:t>
            </a:r>
            <a:r>
              <a:rPr lang="en-GB" sz="1800">
                <a:solidFill>
                  <a:srgbClr val="74921A"/>
                </a:solidFill>
                <a:ea typeface="Calibri"/>
                <a:cs typeface="Calibri"/>
              </a:rPr>
              <a:t>live our values</a:t>
            </a:r>
            <a:r>
              <a:rPr lang="en-GB" sz="1800">
                <a:ea typeface="Calibri"/>
                <a:cs typeface="Calibri"/>
              </a:rPr>
              <a:t> in our work with partners, with each other and in the positive impact we strive for in society</a:t>
            </a:r>
          </a:p>
          <a:p>
            <a:r>
              <a:rPr lang="en-GB" sz="1800">
                <a:ea typeface="Calibri"/>
                <a:cs typeface="Calibri"/>
              </a:rPr>
              <a:t>Our values </a:t>
            </a:r>
            <a:r>
              <a:rPr lang="en-GB" sz="1800">
                <a:solidFill>
                  <a:srgbClr val="3C3B3B"/>
                </a:solidFill>
                <a:ea typeface="Calibri"/>
                <a:cs typeface="Calibri"/>
              </a:rPr>
              <a:t>guide</a:t>
            </a:r>
            <a:r>
              <a:rPr lang="en-GB" sz="1800">
                <a:ea typeface="Calibri"/>
                <a:cs typeface="Calibri"/>
              </a:rPr>
              <a:t> and hold us </a:t>
            </a:r>
            <a:r>
              <a:rPr lang="en-GB" sz="1800">
                <a:solidFill>
                  <a:srgbClr val="3C3B3B"/>
                </a:solidFill>
                <a:ea typeface="Calibri"/>
                <a:cs typeface="Calibri"/>
              </a:rPr>
              <a:t>accountable</a:t>
            </a:r>
            <a:r>
              <a:rPr lang="en-GB" sz="1800">
                <a:ea typeface="Calibri"/>
                <a:cs typeface="Calibri"/>
              </a:rPr>
              <a:t> to be our best and </a:t>
            </a:r>
            <a:r>
              <a:rPr lang="en-GB" sz="1800">
                <a:solidFill>
                  <a:srgbClr val="74921A"/>
                </a:solidFill>
                <a:ea typeface="Calibri"/>
                <a:cs typeface="Calibri"/>
              </a:rPr>
              <a:t>deliver our best</a:t>
            </a:r>
            <a:r>
              <a:rPr lang="en-GB" sz="1800">
                <a:ea typeface="Calibri"/>
                <a:cs typeface="Calibri"/>
              </a:rPr>
              <a:t>, transforming lives through innovation</a:t>
            </a:r>
            <a:endParaRPr lang="en-US" sz="1800">
              <a:ea typeface="Calibri"/>
              <a:cs typeface="Calibri"/>
            </a:endParaRPr>
          </a:p>
        </p:txBody>
      </p:sp>
      <p:graphicFrame>
        <p:nvGraphicFramePr>
          <p:cNvPr id="6" name="Table 6">
            <a:extLst>
              <a:ext uri="{FF2B5EF4-FFF2-40B4-BE49-F238E27FC236}">
                <a16:creationId xmlns:a16="http://schemas.microsoft.com/office/drawing/2014/main" id="{3F1E43AD-352B-1F2A-A26A-1BECA1695985}"/>
              </a:ext>
            </a:extLst>
          </p:cNvPr>
          <p:cNvGraphicFramePr>
            <a:graphicFrameLocks noGrp="1"/>
          </p:cNvGraphicFramePr>
          <p:nvPr>
            <p:extLst>
              <p:ext uri="{D42A27DB-BD31-4B8C-83A1-F6EECF244321}">
                <p14:modId xmlns:p14="http://schemas.microsoft.com/office/powerpoint/2010/main" val="2561928340"/>
              </p:ext>
            </p:extLst>
          </p:nvPr>
        </p:nvGraphicFramePr>
        <p:xfrm>
          <a:off x="5148064" y="1096810"/>
          <a:ext cx="3455936" cy="2961640"/>
        </p:xfrm>
        <a:graphic>
          <a:graphicData uri="http://schemas.openxmlformats.org/drawingml/2006/table">
            <a:tbl>
              <a:tblPr firstRow="1" bandRow="1">
                <a:tableStyleId>{69012ECD-51FC-41F1-AA8D-1B2483CD663E}</a:tableStyleId>
              </a:tblPr>
              <a:tblGrid>
                <a:gridCol w="3455936">
                  <a:extLst>
                    <a:ext uri="{9D8B030D-6E8A-4147-A177-3AD203B41FA5}">
                      <a16:colId xmlns:a16="http://schemas.microsoft.com/office/drawing/2014/main" val="3143728082"/>
                    </a:ext>
                  </a:extLst>
                </a:gridCol>
              </a:tblGrid>
              <a:tr h="370840">
                <a:tc>
                  <a:txBody>
                    <a:bodyPr/>
                    <a:lstStyle/>
                    <a:p>
                      <a:pPr algn="l"/>
                      <a:r>
                        <a:rPr lang="en-GB"/>
                        <a:t>How we created our values</a:t>
                      </a:r>
                    </a:p>
                  </a:txBody>
                  <a:tcPr/>
                </a:tc>
                <a:extLst>
                  <a:ext uri="{0D108BD9-81ED-4DB2-BD59-A6C34878D82A}">
                    <a16:rowId xmlns:a16="http://schemas.microsoft.com/office/drawing/2014/main" val="237066012"/>
                  </a:ext>
                </a:extLst>
              </a:tr>
              <a:tr h="370840">
                <a:tc>
                  <a:txBody>
                    <a:bodyPr/>
                    <a:lstStyle/>
                    <a:p>
                      <a:pPr algn="l">
                        <a:spcBef>
                          <a:spcPts val="600"/>
                        </a:spcBef>
                      </a:pPr>
                      <a:r>
                        <a:rPr lang="en-GB" sz="1400"/>
                        <a:t>Our </a:t>
                      </a:r>
                      <a:r>
                        <a:rPr lang="en-GB" sz="1400" b="1">
                          <a:solidFill>
                            <a:srgbClr val="74921A"/>
                          </a:solidFill>
                        </a:rPr>
                        <a:t>values</a:t>
                      </a:r>
                      <a:r>
                        <a:rPr lang="en-GB" sz="1400"/>
                        <a:t> and </a:t>
                      </a:r>
                      <a:r>
                        <a:rPr lang="en-GB" sz="1400" b="1" kern="1200">
                          <a:solidFill>
                            <a:srgbClr val="74921A"/>
                          </a:solidFill>
                          <a:latin typeface="+mn-lt"/>
                          <a:ea typeface="+mn-ea"/>
                          <a:cs typeface="+mn-cs"/>
                        </a:rPr>
                        <a:t>behaviours</a:t>
                      </a:r>
                      <a:r>
                        <a:rPr lang="en-GB" sz="1400"/>
                        <a:t> were designed and created in collaboration with our whole team. </a:t>
                      </a:r>
                      <a:endParaRPr lang="en-US" sz="1400"/>
                    </a:p>
                    <a:p>
                      <a:pPr lvl="0" algn="l">
                        <a:spcBef>
                          <a:spcPts val="600"/>
                        </a:spcBef>
                        <a:buNone/>
                      </a:pPr>
                      <a:r>
                        <a:rPr lang="en-GB" sz="1400"/>
                        <a:t>At a company-wide Away Day, in workshops and through surveys w</a:t>
                      </a:r>
                      <a:r>
                        <a:rPr lang="en-GB" sz="1400" b="0" i="0" u="none" strike="noStrike" noProof="0">
                          <a:latin typeface="Calibri"/>
                        </a:rPr>
                        <a:t>e explored our </a:t>
                      </a:r>
                      <a:r>
                        <a:rPr lang="en-GB" sz="1400" b="0" i="0" u="none" strike="noStrike" noProof="0">
                          <a:solidFill>
                            <a:srgbClr val="74921A"/>
                          </a:solidFill>
                          <a:latin typeface="Calibri"/>
                        </a:rPr>
                        <a:t>culture</a:t>
                      </a:r>
                      <a:r>
                        <a:rPr lang="en-GB" sz="1400" b="0" i="0" u="none" strike="noStrike" noProof="0">
                          <a:latin typeface="Calibri"/>
                        </a:rPr>
                        <a:t>, what makes us </a:t>
                      </a:r>
                      <a:r>
                        <a:rPr lang="en-GB" sz="1400" b="0" i="0" u="none" strike="noStrike" noProof="0">
                          <a:solidFill>
                            <a:srgbClr val="74921A"/>
                          </a:solidFill>
                          <a:latin typeface="Calibri"/>
                        </a:rPr>
                        <a:t>unique</a:t>
                      </a:r>
                      <a:r>
                        <a:rPr lang="en-GB" sz="1400" b="0" i="0" u="none" strike="noStrike" noProof="0">
                          <a:latin typeface="Calibri"/>
                        </a:rPr>
                        <a:t>, and what we need from ourselves and each other to </a:t>
                      </a:r>
                      <a:r>
                        <a:rPr lang="en-GB" sz="1400" b="0" i="0" u="none" strike="noStrike" noProof="0">
                          <a:solidFill>
                            <a:srgbClr val="74921A"/>
                          </a:solidFill>
                          <a:latin typeface="Calibri"/>
                        </a:rPr>
                        <a:t>be our best </a:t>
                      </a:r>
                      <a:r>
                        <a:rPr lang="en-GB" sz="1400" b="0" i="0" u="none" strike="noStrike" noProof="0">
                          <a:solidFill>
                            <a:schemeClr val="tx1"/>
                          </a:solidFill>
                          <a:latin typeface="Calibri"/>
                        </a:rPr>
                        <a:t>and</a:t>
                      </a:r>
                      <a:r>
                        <a:rPr lang="en-GB" sz="1400" b="0" i="0" u="none" strike="noStrike" noProof="0">
                          <a:solidFill>
                            <a:srgbClr val="74921A"/>
                          </a:solidFill>
                          <a:latin typeface="Calibri"/>
                        </a:rPr>
                        <a:t> achieve success</a:t>
                      </a:r>
                      <a:r>
                        <a:rPr lang="en-GB" sz="1400" b="0" i="0" u="none" strike="noStrike" noProof="0">
                          <a:latin typeface="Calibri"/>
                        </a:rPr>
                        <a:t>. </a:t>
                      </a:r>
                      <a:r>
                        <a:rPr lang="en-GB" sz="1400"/>
                        <a:t> </a:t>
                      </a:r>
                      <a:endParaRPr lang="en-US" sz="1400"/>
                    </a:p>
                    <a:p>
                      <a:pPr lvl="0" algn="l">
                        <a:spcBef>
                          <a:spcPts val="600"/>
                        </a:spcBef>
                        <a:buNone/>
                      </a:pPr>
                      <a:r>
                        <a:rPr lang="en-GB" sz="1400"/>
                        <a:t>Our people voted, and our values and behaviours were brought to life and launched by our Exec Team in June 2022.</a:t>
                      </a:r>
                    </a:p>
                  </a:txBody>
                  <a:tcPr/>
                </a:tc>
                <a:extLst>
                  <a:ext uri="{0D108BD9-81ED-4DB2-BD59-A6C34878D82A}">
                    <a16:rowId xmlns:a16="http://schemas.microsoft.com/office/drawing/2014/main" val="2830876608"/>
                  </a:ext>
                </a:extLst>
              </a:tr>
            </a:tbl>
          </a:graphicData>
        </a:graphic>
      </p:graphicFrame>
    </p:spTree>
    <p:extLst>
      <p:ext uri="{BB962C8B-B14F-4D97-AF65-F5344CB8AC3E}">
        <p14:creationId xmlns:p14="http://schemas.microsoft.com/office/powerpoint/2010/main" val="361036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2E46F-59D9-4695-C117-40CF90020E20}"/>
              </a:ext>
            </a:extLst>
          </p:cNvPr>
          <p:cNvPicPr>
            <a:picLocks noChangeAspect="1"/>
          </p:cNvPicPr>
          <p:nvPr/>
        </p:nvPicPr>
        <p:blipFill>
          <a:blip r:embed="rId3"/>
          <a:stretch>
            <a:fillRect/>
          </a:stretch>
        </p:blipFill>
        <p:spPr>
          <a:xfrm>
            <a:off x="1043608" y="1059582"/>
            <a:ext cx="931416" cy="931416"/>
          </a:xfrm>
          <a:prstGeom prst="rect">
            <a:avLst/>
          </a:prstGeom>
        </p:spPr>
      </p:pic>
      <p:graphicFrame>
        <p:nvGraphicFramePr>
          <p:cNvPr id="5" name="Table 5">
            <a:extLst>
              <a:ext uri="{FF2B5EF4-FFF2-40B4-BE49-F238E27FC236}">
                <a16:creationId xmlns:a16="http://schemas.microsoft.com/office/drawing/2014/main" id="{09759AA9-5945-FDC9-28E8-A15B6205BA45}"/>
              </a:ext>
            </a:extLst>
          </p:cNvPr>
          <p:cNvGraphicFramePr>
            <a:graphicFrameLocks noGrp="1"/>
          </p:cNvGraphicFramePr>
          <p:nvPr>
            <p:extLst>
              <p:ext uri="{D42A27DB-BD31-4B8C-83A1-F6EECF244321}">
                <p14:modId xmlns:p14="http://schemas.microsoft.com/office/powerpoint/2010/main" val="2466677062"/>
              </p:ext>
            </p:extLst>
          </p:nvPr>
        </p:nvGraphicFramePr>
        <p:xfrm>
          <a:off x="755576" y="2200003"/>
          <a:ext cx="7416825" cy="2423160"/>
        </p:xfrm>
        <a:graphic>
          <a:graphicData uri="http://schemas.openxmlformats.org/drawingml/2006/table">
            <a:tbl>
              <a:tblPr firstRow="1" bandRow="1">
                <a:tableStyleId>{69012ECD-51FC-41F1-AA8D-1B2483CD663E}</a:tableStyleId>
              </a:tblPr>
              <a:tblGrid>
                <a:gridCol w="1483365">
                  <a:extLst>
                    <a:ext uri="{9D8B030D-6E8A-4147-A177-3AD203B41FA5}">
                      <a16:colId xmlns:a16="http://schemas.microsoft.com/office/drawing/2014/main" val="2197201649"/>
                    </a:ext>
                  </a:extLst>
                </a:gridCol>
                <a:gridCol w="1483365">
                  <a:extLst>
                    <a:ext uri="{9D8B030D-6E8A-4147-A177-3AD203B41FA5}">
                      <a16:colId xmlns:a16="http://schemas.microsoft.com/office/drawing/2014/main" val="2661451178"/>
                    </a:ext>
                  </a:extLst>
                </a:gridCol>
                <a:gridCol w="1483365">
                  <a:extLst>
                    <a:ext uri="{9D8B030D-6E8A-4147-A177-3AD203B41FA5}">
                      <a16:colId xmlns:a16="http://schemas.microsoft.com/office/drawing/2014/main" val="1398579349"/>
                    </a:ext>
                  </a:extLst>
                </a:gridCol>
                <a:gridCol w="1483365">
                  <a:extLst>
                    <a:ext uri="{9D8B030D-6E8A-4147-A177-3AD203B41FA5}">
                      <a16:colId xmlns:a16="http://schemas.microsoft.com/office/drawing/2014/main" val="2111149438"/>
                    </a:ext>
                  </a:extLst>
                </a:gridCol>
                <a:gridCol w="1483365">
                  <a:extLst>
                    <a:ext uri="{9D8B030D-6E8A-4147-A177-3AD203B41FA5}">
                      <a16:colId xmlns:a16="http://schemas.microsoft.com/office/drawing/2014/main" val="2460196352"/>
                    </a:ext>
                  </a:extLst>
                </a:gridCol>
              </a:tblGrid>
              <a:tr h="144016">
                <a:tc>
                  <a:txBody>
                    <a:bodyPr/>
                    <a:lstStyle/>
                    <a:p>
                      <a:pPr algn="ctr"/>
                      <a:r>
                        <a:rPr lang="en-GB" sz="1500"/>
                        <a:t>Support</a:t>
                      </a:r>
                    </a:p>
                  </a:txBody>
                  <a:tcPr>
                    <a:lnL w="9525" cap="flat" cmpd="sng" algn="ctr">
                      <a:noFill/>
                      <a:prstDash val="soli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74921A"/>
                    </a:solidFill>
                  </a:tcPr>
                </a:tc>
                <a:tc>
                  <a:txBody>
                    <a:bodyPr/>
                    <a:lstStyle/>
                    <a:p>
                      <a:pPr algn="ctr"/>
                      <a:r>
                        <a:rPr lang="en-GB" sz="1500"/>
                        <a:t>Collaborate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44921"/>
                    </a:solidFill>
                  </a:tcPr>
                </a:tc>
                <a:tc>
                  <a:txBody>
                    <a:bodyPr/>
                    <a:lstStyle/>
                    <a:p>
                      <a:pPr lvl="0" algn="ctr">
                        <a:buNone/>
                      </a:pPr>
                      <a:r>
                        <a:rPr lang="en-GB" sz="1500"/>
                        <a:t>Achieve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4"/>
                    </a:solidFill>
                  </a:tcPr>
                </a:tc>
                <a:tc>
                  <a:txBody>
                    <a:bodyPr/>
                    <a:lstStyle/>
                    <a:p>
                      <a:pPr algn="ctr"/>
                      <a:r>
                        <a:rPr lang="en-GB" sz="1500"/>
                        <a:t>Adapt</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7BC2"/>
                    </a:solidFill>
                  </a:tcPr>
                </a:tc>
                <a:tc>
                  <a:txBody>
                    <a:bodyPr/>
                    <a:lstStyle/>
                    <a:p>
                      <a:pPr algn="ctr"/>
                      <a:r>
                        <a:rPr lang="en-GB" sz="1500"/>
                        <a:t>Innovate</a:t>
                      </a:r>
                    </a:p>
                  </a:txBody>
                  <a:tcPr>
                    <a:lnL w="5715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1E3C58"/>
                    </a:solidFill>
                  </a:tcPr>
                </a:tc>
                <a:extLst>
                  <a:ext uri="{0D108BD9-81ED-4DB2-BD59-A6C34878D82A}">
                    <a16:rowId xmlns:a16="http://schemas.microsoft.com/office/drawing/2014/main" val="237181845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200"/>
                        <a:t>We are respectful of others, value their opinions, are approachable and inclusive in all that we do. </a:t>
                      </a:r>
                    </a:p>
                  </a:txBody>
                  <a:tcPr>
                    <a:lnL w="9525" cap="flat" cmpd="sng" algn="ctr">
                      <a:noFill/>
                      <a:prstDash val="soli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t>We promote connections, and open and honest professional working environments where knowledge and experience is shared.</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GB" sz="1200"/>
                        <a:t>We are committed to delivering high quality work, pushing the boundaries, setting high ambitions, sharing our successes and celebrating our achievements with pride.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GB" sz="1200"/>
                        <a:t>We work with positivity, agility and flexibility, adapting our approach and solutions in response to the challenges at hand.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r>
                        <a:rPr lang="en-GB" sz="1200">
                          <a:solidFill>
                            <a:srgbClr val="444B58"/>
                          </a:solidFill>
                          <a:effectLst/>
                          <a:latin typeface="Calibri"/>
                          <a:ea typeface="Calibri" panose="020F0502020204030204" pitchFamily="34" charset="0"/>
                        </a:rPr>
                        <a:t>We encourage creative thinking by adopting an open-minded approach, providing a safe space to fail and learn without judgement. </a:t>
                      </a:r>
                      <a:endParaRPr lang="en-GB" sz="1200"/>
                    </a:p>
                  </a:txBody>
                  <a:tcPr>
                    <a:lnL w="5715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6969408"/>
                  </a:ext>
                </a:extLst>
              </a:tr>
            </a:tbl>
          </a:graphicData>
        </a:graphic>
      </p:graphicFrame>
      <p:pic>
        <p:nvPicPr>
          <p:cNvPr id="6" name="Picture 5">
            <a:extLst>
              <a:ext uri="{FF2B5EF4-FFF2-40B4-BE49-F238E27FC236}">
                <a16:creationId xmlns:a16="http://schemas.microsoft.com/office/drawing/2014/main" id="{BD361051-E74B-DF5E-6EF9-0536F0436C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83768" y="1059582"/>
            <a:ext cx="931416" cy="931416"/>
          </a:xfrm>
          <a:prstGeom prst="rect">
            <a:avLst/>
          </a:prstGeom>
        </p:spPr>
      </p:pic>
      <p:pic>
        <p:nvPicPr>
          <p:cNvPr id="7" name="Picture 6">
            <a:extLst>
              <a:ext uri="{FF2B5EF4-FFF2-40B4-BE49-F238E27FC236}">
                <a16:creationId xmlns:a16="http://schemas.microsoft.com/office/drawing/2014/main" id="{2AF2C32E-AF13-7240-2EF4-92D7AE76DC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98280" y="1059582"/>
            <a:ext cx="931416" cy="931416"/>
          </a:xfrm>
          <a:prstGeom prst="rect">
            <a:avLst/>
          </a:prstGeom>
        </p:spPr>
      </p:pic>
      <p:pic>
        <p:nvPicPr>
          <p:cNvPr id="8" name="Picture 7">
            <a:extLst>
              <a:ext uri="{FF2B5EF4-FFF2-40B4-BE49-F238E27FC236}">
                <a16:creationId xmlns:a16="http://schemas.microsoft.com/office/drawing/2014/main" id="{F0DD0854-466A-DBB0-8940-4E542D422D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36096" y="1064230"/>
            <a:ext cx="931416" cy="931416"/>
          </a:xfrm>
          <a:prstGeom prst="rect">
            <a:avLst/>
          </a:prstGeom>
        </p:spPr>
      </p:pic>
      <p:pic>
        <p:nvPicPr>
          <p:cNvPr id="9" name="Picture 8">
            <a:extLst>
              <a:ext uri="{FF2B5EF4-FFF2-40B4-BE49-F238E27FC236}">
                <a16:creationId xmlns:a16="http://schemas.microsoft.com/office/drawing/2014/main" id="{9B598669-2EA3-4EC1-EDFD-49373752C51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36528" y="1064230"/>
            <a:ext cx="931416" cy="931416"/>
          </a:xfrm>
          <a:prstGeom prst="rect">
            <a:avLst/>
          </a:prstGeom>
        </p:spPr>
      </p:pic>
    </p:spTree>
    <p:extLst>
      <p:ext uri="{BB962C8B-B14F-4D97-AF65-F5344CB8AC3E}">
        <p14:creationId xmlns:p14="http://schemas.microsoft.com/office/powerpoint/2010/main" val="273607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B77D-C586-8AC9-DD62-9EEFC57DD269}"/>
              </a:ext>
            </a:extLst>
          </p:cNvPr>
          <p:cNvSpPr>
            <a:spLocks noGrp="1"/>
          </p:cNvSpPr>
          <p:nvPr>
            <p:ph type="title"/>
          </p:nvPr>
        </p:nvSpPr>
        <p:spPr/>
        <p:txBody>
          <a:bodyPr/>
          <a:lstStyle/>
          <a:p>
            <a:r>
              <a:rPr lang="en-GB"/>
              <a:t>What is a behavioural framework?</a:t>
            </a:r>
          </a:p>
        </p:txBody>
      </p:sp>
      <p:sp>
        <p:nvSpPr>
          <p:cNvPr id="3" name="Content Placeholder 2">
            <a:extLst>
              <a:ext uri="{FF2B5EF4-FFF2-40B4-BE49-F238E27FC236}">
                <a16:creationId xmlns:a16="http://schemas.microsoft.com/office/drawing/2014/main" id="{FB5F0A84-5607-782C-E427-E5010FB7A808}"/>
              </a:ext>
            </a:extLst>
          </p:cNvPr>
          <p:cNvSpPr>
            <a:spLocks noGrp="1"/>
          </p:cNvSpPr>
          <p:nvPr>
            <p:ph idx="1"/>
          </p:nvPr>
        </p:nvSpPr>
        <p:spPr>
          <a:xfrm>
            <a:off x="540000" y="1080001"/>
            <a:ext cx="4132363" cy="3394472"/>
          </a:xfrm>
        </p:spPr>
        <p:txBody>
          <a:bodyPr vert="horz" lIns="0" tIns="0" rIns="0" bIns="0" rtlCol="0" anchor="t">
            <a:noAutofit/>
          </a:bodyPr>
          <a:lstStyle/>
          <a:p>
            <a:r>
              <a:rPr lang="en-GB" sz="1600">
                <a:ea typeface="+mn-lt"/>
                <a:cs typeface="+mn-lt"/>
              </a:rPr>
              <a:t>Our behaviours are our </a:t>
            </a:r>
            <a:r>
              <a:rPr lang="en-GB" sz="1600">
                <a:solidFill>
                  <a:srgbClr val="74921A"/>
                </a:solidFill>
                <a:ea typeface="+mn-lt"/>
                <a:cs typeface="+mn-lt"/>
              </a:rPr>
              <a:t>values in action</a:t>
            </a:r>
            <a:r>
              <a:rPr lang="en-GB" sz="1600">
                <a:ea typeface="+mn-lt"/>
                <a:cs typeface="+mn-lt"/>
              </a:rPr>
              <a:t>, they are what people see and experience others doing</a:t>
            </a:r>
            <a:endParaRPr lang="en-US" sz="1600">
              <a:ea typeface="+mn-lt"/>
              <a:cs typeface="+mn-lt"/>
            </a:endParaRPr>
          </a:p>
          <a:p>
            <a:r>
              <a:rPr lang="en-GB" sz="1600">
                <a:ea typeface="+mn-lt"/>
                <a:cs typeface="+mn-lt"/>
              </a:rPr>
              <a:t>We choose to put our values at the heart of everything we do, and how we g</a:t>
            </a:r>
            <a:r>
              <a:rPr lang="en-GB" sz="1600">
                <a:ea typeface="Calibri"/>
                <a:cs typeface="Calibri"/>
              </a:rPr>
              <a:t>o</a:t>
            </a:r>
            <a:r>
              <a:rPr lang="en-GB" sz="1600">
                <a:ea typeface="+mn-lt"/>
                <a:cs typeface="+mn-lt"/>
              </a:rPr>
              <a:t> about doing it</a:t>
            </a:r>
          </a:p>
          <a:p>
            <a:r>
              <a:rPr lang="en-GB" sz="1600">
                <a:ea typeface="Calibri"/>
                <a:cs typeface="Calibri"/>
              </a:rPr>
              <a:t>A behavioural framework sets out clear examples that show when we are, or are not, living our values </a:t>
            </a:r>
          </a:p>
          <a:p>
            <a:r>
              <a:rPr lang="en-GB" sz="1600">
                <a:ea typeface="Calibri"/>
                <a:cs typeface="Calibri"/>
              </a:rPr>
              <a:t>Our behavioural framework is grounded in the reality of our organisation and shows how we can </a:t>
            </a:r>
            <a:r>
              <a:rPr lang="en-GB" sz="1600">
                <a:solidFill>
                  <a:srgbClr val="74921A"/>
                </a:solidFill>
                <a:ea typeface="Calibri"/>
                <a:cs typeface="Calibri"/>
              </a:rPr>
              <a:t>achieve success</a:t>
            </a:r>
            <a:r>
              <a:rPr lang="en-GB" sz="1600">
                <a:ea typeface="Calibri"/>
                <a:cs typeface="Calibri"/>
              </a:rPr>
              <a:t> in line with our values</a:t>
            </a:r>
          </a:p>
          <a:p>
            <a:endParaRPr lang="en-GB" sz="1600">
              <a:ea typeface="Calibri"/>
              <a:cs typeface="Calibri"/>
            </a:endParaRPr>
          </a:p>
          <a:p>
            <a:pPr marL="0" indent="0">
              <a:buNone/>
            </a:pPr>
            <a:endParaRPr lang="en-GB" sz="2400">
              <a:ea typeface="Calibri"/>
              <a:cs typeface="Calibri"/>
            </a:endParaRPr>
          </a:p>
        </p:txBody>
      </p:sp>
      <p:graphicFrame>
        <p:nvGraphicFramePr>
          <p:cNvPr id="4" name="Table 6">
            <a:extLst>
              <a:ext uri="{FF2B5EF4-FFF2-40B4-BE49-F238E27FC236}">
                <a16:creationId xmlns:a16="http://schemas.microsoft.com/office/drawing/2014/main" id="{0DBECC4C-6678-CBBA-7EEB-1DF15CAC1AEC}"/>
              </a:ext>
            </a:extLst>
          </p:cNvPr>
          <p:cNvGraphicFramePr>
            <a:graphicFrameLocks noGrp="1"/>
          </p:cNvGraphicFramePr>
          <p:nvPr>
            <p:extLst>
              <p:ext uri="{D42A27DB-BD31-4B8C-83A1-F6EECF244321}">
                <p14:modId xmlns:p14="http://schemas.microsoft.com/office/powerpoint/2010/main" val="2132509144"/>
              </p:ext>
            </p:extLst>
          </p:nvPr>
        </p:nvGraphicFramePr>
        <p:xfrm>
          <a:off x="5150922" y="1098467"/>
          <a:ext cx="3455936" cy="3108960"/>
        </p:xfrm>
        <a:graphic>
          <a:graphicData uri="http://schemas.openxmlformats.org/drawingml/2006/table">
            <a:tbl>
              <a:tblPr firstRow="1" bandRow="1">
                <a:tableStyleId>{69012ECD-51FC-41F1-AA8D-1B2483CD663E}</a:tableStyleId>
              </a:tblPr>
              <a:tblGrid>
                <a:gridCol w="3455936">
                  <a:extLst>
                    <a:ext uri="{9D8B030D-6E8A-4147-A177-3AD203B41FA5}">
                      <a16:colId xmlns:a16="http://schemas.microsoft.com/office/drawing/2014/main" val="3143728082"/>
                    </a:ext>
                  </a:extLst>
                </a:gridCol>
              </a:tblGrid>
              <a:tr h="370840">
                <a:tc>
                  <a:txBody>
                    <a:bodyPr/>
                    <a:lstStyle/>
                    <a:p>
                      <a:pPr algn="l"/>
                      <a:r>
                        <a:rPr lang="en-GB"/>
                        <a:t>Tips for using a behavioural framework</a:t>
                      </a:r>
                    </a:p>
                  </a:txBody>
                  <a:tcPr/>
                </a:tc>
                <a:extLst>
                  <a:ext uri="{0D108BD9-81ED-4DB2-BD59-A6C34878D82A}">
                    <a16:rowId xmlns:a16="http://schemas.microsoft.com/office/drawing/2014/main" val="237066012"/>
                  </a:ext>
                </a:extLst>
              </a:tr>
              <a:tr h="370840">
                <a:tc>
                  <a:txBody>
                    <a:bodyPr/>
                    <a:lstStyle/>
                    <a:p>
                      <a:pPr marL="223520" lvl="0" indent="-196850" algn="l">
                        <a:buClr>
                          <a:srgbClr val="74921A"/>
                        </a:buClr>
                        <a:buFont typeface="Arial" panose="020B0604020202020204" pitchFamily="34" charset="0"/>
                        <a:buChar char="•"/>
                      </a:pPr>
                      <a:r>
                        <a:rPr lang="en-GB" sz="1200" b="0" i="0" u="none" strike="noStrike" noProof="0">
                          <a:latin typeface="Calibri"/>
                        </a:rPr>
                        <a:t>People and teams in the most successful organisations know their values and behaviours and use them to guide their decisions and actions. </a:t>
                      </a:r>
                    </a:p>
                    <a:p>
                      <a:pPr marL="223520" lvl="0" indent="-196850" algn="l">
                        <a:buClr>
                          <a:srgbClr val="74921A"/>
                        </a:buClr>
                        <a:buFont typeface="Arial" panose="020B0604020202020204" pitchFamily="34" charset="0"/>
                        <a:buChar char="•"/>
                      </a:pPr>
                      <a:r>
                        <a:rPr lang="en-GB" sz="1200" b="0" i="0" u="none" strike="noStrike" noProof="0">
                          <a:latin typeface="Calibri"/>
                        </a:rPr>
                        <a:t>I</a:t>
                      </a:r>
                      <a:r>
                        <a:rPr lang="en-GB" sz="1200" b="0" i="0" u="none" strike="noStrike" noProof="0"/>
                        <a:t>ntegrating the behavioural framework into your decision making, recruitment processes, onboarding, people development and ongoing management and leadership practices are just some of the ways you can bring the framework to life. </a:t>
                      </a:r>
                    </a:p>
                    <a:p>
                      <a:pPr marL="223520" lvl="0" indent="-196850" algn="l">
                        <a:buClr>
                          <a:srgbClr val="74921A"/>
                        </a:buClr>
                        <a:buFont typeface="Arial" panose="020B0604020202020204" pitchFamily="34" charset="0"/>
                        <a:buChar char="•"/>
                        <a:tabLst/>
                      </a:pPr>
                      <a:r>
                        <a:rPr lang="en-GB" sz="1200" b="0" i="0" u="none" strike="noStrike" noProof="0"/>
                        <a:t>It's all about having the </a:t>
                      </a:r>
                      <a:r>
                        <a:rPr lang="en-GB" sz="1200" b="0" i="0" u="none" strike="noStrike" noProof="0">
                          <a:latin typeface="Calibri"/>
                        </a:rPr>
                        <a:t>courage and conviction to recognise and reward the behaviours we love to see and to challenge the ones we don't. </a:t>
                      </a:r>
                    </a:p>
                  </a:txBody>
                  <a:tcPr/>
                </a:tc>
                <a:extLst>
                  <a:ext uri="{0D108BD9-81ED-4DB2-BD59-A6C34878D82A}">
                    <a16:rowId xmlns:a16="http://schemas.microsoft.com/office/drawing/2014/main" val="2830876608"/>
                  </a:ext>
                </a:extLst>
              </a:tr>
            </a:tbl>
          </a:graphicData>
        </a:graphic>
      </p:graphicFrame>
    </p:spTree>
    <p:extLst>
      <p:ext uri="{BB962C8B-B14F-4D97-AF65-F5344CB8AC3E}">
        <p14:creationId xmlns:p14="http://schemas.microsoft.com/office/powerpoint/2010/main" val="300474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B382-2D29-9874-A3D4-0F0E747A7FC5}"/>
              </a:ext>
            </a:extLst>
          </p:cNvPr>
          <p:cNvSpPr>
            <a:spLocks noGrp="1"/>
          </p:cNvSpPr>
          <p:nvPr>
            <p:ph type="title"/>
          </p:nvPr>
        </p:nvSpPr>
        <p:spPr>
          <a:xfrm>
            <a:off x="1763688" y="492786"/>
            <a:ext cx="1362552" cy="492443"/>
          </a:xfrm>
        </p:spPr>
        <p:txBody>
          <a:bodyPr wrap="none">
            <a:spAutoFit/>
          </a:bodyPr>
          <a:lstStyle/>
          <a:p>
            <a:r>
              <a:rPr lang="en-GB"/>
              <a:t>Support</a:t>
            </a:r>
          </a:p>
        </p:txBody>
      </p:sp>
      <p:sp>
        <p:nvSpPr>
          <p:cNvPr id="9" name="Content Placeholder 8">
            <a:extLst>
              <a:ext uri="{FF2B5EF4-FFF2-40B4-BE49-F238E27FC236}">
                <a16:creationId xmlns:a16="http://schemas.microsoft.com/office/drawing/2014/main" id="{5C36FA11-B553-6AA2-3687-E1794B4CF832}"/>
              </a:ext>
            </a:extLst>
          </p:cNvPr>
          <p:cNvSpPr>
            <a:spLocks noGrp="1"/>
          </p:cNvSpPr>
          <p:nvPr>
            <p:ph idx="1"/>
          </p:nvPr>
        </p:nvSpPr>
        <p:spPr>
          <a:xfrm>
            <a:off x="1763688" y="982202"/>
            <a:ext cx="5688632" cy="492443"/>
          </a:xfrm>
        </p:spPr>
        <p:txBody>
          <a:bodyPr wrap="square">
            <a:spAutoFit/>
          </a:bodyPr>
          <a:lstStyle/>
          <a:p>
            <a:pPr marL="0" indent="0">
              <a:buNone/>
            </a:pPr>
            <a:r>
              <a:rPr lang="en-GB" sz="1600"/>
              <a:t>We are respectful of others, value their opinions, are approachable and inclusive in all that we do. </a:t>
            </a:r>
          </a:p>
        </p:txBody>
      </p:sp>
      <p:pic>
        <p:nvPicPr>
          <p:cNvPr id="7" name="Picture 6">
            <a:extLst>
              <a:ext uri="{FF2B5EF4-FFF2-40B4-BE49-F238E27FC236}">
                <a16:creationId xmlns:a16="http://schemas.microsoft.com/office/drawing/2014/main" id="{7B72E46F-64FF-62E7-7FF1-B1DC0BE1A1B2}"/>
              </a:ext>
            </a:extLst>
          </p:cNvPr>
          <p:cNvPicPr>
            <a:picLocks noChangeAspect="1"/>
          </p:cNvPicPr>
          <p:nvPr/>
        </p:nvPicPr>
        <p:blipFill>
          <a:blip r:embed="rId3"/>
          <a:stretch>
            <a:fillRect/>
          </a:stretch>
        </p:blipFill>
        <p:spPr>
          <a:xfrm>
            <a:off x="539552" y="519521"/>
            <a:ext cx="931416" cy="931416"/>
          </a:xfrm>
          <a:prstGeom prst="rect">
            <a:avLst/>
          </a:prstGeom>
        </p:spPr>
      </p:pic>
      <p:graphicFrame>
        <p:nvGraphicFramePr>
          <p:cNvPr id="10" name="Table 10">
            <a:extLst>
              <a:ext uri="{FF2B5EF4-FFF2-40B4-BE49-F238E27FC236}">
                <a16:creationId xmlns:a16="http://schemas.microsoft.com/office/drawing/2014/main" id="{A0A135F4-F649-0D25-1EC6-29FF92A7520C}"/>
              </a:ext>
            </a:extLst>
          </p:cNvPr>
          <p:cNvGraphicFramePr>
            <a:graphicFrameLocks noGrp="1"/>
          </p:cNvGraphicFramePr>
          <p:nvPr>
            <p:extLst>
              <p:ext uri="{D42A27DB-BD31-4B8C-83A1-F6EECF244321}">
                <p14:modId xmlns:p14="http://schemas.microsoft.com/office/powerpoint/2010/main" val="3293683389"/>
              </p:ext>
            </p:extLst>
          </p:nvPr>
        </p:nvGraphicFramePr>
        <p:xfrm>
          <a:off x="575556" y="1779662"/>
          <a:ext cx="7992888" cy="2705733"/>
        </p:xfrm>
        <a:graphic>
          <a:graphicData uri="http://schemas.openxmlformats.org/drawingml/2006/table">
            <a:tbl>
              <a:tblPr firstRow="1" bandRow="1">
                <a:tableStyleId>{69012ECD-51FC-41F1-AA8D-1B2483CD663E}</a:tableStyleId>
              </a:tblPr>
              <a:tblGrid>
                <a:gridCol w="2664296">
                  <a:extLst>
                    <a:ext uri="{9D8B030D-6E8A-4147-A177-3AD203B41FA5}">
                      <a16:colId xmlns:a16="http://schemas.microsoft.com/office/drawing/2014/main" val="958938167"/>
                    </a:ext>
                  </a:extLst>
                </a:gridCol>
                <a:gridCol w="2664296">
                  <a:extLst>
                    <a:ext uri="{9D8B030D-6E8A-4147-A177-3AD203B41FA5}">
                      <a16:colId xmlns:a16="http://schemas.microsoft.com/office/drawing/2014/main" val="4105748729"/>
                    </a:ext>
                  </a:extLst>
                </a:gridCol>
                <a:gridCol w="2664296">
                  <a:extLst>
                    <a:ext uri="{9D8B030D-6E8A-4147-A177-3AD203B41FA5}">
                      <a16:colId xmlns:a16="http://schemas.microsoft.com/office/drawing/2014/main" val="2787443824"/>
                    </a:ext>
                  </a:extLst>
                </a:gridCol>
              </a:tblGrid>
              <a:tr h="144016">
                <a:tc gridSpan="2">
                  <a:txBody>
                    <a:bodyPr/>
                    <a:lstStyle/>
                    <a:p>
                      <a:pPr algn="ctr"/>
                      <a:r>
                        <a:rPr lang="en-GB" sz="1400" b="1" kern="1200">
                          <a:solidFill>
                            <a:schemeClr val="bg1"/>
                          </a:solidFill>
                          <a:effectLst/>
                          <a:latin typeface="+mn-lt"/>
                          <a:ea typeface="+mn-ea"/>
                          <a:cs typeface="+mn-cs"/>
                        </a:rPr>
                        <a:t>Expect to see</a:t>
                      </a:r>
                    </a:p>
                    <a:p>
                      <a:endParaRPr lang="en-GB" sz="1400">
                        <a:effectLst/>
                      </a:endParaRPr>
                    </a:p>
                  </a:txBody>
                  <a:tcPr/>
                </a:tc>
                <a:tc hMerge="1">
                  <a:txBody>
                    <a:bodyPr/>
                    <a:lstStyle/>
                    <a:p>
                      <a:r>
                        <a:rPr lang="en-GB" sz="1400" b="1" kern="1200">
                          <a:solidFill>
                            <a:schemeClr val="bg1"/>
                          </a:solidFill>
                          <a:effectLst/>
                          <a:latin typeface="+mn-lt"/>
                          <a:ea typeface="+mn-ea"/>
                          <a:cs typeface="+mn-cs"/>
                        </a:rPr>
                        <a:t>Expect to see </a:t>
                      </a:r>
                      <a:endParaRPr lang="en-GB" sz="1400">
                        <a:effectLst/>
                      </a:endParaRPr>
                    </a:p>
                  </a:txBody>
                  <a:tcPr/>
                </a:tc>
                <a:tc>
                  <a:txBody>
                    <a:bodyPr/>
                    <a:lstStyle/>
                    <a:p>
                      <a:r>
                        <a:rPr lang="en-GB" sz="1400" b="1" kern="1200">
                          <a:solidFill>
                            <a:schemeClr val="bg1"/>
                          </a:solidFill>
                          <a:effectLst/>
                          <a:latin typeface="+mn-lt"/>
                          <a:ea typeface="+mn-ea"/>
                          <a:cs typeface="+mn-cs"/>
                        </a:rPr>
                        <a:t>Don’t expect to see </a:t>
                      </a:r>
                      <a:r>
                        <a:rPr lang="en-GB" sz="1400">
                          <a:effectLst/>
                        </a:rPr>
                        <a:t> </a:t>
                      </a:r>
                      <a:endParaRPr lang="en-GB" sz="1400"/>
                    </a:p>
                  </a:txBody>
                  <a:tcPr/>
                </a:tc>
                <a:extLst>
                  <a:ext uri="{0D108BD9-81ED-4DB2-BD59-A6C34878D82A}">
                    <a16:rowId xmlns:a16="http://schemas.microsoft.com/office/drawing/2014/main" val="1436043836"/>
                  </a:ext>
                </a:extLst>
              </a:tr>
              <a:tr h="370839">
                <a:tc>
                  <a:txBody>
                    <a:bodyPr/>
                    <a:lstStyle/>
                    <a:p>
                      <a:pPr>
                        <a:lnSpc>
                          <a:spcPct val="107000"/>
                        </a:lnSpc>
                        <a:spcBef>
                          <a:spcPts val="400"/>
                        </a:spcBef>
                        <a:spcAft>
                          <a:spcPts val="600"/>
                        </a:spcAft>
                      </a:pPr>
                      <a:r>
                        <a:rPr lang="en-US" sz="1000" b="0" i="0" u="none" strike="noStrike" noProof="0">
                          <a:effectLst/>
                        </a:rPr>
                        <a:t>Ensuring everyone feels included, valued and respected.</a:t>
                      </a:r>
                      <a:endParaRPr lang="en-GB" sz="1000" b="0" i="0" u="none" strike="noStrike" noProof="0">
                        <a:effectLst/>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Treating others with kindness, consideration and empathy.</a:t>
                      </a:r>
                      <a:endParaRPr lang="en-GB" sz="1100">
                        <a:solidFill>
                          <a:schemeClr val="tx1"/>
                        </a:solidFill>
                        <a:effectLst/>
                        <a:latin typeface="Calibri"/>
                        <a:ea typeface="Calibri"/>
                        <a:cs typeface="Times New Roman"/>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Showing a lack of kindness or consideration for others; being impolite or complaining.</a:t>
                      </a:r>
                      <a:endParaRPr lang="en-GB"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900290626"/>
                  </a:ext>
                </a:extLst>
              </a:tr>
              <a:tr h="370839">
                <a:tc>
                  <a:txBody>
                    <a:bodyPr/>
                    <a:lstStyle/>
                    <a:p>
                      <a:pPr>
                        <a:lnSpc>
                          <a:spcPct val="107000"/>
                        </a:lnSpc>
                        <a:spcBef>
                          <a:spcPts val="400"/>
                        </a:spcBef>
                        <a:spcAft>
                          <a:spcPts val="600"/>
                        </a:spcAft>
                      </a:pPr>
                      <a:r>
                        <a:rPr lang="en-GB" sz="1000" b="0" i="0" u="none" strike="noStrike" noProof="0">
                          <a:effectLst/>
                        </a:rPr>
                        <a:t>Checking in with colleagues to see how they are feeling and how their day is going. </a:t>
                      </a:r>
                      <a:endParaRPr lang="en-GB" sz="1000">
                        <a:solidFill>
                          <a:schemeClr val="tx1"/>
                        </a:solidFill>
                        <a:effectLst/>
                        <a:latin typeface="Calibri"/>
                        <a:ea typeface="Calibri"/>
                        <a:cs typeface="Times New Roman"/>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Making yourself available to support others, sharing skills, workloads, and feedback.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Being unapproachable, avoiding</a:t>
                      </a:r>
                      <a:r>
                        <a:rPr lang="en-GB" sz="1000">
                          <a:solidFill>
                            <a:schemeClr val="tx1"/>
                          </a:solidFill>
                          <a:effectLst/>
                          <a:latin typeface="Calibri"/>
                          <a:ea typeface="Calibri"/>
                          <a:cs typeface="Calibri"/>
                        </a:rPr>
                        <a:t>, or not making time for others. </a:t>
                      </a:r>
                      <a:endParaRPr lang="en-GB" sz="1100">
                        <a:solidFill>
                          <a:schemeClr val="tx1"/>
                        </a:solidFill>
                        <a:effectLst/>
                        <a:latin typeface="Calibri"/>
                        <a:ea typeface="Calibri"/>
                        <a:cs typeface="Calibri"/>
                      </a:endParaRPr>
                    </a:p>
                  </a:txBody>
                  <a:tcPr marL="68580" marR="68580" marT="0" marB="0"/>
                </a:tc>
                <a:extLst>
                  <a:ext uri="{0D108BD9-81ED-4DB2-BD59-A6C34878D82A}">
                    <a16:rowId xmlns:a16="http://schemas.microsoft.com/office/drawing/2014/main" val="2059729369"/>
                  </a:ext>
                </a:extLst>
              </a:tr>
              <a:tr h="370839">
                <a:tc>
                  <a:txBody>
                    <a:bodyPr/>
                    <a:lstStyle/>
                    <a:p>
                      <a:pPr lvl="0">
                        <a:lnSpc>
                          <a:spcPct val="107000"/>
                        </a:lnSpc>
                        <a:spcBef>
                          <a:spcPts val="400"/>
                        </a:spcBef>
                        <a:spcAft>
                          <a:spcPts val="600"/>
                        </a:spcAft>
                        <a:buNone/>
                      </a:pPr>
                      <a:r>
                        <a:rPr lang="en-GB" sz="1000" b="0" i="0" u="none" strike="noStrike" noProof="0">
                          <a:effectLst/>
                        </a:rPr>
                        <a:t>Having an ‘open door’ and being approachable for people to speak and making the time to really listen, even when you’re busy.</a:t>
                      </a:r>
                      <a:endParaRPr lang="en-US" sz="1000"/>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Being friendly, having fun, and building relationships with others.</a:t>
                      </a:r>
                      <a:endParaRPr lang="en-GB" sz="1100">
                        <a:solidFill>
                          <a:schemeClr val="tx1"/>
                        </a:solidFill>
                        <a:effectLst/>
                        <a:latin typeface="Calibri"/>
                        <a:ea typeface="Calibri"/>
                        <a:cs typeface="Times New Roman"/>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Excluding others, working in a silo, or </a:t>
                      </a:r>
                      <a:r>
                        <a:rPr lang="en-GB" sz="1000">
                          <a:solidFill>
                            <a:schemeClr val="tx1"/>
                          </a:solidFill>
                          <a:effectLst/>
                          <a:latin typeface="Calibri"/>
                          <a:ea typeface="Calibri"/>
                          <a:cs typeface="Calibri"/>
                        </a:rPr>
                        <a:t>making decisions without involving others. </a:t>
                      </a:r>
                      <a:r>
                        <a:rPr lang="en-GB" sz="1000">
                          <a:solidFill>
                            <a:schemeClr val="tx1"/>
                          </a:solidFill>
                          <a:effectLst/>
                          <a:latin typeface="Calibri"/>
                          <a:ea typeface="Calibri"/>
                          <a:cs typeface="Times New Roman"/>
                        </a:rPr>
                        <a: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935197"/>
                  </a:ext>
                </a:extLst>
              </a:tr>
              <a:tr h="370840">
                <a:tc>
                  <a:txBody>
                    <a:bodyPr/>
                    <a:lstStyle/>
                    <a:p>
                      <a:pPr lvl="0">
                        <a:lnSpc>
                          <a:spcPct val="107000"/>
                        </a:lnSpc>
                        <a:spcBef>
                          <a:spcPts val="400"/>
                        </a:spcBef>
                        <a:spcAft>
                          <a:spcPts val="600"/>
                        </a:spcAft>
                        <a:buNone/>
                      </a:pPr>
                      <a:r>
                        <a:rPr lang="en-GB" sz="1000" b="0" i="0" u="none" strike="noStrike" noProof="0">
                          <a:effectLst/>
                        </a:rPr>
                        <a:t>Backing, supporting and inspiring those you work with to help them develop and grow.</a:t>
                      </a:r>
                      <a:r>
                        <a:rPr lang="en-US" sz="1000" b="0" i="0" u="none" strike="noStrike" noProof="0">
                          <a:effectLst/>
                        </a:rPr>
                        <a:t> </a:t>
                      </a:r>
                      <a:endParaRPr lang="en-GB" sz="1000">
                        <a:solidFill>
                          <a:schemeClr val="tx1"/>
                        </a:solidFill>
                        <a:effectLst/>
                        <a:latin typeface="Calibri"/>
                        <a:ea typeface="Calibri"/>
                        <a:cs typeface="Times New Roman"/>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Empowering and encouraging one another.</a:t>
                      </a:r>
                      <a:endParaRPr lang="en-GB" sz="1100">
                        <a:solidFill>
                          <a:schemeClr val="tx1"/>
                        </a:solidFill>
                        <a:effectLst/>
                        <a:latin typeface="Calibri"/>
                        <a:ea typeface="Calibri"/>
                        <a:cs typeface="Times New Roman"/>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Disregarding or being dismissive of other people’s ideas; dictating, pulling rank or ‘knowing better.’</a:t>
                      </a:r>
                      <a:endParaRPr lang="en-GB"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3404634616"/>
                  </a:ext>
                </a:extLst>
              </a:tr>
              <a:tr h="370840">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Being transparent and explaining your decisions honestly, even when it’s difficult.</a:t>
                      </a:r>
                      <a:endParaRPr lang="en-GB" sz="1100">
                        <a:solidFill>
                          <a:schemeClr val="tx1"/>
                        </a:solidFill>
                        <a:effectLst/>
                        <a:latin typeface="Calibri"/>
                        <a:ea typeface="Calibri"/>
                        <a:cs typeface="Times New Roman"/>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Respecting and valuing all ideas and perspectives; actively listening and discussing things together.</a:t>
                      </a:r>
                      <a:endParaRPr lang="en-GB" sz="1100">
                        <a:solidFill>
                          <a:schemeClr val="tx1"/>
                        </a:solidFill>
                        <a:effectLst/>
                        <a:latin typeface="Calibri"/>
                        <a:ea typeface="Calibri"/>
                        <a:cs typeface="Times New Roman"/>
                      </a:endParaRPr>
                    </a:p>
                  </a:txBody>
                  <a:tcPr marL="68580" marR="68580" marT="0" marB="0"/>
                </a:tc>
                <a:tc>
                  <a:txBody>
                    <a:bodyPr/>
                    <a:lstStyle/>
                    <a:p>
                      <a:pPr>
                        <a:lnSpc>
                          <a:spcPct val="107000"/>
                        </a:lnSpc>
                        <a:spcBef>
                          <a:spcPts val="400"/>
                        </a:spcBef>
                        <a:spcAft>
                          <a:spcPts val="600"/>
                        </a:spcAft>
                      </a:pPr>
                      <a:r>
                        <a:rPr lang="en-GB" sz="1000">
                          <a:solidFill>
                            <a:schemeClr val="tx1"/>
                          </a:solidFill>
                          <a:effectLst/>
                          <a:latin typeface="Calibri"/>
                          <a:ea typeface="Calibri"/>
                          <a:cs typeface="Times New Roman"/>
                        </a:rPr>
                        <a:t>Being disengaged, half-hearted or obstructive; providing unconstructive or negative feedback.</a:t>
                      </a:r>
                      <a:endParaRPr lang="en-GB"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2777114163"/>
                  </a:ext>
                </a:extLst>
              </a:tr>
            </a:tbl>
          </a:graphicData>
        </a:graphic>
      </p:graphicFrame>
    </p:spTree>
    <p:extLst>
      <p:ext uri="{BB962C8B-B14F-4D97-AF65-F5344CB8AC3E}">
        <p14:creationId xmlns:p14="http://schemas.microsoft.com/office/powerpoint/2010/main" val="219419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B382-2D29-9874-A3D4-0F0E747A7FC5}"/>
              </a:ext>
            </a:extLst>
          </p:cNvPr>
          <p:cNvSpPr>
            <a:spLocks noGrp="1"/>
          </p:cNvSpPr>
          <p:nvPr>
            <p:ph type="title"/>
          </p:nvPr>
        </p:nvSpPr>
        <p:spPr>
          <a:xfrm>
            <a:off x="1763688" y="492786"/>
            <a:ext cx="1963486" cy="492443"/>
          </a:xfrm>
        </p:spPr>
        <p:txBody>
          <a:bodyPr wrap="none">
            <a:spAutoFit/>
          </a:bodyPr>
          <a:lstStyle/>
          <a:p>
            <a:r>
              <a:rPr lang="en-GB">
                <a:solidFill>
                  <a:srgbClr val="E44921"/>
                </a:solidFill>
              </a:rPr>
              <a:t>Collaborate</a:t>
            </a:r>
          </a:p>
        </p:txBody>
      </p:sp>
      <p:sp>
        <p:nvSpPr>
          <p:cNvPr id="9" name="Content Placeholder 8">
            <a:extLst>
              <a:ext uri="{FF2B5EF4-FFF2-40B4-BE49-F238E27FC236}">
                <a16:creationId xmlns:a16="http://schemas.microsoft.com/office/drawing/2014/main" id="{5C36FA11-B553-6AA2-3687-E1794B4CF832}"/>
              </a:ext>
            </a:extLst>
          </p:cNvPr>
          <p:cNvSpPr>
            <a:spLocks noGrp="1"/>
          </p:cNvSpPr>
          <p:nvPr>
            <p:ph idx="1"/>
          </p:nvPr>
        </p:nvSpPr>
        <p:spPr>
          <a:xfrm>
            <a:off x="1763688" y="982202"/>
            <a:ext cx="6480720" cy="492443"/>
          </a:xfrm>
        </p:spPr>
        <p:txBody>
          <a:bodyPr vert="horz" wrap="square" lIns="0" tIns="0" rIns="0" bIns="0" rtlCol="0" anchor="t">
            <a:spAutoFit/>
          </a:bodyPr>
          <a:lstStyle/>
          <a:p>
            <a:pPr marL="0" indent="0">
              <a:buNone/>
            </a:pPr>
            <a:r>
              <a:rPr lang="en-GB" sz="1600"/>
              <a:t>We promote connections, and open and honest professional working environments where knowledge and experience are shared.</a:t>
            </a:r>
          </a:p>
        </p:txBody>
      </p:sp>
      <p:pic>
        <p:nvPicPr>
          <p:cNvPr id="7" name="Picture 6">
            <a:extLst>
              <a:ext uri="{FF2B5EF4-FFF2-40B4-BE49-F238E27FC236}">
                <a16:creationId xmlns:a16="http://schemas.microsoft.com/office/drawing/2014/main" id="{7B72E46F-64FF-62E7-7FF1-B1DC0BE1A1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9552" y="519521"/>
            <a:ext cx="931416" cy="931416"/>
          </a:xfrm>
          <a:prstGeom prst="rect">
            <a:avLst/>
          </a:prstGeom>
        </p:spPr>
      </p:pic>
      <p:graphicFrame>
        <p:nvGraphicFramePr>
          <p:cNvPr id="10" name="Table 10">
            <a:extLst>
              <a:ext uri="{FF2B5EF4-FFF2-40B4-BE49-F238E27FC236}">
                <a16:creationId xmlns:a16="http://schemas.microsoft.com/office/drawing/2014/main" id="{A0A135F4-F649-0D25-1EC6-29FF92A7520C}"/>
              </a:ext>
            </a:extLst>
          </p:cNvPr>
          <p:cNvGraphicFramePr>
            <a:graphicFrameLocks noGrp="1"/>
          </p:cNvGraphicFramePr>
          <p:nvPr>
            <p:extLst>
              <p:ext uri="{D42A27DB-BD31-4B8C-83A1-F6EECF244321}">
                <p14:modId xmlns:p14="http://schemas.microsoft.com/office/powerpoint/2010/main" val="1510679642"/>
              </p:ext>
            </p:extLst>
          </p:nvPr>
        </p:nvGraphicFramePr>
        <p:xfrm>
          <a:off x="575556" y="1807567"/>
          <a:ext cx="7992888" cy="2492375"/>
        </p:xfrm>
        <a:graphic>
          <a:graphicData uri="http://schemas.openxmlformats.org/drawingml/2006/table">
            <a:tbl>
              <a:tblPr firstRow="1" bandRow="1">
                <a:tableStyleId>{72833802-FEF1-4C79-8D5D-14CF1EAF98D9}</a:tableStyleId>
              </a:tblPr>
              <a:tblGrid>
                <a:gridCol w="2664296">
                  <a:extLst>
                    <a:ext uri="{9D8B030D-6E8A-4147-A177-3AD203B41FA5}">
                      <a16:colId xmlns:a16="http://schemas.microsoft.com/office/drawing/2014/main" val="958938167"/>
                    </a:ext>
                  </a:extLst>
                </a:gridCol>
                <a:gridCol w="2664296">
                  <a:extLst>
                    <a:ext uri="{9D8B030D-6E8A-4147-A177-3AD203B41FA5}">
                      <a16:colId xmlns:a16="http://schemas.microsoft.com/office/drawing/2014/main" val="4105748729"/>
                    </a:ext>
                  </a:extLst>
                </a:gridCol>
                <a:gridCol w="2664296">
                  <a:extLst>
                    <a:ext uri="{9D8B030D-6E8A-4147-A177-3AD203B41FA5}">
                      <a16:colId xmlns:a16="http://schemas.microsoft.com/office/drawing/2014/main" val="2787443824"/>
                    </a:ext>
                  </a:extLst>
                </a:gridCol>
              </a:tblGrid>
              <a:tr h="144016">
                <a:tc gridSpan="2">
                  <a:txBody>
                    <a:bodyPr/>
                    <a:lstStyle/>
                    <a:p>
                      <a:pPr algn="ctr"/>
                      <a:r>
                        <a:rPr lang="en-GB" sz="1400" b="1" kern="1200">
                          <a:solidFill>
                            <a:schemeClr val="bg1"/>
                          </a:solidFill>
                          <a:effectLst/>
                        </a:rPr>
                        <a:t>Expect to see </a:t>
                      </a:r>
                      <a:endParaRPr lang="en-GB" sz="1400"/>
                    </a:p>
                  </a:txBody>
                  <a:tcPr>
                    <a:solidFill>
                      <a:srgbClr val="E44921"/>
                    </a:solidFill>
                  </a:tcPr>
                </a:tc>
                <a:tc hMerge="1">
                  <a:txBody>
                    <a:bodyPr/>
                    <a:lstStyle/>
                    <a:p>
                      <a:endParaRPr lang="en-GB" sz="1400"/>
                    </a:p>
                  </a:txBody>
                  <a:tcPr>
                    <a:solidFill>
                      <a:srgbClr val="E44921"/>
                    </a:solidFill>
                  </a:tcPr>
                </a:tc>
                <a:tc>
                  <a:txBody>
                    <a:bodyPr/>
                    <a:lstStyle/>
                    <a:p>
                      <a:r>
                        <a:rPr lang="en-GB" sz="1400" b="1" kern="1200">
                          <a:solidFill>
                            <a:schemeClr val="bg1"/>
                          </a:solidFill>
                          <a:effectLst/>
                        </a:rPr>
                        <a:t>Don’t expect to see </a:t>
                      </a:r>
                      <a:r>
                        <a:rPr lang="en-GB" sz="1400">
                          <a:effectLst/>
                        </a:rPr>
                        <a:t> </a:t>
                      </a:r>
                      <a:endParaRPr lang="en-GB" sz="1400"/>
                    </a:p>
                  </a:txBody>
                  <a:tcPr>
                    <a:solidFill>
                      <a:srgbClr val="E44921"/>
                    </a:solidFill>
                  </a:tcPr>
                </a:tc>
                <a:extLst>
                  <a:ext uri="{0D108BD9-81ED-4DB2-BD59-A6C34878D82A}">
                    <a16:rowId xmlns:a16="http://schemas.microsoft.com/office/drawing/2014/main" val="1436043836"/>
                  </a:ext>
                </a:extLst>
              </a:tr>
              <a:tr h="370840">
                <a:tc>
                  <a:txBody>
                    <a:bodyPr/>
                    <a:lstStyle/>
                    <a:p>
                      <a:pPr lvl="0">
                        <a:lnSpc>
                          <a:spcPct val="107000"/>
                        </a:lnSpc>
                        <a:spcAft>
                          <a:spcPts val="600"/>
                        </a:spcAft>
                        <a:buNone/>
                      </a:pPr>
                      <a:r>
                        <a:rPr lang="en-GB" sz="1000" b="0" i="0" u="none" strike="noStrike" noProof="0">
                          <a:effectLst/>
                        </a:rPr>
                        <a:t>Supporting team building; getting together and actively strengthening our connections.</a:t>
                      </a:r>
                      <a:endParaRPr lang="en-US"/>
                    </a:p>
                  </a:txBody>
                  <a:tcPr marL="68580" marR="68580" marT="0" marB="0"/>
                </a:tc>
                <a:tc>
                  <a:txBody>
                    <a:bodyPr/>
                    <a:lstStyle/>
                    <a:p>
                      <a:pPr marR="21590" lvl="0">
                        <a:buNone/>
                      </a:pPr>
                      <a:r>
                        <a:rPr lang="en-GB" sz="1000" b="0" i="0" u="none" strike="noStrike" kern="1200" noProof="0">
                          <a:effectLst/>
                        </a:rPr>
                        <a:t>Sharing ideas freely (“no idea is bad”); respecting others' input without judgement. </a:t>
                      </a:r>
                      <a:endParaRPr lang="en-US"/>
                    </a:p>
                  </a:txBody>
                  <a:tcPr marL="36195" marR="36195" marT="0" marB="0"/>
                </a:tc>
                <a:tc>
                  <a:txBody>
                    <a:bodyPr/>
                    <a:lstStyle/>
                    <a:p>
                      <a:pPr>
                        <a:lnSpc>
                          <a:spcPct val="107000"/>
                        </a:lnSpc>
                        <a:spcAft>
                          <a:spcPts val="600"/>
                        </a:spcAft>
                      </a:pPr>
                      <a:r>
                        <a:rPr lang="en-GB" sz="1000">
                          <a:solidFill>
                            <a:srgbClr val="444B58"/>
                          </a:solidFill>
                          <a:effectLst/>
                          <a:latin typeface="Calibri"/>
                          <a:ea typeface="Calibri"/>
                          <a:cs typeface="Calibri"/>
                        </a:rPr>
                        <a:t>Deliberately withholding information; treating knowledge as power; secrecy or dishonesty.</a:t>
                      </a:r>
                      <a:endParaRPr lang="en-GB" sz="1100">
                        <a:effectLst/>
                        <a:latin typeface="Calibri"/>
                        <a:ea typeface="Calibri"/>
                        <a:cs typeface="Calibri"/>
                      </a:endParaRPr>
                    </a:p>
                  </a:txBody>
                  <a:tcPr marL="68580" marR="68580" marT="0" marB="0"/>
                </a:tc>
                <a:extLst>
                  <a:ext uri="{0D108BD9-81ED-4DB2-BD59-A6C34878D82A}">
                    <a16:rowId xmlns:a16="http://schemas.microsoft.com/office/drawing/2014/main" val="1900290626"/>
                  </a:ext>
                </a:extLst>
              </a:tr>
              <a:tr h="370840">
                <a:tc>
                  <a:txBody>
                    <a:bodyPr/>
                    <a:lstStyle/>
                    <a:p>
                      <a:pPr lvl="0">
                        <a:lnSpc>
                          <a:spcPct val="107000"/>
                        </a:lnSpc>
                        <a:spcAft>
                          <a:spcPts val="600"/>
                        </a:spcAft>
                        <a:buNone/>
                      </a:pPr>
                      <a:r>
                        <a:rPr lang="en-GB" sz="1000" b="0" i="0" u="none" strike="noStrike" noProof="0">
                          <a:effectLst/>
                        </a:rPr>
                        <a:t>Encouraging collaboration and knowledge sharing across the entire organisation. </a:t>
                      </a:r>
                      <a:endParaRPr lang="en-US"/>
                    </a:p>
                  </a:txBody>
                  <a:tcPr marL="68580" marR="68580" marT="0" marB="0"/>
                </a:tc>
                <a:tc>
                  <a:txBody>
                    <a:bodyPr/>
                    <a:lstStyle/>
                    <a:p>
                      <a:pPr marR="21590"/>
                      <a:r>
                        <a:rPr lang="en-GB" sz="1000" b="0" kern="1200">
                          <a:solidFill>
                            <a:srgbClr val="444B58"/>
                          </a:solidFill>
                          <a:effectLst/>
                          <a:latin typeface="Calibri"/>
                          <a:ea typeface="Calibri"/>
                          <a:cs typeface="Arial"/>
                        </a:rPr>
                        <a:t>Using networks (internally and externally) to make best use of others' expertise.</a:t>
                      </a:r>
                      <a:endParaRPr lang="en-GB" sz="1200" b="1" kern="0">
                        <a:solidFill>
                          <a:srgbClr val="58C0E9"/>
                        </a:solidFill>
                        <a:effectLst/>
                        <a:latin typeface="Calibri"/>
                        <a:ea typeface="Calibri"/>
                        <a:cs typeface="Arial"/>
                      </a:endParaRPr>
                    </a:p>
                  </a:txBody>
                  <a:tcPr marL="36195" marR="36195" marT="0" marB="0"/>
                </a:tc>
                <a:tc>
                  <a:txBody>
                    <a:bodyPr/>
                    <a:lstStyle/>
                    <a:p>
                      <a:pPr>
                        <a:lnSpc>
                          <a:spcPct val="107000"/>
                        </a:lnSpc>
                        <a:spcAft>
                          <a:spcPts val="600"/>
                        </a:spcAft>
                      </a:pPr>
                      <a:r>
                        <a:rPr lang="en-GB" sz="1000">
                          <a:solidFill>
                            <a:srgbClr val="444B58"/>
                          </a:solidFill>
                          <a:effectLst/>
                          <a:latin typeface="Calibri"/>
                          <a:ea typeface="Calibri"/>
                          <a:cs typeface="Calibri"/>
                        </a:rPr>
                        <a:t>Not fully participating in team meetings or events; being unwilling to help or assist others.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9729369"/>
                  </a:ext>
                </a:extLst>
              </a:tr>
              <a:tr h="370840">
                <a:tc>
                  <a:txBody>
                    <a:bodyPr/>
                    <a:lstStyle/>
                    <a:p>
                      <a:pPr>
                        <a:lnSpc>
                          <a:spcPct val="107000"/>
                        </a:lnSpc>
                        <a:spcAft>
                          <a:spcPts val="600"/>
                        </a:spcAft>
                      </a:pPr>
                      <a:r>
                        <a:rPr lang="en-GB" sz="1000" strike="noStrike">
                          <a:solidFill>
                            <a:srgbClr val="444B58"/>
                          </a:solidFill>
                          <a:effectLst/>
                          <a:latin typeface="Calibri"/>
                          <a:ea typeface="Calibri"/>
                          <a:cs typeface="Calibri"/>
                        </a:rPr>
                        <a:t>Remain inclusive and collaborative with everyone and when fostering new working relationships.</a:t>
                      </a:r>
                      <a:endParaRPr lang="en-GB" sz="1100" strike="noStrike">
                        <a:effectLst/>
                        <a:latin typeface="Calibri"/>
                        <a:ea typeface="Calibri"/>
                        <a:cs typeface="Calibri"/>
                      </a:endParaRPr>
                    </a:p>
                  </a:txBody>
                  <a:tcPr marL="68580" marR="68580" marT="0" marB="0"/>
                </a:tc>
                <a:tc>
                  <a:txBody>
                    <a:bodyPr/>
                    <a:lstStyle/>
                    <a:p>
                      <a:pPr marR="21590" lvl="0">
                        <a:buNone/>
                      </a:pPr>
                      <a:r>
                        <a:rPr lang="en-GB" sz="1000" b="0" i="0" u="none" strike="noStrike" kern="1200" noProof="0">
                          <a:effectLst/>
                        </a:rPr>
                        <a:t>Building trust through being open and honest,  and having each other’s backs. </a:t>
                      </a:r>
                      <a:endParaRPr lang="en-US"/>
                    </a:p>
                  </a:txBody>
                  <a:tcPr marL="36195" marR="36195" marT="0" marB="0"/>
                </a:tc>
                <a:tc>
                  <a:txBody>
                    <a:bodyPr/>
                    <a:lstStyle/>
                    <a:p>
                      <a:pPr>
                        <a:lnSpc>
                          <a:spcPct val="107000"/>
                        </a:lnSpc>
                        <a:spcAft>
                          <a:spcPts val="600"/>
                        </a:spcAft>
                      </a:pPr>
                      <a:r>
                        <a:rPr lang="en-GB" sz="1000">
                          <a:solidFill>
                            <a:srgbClr val="444B58"/>
                          </a:solidFill>
                          <a:effectLst/>
                          <a:latin typeface="Calibri"/>
                          <a:ea typeface="Calibri"/>
                          <a:cs typeface="Calibri"/>
                        </a:rPr>
                        <a:t>Undermining others, using put downs or encouraging unhealthy rivalry.</a:t>
                      </a:r>
                      <a:endParaRPr lang="en-GB" sz="1100">
                        <a:effectLst/>
                        <a:latin typeface="Calibri"/>
                        <a:ea typeface="Calibri"/>
                        <a:cs typeface="Calibri"/>
                      </a:endParaRPr>
                    </a:p>
                  </a:txBody>
                  <a:tcPr marL="68580" marR="68580" marT="0" marB="0"/>
                </a:tc>
                <a:extLst>
                  <a:ext uri="{0D108BD9-81ED-4DB2-BD59-A6C34878D82A}">
                    <a16:rowId xmlns:a16="http://schemas.microsoft.com/office/drawing/2014/main" val="3480935197"/>
                  </a:ext>
                </a:extLst>
              </a:tr>
              <a:tr h="370840">
                <a:tc>
                  <a:txBody>
                    <a:bodyPr/>
                    <a:lstStyle/>
                    <a:p>
                      <a:pPr lvl="0">
                        <a:lnSpc>
                          <a:spcPct val="107000"/>
                        </a:lnSpc>
                        <a:spcAft>
                          <a:spcPts val="600"/>
                        </a:spcAft>
                        <a:buNone/>
                      </a:pPr>
                      <a:r>
                        <a:rPr lang="en-GB" sz="1000" b="0" i="0" u="none" strike="noStrike" noProof="0">
                          <a:effectLst/>
                        </a:rPr>
                        <a:t>Actively seeking and embracing different views and feedback; encouraging healthy debate. </a:t>
                      </a:r>
                      <a:endParaRPr lang="en-US"/>
                    </a:p>
                  </a:txBody>
                  <a:tcPr marL="68580" marR="68580" marT="0" marB="0"/>
                </a:tc>
                <a:tc>
                  <a:txBody>
                    <a:bodyPr/>
                    <a:lstStyle/>
                    <a:p>
                      <a:pPr marR="21590"/>
                      <a:r>
                        <a:rPr lang="en-GB" sz="1000" b="0" kern="1200">
                          <a:solidFill>
                            <a:srgbClr val="444B58"/>
                          </a:solidFill>
                          <a:effectLst/>
                          <a:latin typeface="Calibri"/>
                          <a:ea typeface="Calibri"/>
                          <a:cs typeface="Arial"/>
                        </a:rPr>
                        <a:t>Working together with a “one team” ethos to join forces. </a:t>
                      </a:r>
                      <a:endParaRPr lang="en-GB" sz="1200" b="1" kern="0">
                        <a:solidFill>
                          <a:srgbClr val="58C0E9"/>
                        </a:solidFill>
                        <a:effectLst/>
                        <a:latin typeface="Calibri" panose="020F0502020204030204" pitchFamily="34" charset="0"/>
                        <a:ea typeface="Arial" panose="020B0604020202020204" pitchFamily="34" charset="0"/>
                        <a:cs typeface="Arial" panose="020B0604020202020204" pitchFamily="34" charset="0"/>
                      </a:endParaRPr>
                    </a:p>
                  </a:txBody>
                  <a:tcPr marL="36195" marR="36195" marT="0" marB="0"/>
                </a:tc>
                <a:tc>
                  <a:txBody>
                    <a:bodyPr/>
                    <a:lstStyle/>
                    <a:p>
                      <a:pPr>
                        <a:lnSpc>
                          <a:spcPct val="107000"/>
                        </a:lnSpc>
                        <a:spcAft>
                          <a:spcPts val="600"/>
                        </a:spcAft>
                      </a:pPr>
                      <a:r>
                        <a:rPr lang="en-GB" sz="1000">
                          <a:solidFill>
                            <a:srgbClr val="444B58"/>
                          </a:solidFill>
                          <a:effectLst/>
                          <a:latin typeface="Calibri"/>
                          <a:ea typeface="Calibri"/>
                          <a:cs typeface="Calibri"/>
                        </a:rPr>
                        <a:t>Working to own agenda or interests; being selfish or unsupportive.</a:t>
                      </a:r>
                      <a:endParaRPr lang="en-GB" sz="1100">
                        <a:effectLst/>
                        <a:latin typeface="Calibri"/>
                        <a:ea typeface="Calibri"/>
                        <a:cs typeface="Calibri"/>
                      </a:endParaRPr>
                    </a:p>
                  </a:txBody>
                  <a:tcPr marL="68580" marR="68580" marT="0" marB="0"/>
                </a:tc>
                <a:extLst>
                  <a:ext uri="{0D108BD9-81ED-4DB2-BD59-A6C34878D82A}">
                    <a16:rowId xmlns:a16="http://schemas.microsoft.com/office/drawing/2014/main" val="3404634616"/>
                  </a:ext>
                </a:extLst>
              </a:tr>
              <a:tr h="370840">
                <a:tc>
                  <a:txBody>
                    <a:bodyPr/>
                    <a:lstStyle/>
                    <a:p>
                      <a:pPr lvl="0">
                        <a:lnSpc>
                          <a:spcPct val="107000"/>
                        </a:lnSpc>
                        <a:spcAft>
                          <a:spcPts val="600"/>
                        </a:spcAft>
                        <a:buNone/>
                      </a:pPr>
                      <a:r>
                        <a:rPr lang="en-GB" sz="1000" b="0" i="0" u="none" strike="noStrike" noProof="0">
                          <a:effectLst/>
                        </a:rPr>
                        <a:t>Recognising when others need assistance and reaching out to offer expertise, problem solving or a sounding board. </a:t>
                      </a:r>
                      <a:endParaRPr lang="en-US" b="0" i="0" u="none" strike="noStrike" noProof="0"/>
                    </a:p>
                  </a:txBody>
                  <a:tcPr marL="68580" marR="68580" marT="0" marB="0"/>
                </a:tc>
                <a:tc>
                  <a:txBody>
                    <a:bodyPr/>
                    <a:lstStyle/>
                    <a:p>
                      <a:pPr marR="21590"/>
                      <a:r>
                        <a:rPr lang="en-GB" sz="1000" b="0" kern="1200">
                          <a:solidFill>
                            <a:srgbClr val="444B58"/>
                          </a:solidFill>
                          <a:effectLst/>
                          <a:latin typeface="Calibri"/>
                          <a:ea typeface="Calibri"/>
                          <a:cs typeface="Arial"/>
                        </a:rPr>
                        <a:t>Responding positively to requests for help; cooperating and engaging fully with others. </a:t>
                      </a:r>
                      <a:endParaRPr lang="en-GB" sz="1200" b="1" kern="0">
                        <a:solidFill>
                          <a:srgbClr val="58C0E9"/>
                        </a:solidFill>
                        <a:effectLst/>
                        <a:latin typeface="Calibri" panose="020F0502020204030204" pitchFamily="34" charset="0"/>
                        <a:ea typeface="Arial" panose="020B0604020202020204" pitchFamily="34" charset="0"/>
                        <a:cs typeface="Arial" panose="020B0604020202020204" pitchFamily="34" charset="0"/>
                      </a:endParaRPr>
                    </a:p>
                  </a:txBody>
                  <a:tcPr marL="36195" marR="36195" marT="0" marB="0"/>
                </a:tc>
                <a:tc>
                  <a:txBody>
                    <a:bodyPr/>
                    <a:lstStyle/>
                    <a:p>
                      <a:pPr>
                        <a:lnSpc>
                          <a:spcPct val="107000"/>
                        </a:lnSpc>
                        <a:spcAft>
                          <a:spcPts val="600"/>
                        </a:spcAft>
                      </a:pPr>
                      <a:r>
                        <a:rPr lang="en-GB" sz="1000">
                          <a:solidFill>
                            <a:srgbClr val="444B58"/>
                          </a:solidFill>
                          <a:effectLst/>
                          <a:latin typeface="Calibri"/>
                          <a:ea typeface="Calibri"/>
                          <a:cs typeface="Calibri"/>
                        </a:rPr>
                        <a:t>Not taking the time to listen to or see what others are doing; doing things ‘to’ rather than ‘with’ people.</a:t>
                      </a:r>
                      <a:endParaRPr lang="en-GB" sz="1100">
                        <a:effectLst/>
                        <a:latin typeface="Calibri"/>
                        <a:ea typeface="Calibri"/>
                        <a:cs typeface="Calibri"/>
                      </a:endParaRPr>
                    </a:p>
                  </a:txBody>
                  <a:tcPr marL="68580" marR="68580" marT="0" marB="0"/>
                </a:tc>
                <a:extLst>
                  <a:ext uri="{0D108BD9-81ED-4DB2-BD59-A6C34878D82A}">
                    <a16:rowId xmlns:a16="http://schemas.microsoft.com/office/drawing/2014/main" val="2777114163"/>
                  </a:ext>
                </a:extLst>
              </a:tr>
            </a:tbl>
          </a:graphicData>
        </a:graphic>
      </p:graphicFrame>
    </p:spTree>
    <p:extLst>
      <p:ext uri="{BB962C8B-B14F-4D97-AF65-F5344CB8AC3E}">
        <p14:creationId xmlns:p14="http://schemas.microsoft.com/office/powerpoint/2010/main" val="220230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B382-2D29-9874-A3D4-0F0E747A7FC5}"/>
              </a:ext>
            </a:extLst>
          </p:cNvPr>
          <p:cNvSpPr>
            <a:spLocks noGrp="1"/>
          </p:cNvSpPr>
          <p:nvPr>
            <p:ph type="title"/>
          </p:nvPr>
        </p:nvSpPr>
        <p:spPr>
          <a:xfrm>
            <a:off x="1763688" y="492786"/>
            <a:ext cx="1342355" cy="492443"/>
          </a:xfrm>
        </p:spPr>
        <p:txBody>
          <a:bodyPr wrap="none">
            <a:spAutoFit/>
          </a:bodyPr>
          <a:lstStyle/>
          <a:p>
            <a:r>
              <a:rPr lang="en-GB">
                <a:solidFill>
                  <a:schemeClr val="accent4"/>
                </a:solidFill>
                <a:cs typeface="Calibri"/>
              </a:rPr>
              <a:t>Achieve</a:t>
            </a:r>
          </a:p>
        </p:txBody>
      </p:sp>
      <p:sp>
        <p:nvSpPr>
          <p:cNvPr id="9" name="Content Placeholder 8">
            <a:extLst>
              <a:ext uri="{FF2B5EF4-FFF2-40B4-BE49-F238E27FC236}">
                <a16:creationId xmlns:a16="http://schemas.microsoft.com/office/drawing/2014/main" id="{5C36FA11-B553-6AA2-3687-E1794B4CF832}"/>
              </a:ext>
            </a:extLst>
          </p:cNvPr>
          <p:cNvSpPr>
            <a:spLocks noGrp="1"/>
          </p:cNvSpPr>
          <p:nvPr>
            <p:ph idx="1"/>
          </p:nvPr>
        </p:nvSpPr>
        <p:spPr>
          <a:xfrm>
            <a:off x="1763688" y="982202"/>
            <a:ext cx="6480720" cy="1329595"/>
          </a:xfrm>
        </p:spPr>
        <p:txBody>
          <a:bodyPr wrap="square">
            <a:spAutoFit/>
          </a:bodyPr>
          <a:lstStyle/>
          <a:p>
            <a:pPr marL="0" indent="0">
              <a:buNone/>
            </a:pPr>
            <a:r>
              <a:rPr lang="en-GB" sz="1600"/>
              <a:t>We are committed to delivering high quality work, pushing the boundaries, setting high ambitions, sharing our successes and celebrating our achievements with pride. </a:t>
            </a:r>
          </a:p>
          <a:p>
            <a:pPr marL="0" indent="0">
              <a:buNone/>
            </a:pPr>
            <a:endParaRPr lang="en-GB" sz="1600"/>
          </a:p>
          <a:p>
            <a:pPr marL="0" indent="0">
              <a:buNone/>
            </a:pPr>
            <a:endParaRPr lang="en-GB" sz="1600"/>
          </a:p>
        </p:txBody>
      </p:sp>
      <p:pic>
        <p:nvPicPr>
          <p:cNvPr id="7" name="Picture 6">
            <a:extLst>
              <a:ext uri="{FF2B5EF4-FFF2-40B4-BE49-F238E27FC236}">
                <a16:creationId xmlns:a16="http://schemas.microsoft.com/office/drawing/2014/main" id="{7B72E46F-64FF-62E7-7FF1-B1DC0BE1A1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9552" y="519521"/>
            <a:ext cx="931416" cy="931416"/>
          </a:xfrm>
          <a:prstGeom prst="rect">
            <a:avLst/>
          </a:prstGeom>
        </p:spPr>
      </p:pic>
      <p:graphicFrame>
        <p:nvGraphicFramePr>
          <p:cNvPr id="10" name="Table 10">
            <a:extLst>
              <a:ext uri="{FF2B5EF4-FFF2-40B4-BE49-F238E27FC236}">
                <a16:creationId xmlns:a16="http://schemas.microsoft.com/office/drawing/2014/main" id="{A0A135F4-F649-0D25-1EC6-29FF92A7520C}"/>
              </a:ext>
            </a:extLst>
          </p:cNvPr>
          <p:cNvGraphicFramePr>
            <a:graphicFrameLocks noGrp="1"/>
          </p:cNvGraphicFramePr>
          <p:nvPr>
            <p:extLst>
              <p:ext uri="{D42A27DB-BD31-4B8C-83A1-F6EECF244321}">
                <p14:modId xmlns:p14="http://schemas.microsoft.com/office/powerpoint/2010/main" val="2907939406"/>
              </p:ext>
            </p:extLst>
          </p:nvPr>
        </p:nvGraphicFramePr>
        <p:xfrm>
          <a:off x="575556" y="1807567"/>
          <a:ext cx="7992888" cy="2603500"/>
        </p:xfrm>
        <a:graphic>
          <a:graphicData uri="http://schemas.openxmlformats.org/drawingml/2006/table">
            <a:tbl>
              <a:tblPr firstRow="1" bandRow="1">
                <a:tableStyleId>{17292A2E-F333-43FB-9621-5CBBE7FDCDCB}</a:tableStyleId>
              </a:tblPr>
              <a:tblGrid>
                <a:gridCol w="2664296">
                  <a:extLst>
                    <a:ext uri="{9D8B030D-6E8A-4147-A177-3AD203B41FA5}">
                      <a16:colId xmlns:a16="http://schemas.microsoft.com/office/drawing/2014/main" val="958938167"/>
                    </a:ext>
                  </a:extLst>
                </a:gridCol>
                <a:gridCol w="2664296">
                  <a:extLst>
                    <a:ext uri="{9D8B030D-6E8A-4147-A177-3AD203B41FA5}">
                      <a16:colId xmlns:a16="http://schemas.microsoft.com/office/drawing/2014/main" val="4105748729"/>
                    </a:ext>
                  </a:extLst>
                </a:gridCol>
                <a:gridCol w="2664296">
                  <a:extLst>
                    <a:ext uri="{9D8B030D-6E8A-4147-A177-3AD203B41FA5}">
                      <a16:colId xmlns:a16="http://schemas.microsoft.com/office/drawing/2014/main" val="2787443824"/>
                    </a:ext>
                  </a:extLst>
                </a:gridCol>
              </a:tblGrid>
              <a:tr h="144016">
                <a:tc gridSpan="2">
                  <a:txBody>
                    <a:bodyPr/>
                    <a:lstStyle/>
                    <a:p>
                      <a:pPr algn="ctr"/>
                      <a:r>
                        <a:rPr lang="en-GB" sz="1400" b="1" kern="1200">
                          <a:solidFill>
                            <a:schemeClr val="bg1"/>
                          </a:solidFill>
                          <a:effectLst/>
                        </a:rPr>
                        <a:t>Expect to see </a:t>
                      </a:r>
                      <a:endParaRPr lang="en-GB" sz="1400"/>
                    </a:p>
                  </a:txBody>
                  <a:tcPr/>
                </a:tc>
                <a:tc hMerge="1">
                  <a:txBody>
                    <a:bodyPr/>
                    <a:lstStyle/>
                    <a:p>
                      <a:endParaRPr lang="en-GB" sz="1400">
                        <a:effectLst/>
                      </a:endParaRPr>
                    </a:p>
                  </a:txBody>
                  <a:tcPr/>
                </a:tc>
                <a:tc>
                  <a:txBody>
                    <a:bodyPr/>
                    <a:lstStyle/>
                    <a:p>
                      <a:r>
                        <a:rPr lang="en-GB" sz="1400" b="1" kern="1200">
                          <a:solidFill>
                            <a:schemeClr val="bg1"/>
                          </a:solidFill>
                          <a:effectLst/>
                        </a:rPr>
                        <a:t>Don’t expect to see </a:t>
                      </a:r>
                      <a:endParaRPr lang="en-GB" sz="1400">
                        <a:effectLst/>
                      </a:endParaRPr>
                    </a:p>
                  </a:txBody>
                  <a:tcPr/>
                </a:tc>
                <a:extLst>
                  <a:ext uri="{0D108BD9-81ED-4DB2-BD59-A6C34878D82A}">
                    <a16:rowId xmlns:a16="http://schemas.microsoft.com/office/drawing/2014/main" val="1436043836"/>
                  </a:ext>
                </a:extLst>
              </a:tr>
              <a:tr h="370840">
                <a:tc>
                  <a:txBody>
                    <a:bodyPr/>
                    <a:lstStyle/>
                    <a:p>
                      <a:pPr>
                        <a:lnSpc>
                          <a:spcPct val="107000"/>
                        </a:lnSpc>
                        <a:spcAft>
                          <a:spcPts val="600"/>
                        </a:spcAft>
                      </a:pPr>
                      <a:r>
                        <a:rPr lang="en-GB" sz="1000">
                          <a:solidFill>
                            <a:srgbClr val="444B58"/>
                          </a:solidFill>
                          <a:effectLst/>
                          <a:latin typeface="Calibri"/>
                          <a:ea typeface="Calibri"/>
                          <a:cs typeface="Calibri"/>
                        </a:rPr>
                        <a:t>Setting a clear and inspiring vision of what success looks like to others.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GB" sz="1000">
                          <a:solidFill>
                            <a:srgbClr val="444B58"/>
                          </a:solidFill>
                          <a:effectLst/>
                          <a:latin typeface="Calibri"/>
                          <a:ea typeface="Calibri"/>
                          <a:cs typeface="Calibri"/>
                        </a:rPr>
                        <a:t>Celebrating our successes as a team and sharing our achievements.</a:t>
                      </a:r>
                      <a:endParaRPr lang="en-GB" sz="1100">
                        <a:effectLst/>
                        <a:latin typeface="Calibri"/>
                        <a:ea typeface="Calibri"/>
                        <a:cs typeface="Calibri"/>
                      </a:endParaRPr>
                    </a:p>
                  </a:txBody>
                  <a:tcPr marL="68580" marR="68580" marT="0" marB="0"/>
                </a:tc>
                <a:tc>
                  <a:txBody>
                    <a:bodyPr/>
                    <a:lstStyle/>
                    <a:p>
                      <a:pPr>
                        <a:lnSpc>
                          <a:spcPct val="107000"/>
                        </a:lnSpc>
                        <a:spcAft>
                          <a:spcPts val="600"/>
                        </a:spcAft>
                      </a:pPr>
                      <a:r>
                        <a:rPr lang="en-GB" sz="1000">
                          <a:solidFill>
                            <a:srgbClr val="444B58"/>
                          </a:solidFill>
                          <a:effectLst/>
                          <a:latin typeface="Calibri"/>
                          <a:ea typeface="Calibri"/>
                          <a:cs typeface="Calibri"/>
                        </a:rPr>
                        <a:t>Laziness, complacency or doing the bare minimum; lack of care and effort; ‘it will do,’ ‘not my problem’.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0290626"/>
                  </a:ext>
                </a:extLst>
              </a:tr>
              <a:tr h="370840">
                <a:tc>
                  <a:txBody>
                    <a:bodyPr/>
                    <a:lstStyle/>
                    <a:p>
                      <a:pPr>
                        <a:lnSpc>
                          <a:spcPct val="107000"/>
                        </a:lnSpc>
                        <a:spcAft>
                          <a:spcPts val="600"/>
                        </a:spcAft>
                      </a:pPr>
                      <a:r>
                        <a:rPr lang="en-GB" sz="1000">
                          <a:solidFill>
                            <a:srgbClr val="444B58"/>
                          </a:solidFill>
                          <a:effectLst/>
                          <a:latin typeface="Calibri"/>
                          <a:ea typeface="Calibri"/>
                          <a:cs typeface="Calibri"/>
                        </a:rPr>
                        <a:t>Recognising, celebrating and promoting the efforts and achievements of others.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a:lnSpc>
                          <a:spcPct val="107000"/>
                        </a:lnSpc>
                        <a:spcAft>
                          <a:spcPts val="600"/>
                        </a:spcAft>
                        <a:buNone/>
                      </a:pPr>
                      <a:r>
                        <a:rPr lang="en-GB" sz="1000" b="0" i="0" u="none" strike="noStrike" noProof="0">
                          <a:effectLst/>
                        </a:rPr>
                        <a:t>Striving for excellence, taking pride in our work, pushing ourselves within healthy boundaries and supporting each other to do our best. </a:t>
                      </a:r>
                      <a:endParaRPr lang="en-US"/>
                    </a:p>
                  </a:txBody>
                  <a:tcPr marL="68580" marR="68580" marT="0" marB="0"/>
                </a:tc>
                <a:tc>
                  <a:txBody>
                    <a:bodyPr/>
                    <a:lstStyle/>
                    <a:p>
                      <a:pPr>
                        <a:lnSpc>
                          <a:spcPct val="107000"/>
                        </a:lnSpc>
                        <a:spcAft>
                          <a:spcPts val="600"/>
                        </a:spcAft>
                      </a:pPr>
                      <a:r>
                        <a:rPr lang="en-GB" sz="1000">
                          <a:solidFill>
                            <a:srgbClr val="444B58"/>
                          </a:solidFill>
                          <a:effectLst/>
                          <a:latin typeface="Calibri"/>
                          <a:ea typeface="Calibri"/>
                          <a:cs typeface="Calibri"/>
                        </a:rPr>
                        <a:t>Failing to see the big picture; being inward looking at the expense of others.</a:t>
                      </a:r>
                      <a:endParaRPr lang="en-GB" sz="1100">
                        <a:effectLst/>
                        <a:latin typeface="Calibri"/>
                        <a:ea typeface="Calibri"/>
                        <a:cs typeface="Calibri"/>
                      </a:endParaRPr>
                    </a:p>
                  </a:txBody>
                  <a:tcPr marL="68580" marR="68580" marT="0" marB="0"/>
                </a:tc>
                <a:extLst>
                  <a:ext uri="{0D108BD9-81ED-4DB2-BD59-A6C34878D82A}">
                    <a16:rowId xmlns:a16="http://schemas.microsoft.com/office/drawing/2014/main" val="2059729369"/>
                  </a:ext>
                </a:extLst>
              </a:tr>
              <a:tr h="0">
                <a:tc>
                  <a:txBody>
                    <a:bodyPr/>
                    <a:lstStyle/>
                    <a:p>
                      <a:pPr marL="0" marR="0" indent="0" algn="l" rtl="0" eaLnBrk="1" fontAlgn="auto" latinLnBrk="0" hangingPunct="1">
                        <a:lnSpc>
                          <a:spcPct val="107000"/>
                        </a:lnSpc>
                        <a:spcBef>
                          <a:spcPts val="0"/>
                        </a:spcBef>
                        <a:spcAft>
                          <a:spcPts val="600"/>
                        </a:spcAft>
                        <a:buClrTx/>
                        <a:buSzTx/>
                        <a:buFontTx/>
                        <a:buNone/>
                      </a:pPr>
                      <a:r>
                        <a:rPr lang="en-GB" sz="1000">
                          <a:solidFill>
                            <a:srgbClr val="444B58"/>
                          </a:solidFill>
                          <a:effectLst/>
                          <a:latin typeface="Calibri"/>
                          <a:ea typeface="Calibri"/>
                          <a:cs typeface="Calibri"/>
                        </a:rPr>
                        <a:t>Creating an environment where individuals can achieve success and growth.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rtl="0" eaLnBrk="1" fontAlgn="auto" latinLnBrk="0" hangingPunct="1">
                        <a:lnSpc>
                          <a:spcPct val="107000"/>
                        </a:lnSpc>
                        <a:spcBef>
                          <a:spcPts val="0"/>
                        </a:spcBef>
                        <a:spcAft>
                          <a:spcPts val="600"/>
                        </a:spcAft>
                        <a:buClrTx/>
                        <a:buSzTx/>
                        <a:buFontTx/>
                        <a:buNone/>
                      </a:pPr>
                      <a:r>
                        <a:rPr lang="en-GB" sz="1000">
                          <a:solidFill>
                            <a:srgbClr val="444B58"/>
                          </a:solidFill>
                          <a:effectLst/>
                          <a:latin typeface="Calibri"/>
                          <a:ea typeface="Calibri"/>
                          <a:cs typeface="Calibri"/>
                        </a:rPr>
                        <a:t>Setting clear and meaningful goals; delivering high quality outputs and being focused in our efforts to achieve deadlines.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GB" sz="1000">
                          <a:solidFill>
                            <a:srgbClr val="444B58"/>
                          </a:solidFill>
                          <a:effectLst/>
                          <a:latin typeface="Calibri"/>
                          <a:ea typeface="Calibri"/>
                          <a:cs typeface="Calibri"/>
                        </a:rPr>
                        <a:t>Compromising our own or others’ wellbeing to achieve targets; over promising or taking on too much.</a:t>
                      </a:r>
                      <a:endParaRPr lang="en-GB" sz="1100">
                        <a:effectLst/>
                        <a:latin typeface="Calibri"/>
                        <a:ea typeface="Calibri"/>
                        <a:cs typeface="Calibri"/>
                      </a:endParaRPr>
                    </a:p>
                  </a:txBody>
                  <a:tcPr marL="68580" marR="68580" marT="0" marB="0"/>
                </a:tc>
                <a:extLst>
                  <a:ext uri="{0D108BD9-81ED-4DB2-BD59-A6C34878D82A}">
                    <a16:rowId xmlns:a16="http://schemas.microsoft.com/office/drawing/2014/main" val="3480935197"/>
                  </a:ext>
                </a:extLst>
              </a:tr>
              <a:tr h="370840">
                <a:tc>
                  <a:txBody>
                    <a:bodyPr/>
                    <a:lstStyle/>
                    <a:p>
                      <a:pPr>
                        <a:lnSpc>
                          <a:spcPct val="107000"/>
                        </a:lnSpc>
                        <a:spcAft>
                          <a:spcPts val="600"/>
                        </a:spcAft>
                      </a:pPr>
                      <a:r>
                        <a:rPr lang="en-GB" sz="1000">
                          <a:solidFill>
                            <a:srgbClr val="444B58"/>
                          </a:solidFill>
                          <a:effectLst/>
                          <a:latin typeface="Calibri"/>
                          <a:ea typeface="Calibri"/>
                          <a:cs typeface="Calibri"/>
                        </a:rPr>
                        <a:t>Honouring people’s aspirations and supporting them to fulfil their potential.</a:t>
                      </a:r>
                      <a:endParaRPr lang="en-GB" sz="1100">
                        <a:effectLst/>
                        <a:latin typeface="Calibri"/>
                        <a:ea typeface="Calibri"/>
                        <a:cs typeface="Calibri"/>
                      </a:endParaRPr>
                    </a:p>
                  </a:txBody>
                  <a:tcPr marL="68580" marR="68580" marT="0" marB="0"/>
                </a:tc>
                <a:tc>
                  <a:txBody>
                    <a:bodyPr/>
                    <a:lstStyle/>
                    <a:p>
                      <a:pPr>
                        <a:lnSpc>
                          <a:spcPct val="107000"/>
                        </a:lnSpc>
                        <a:spcAft>
                          <a:spcPts val="600"/>
                        </a:spcAft>
                      </a:pPr>
                      <a:r>
                        <a:rPr lang="en-GB" sz="1000">
                          <a:solidFill>
                            <a:srgbClr val="444B58"/>
                          </a:solidFill>
                          <a:effectLst/>
                          <a:latin typeface="Calibri"/>
                          <a:ea typeface="Calibri"/>
                          <a:cs typeface="Calibri"/>
                        </a:rPr>
                        <a:t>Prioritising areas we can have the most impact, achieve results and make a positive difference.</a:t>
                      </a:r>
                      <a:endParaRPr lang="en-GB" sz="1100">
                        <a:effectLst/>
                        <a:latin typeface="Calibri"/>
                        <a:ea typeface="Calibri"/>
                        <a:cs typeface="Calibri"/>
                      </a:endParaRPr>
                    </a:p>
                  </a:txBody>
                  <a:tcPr marL="68580" marR="68580" marT="0" marB="0"/>
                </a:tc>
                <a:tc>
                  <a:txBody>
                    <a:bodyPr/>
                    <a:lstStyle/>
                    <a:p>
                      <a:pPr>
                        <a:lnSpc>
                          <a:spcPct val="107000"/>
                        </a:lnSpc>
                        <a:spcAft>
                          <a:spcPts val="600"/>
                        </a:spcAft>
                      </a:pPr>
                      <a:r>
                        <a:rPr lang="en-GB" sz="1000">
                          <a:solidFill>
                            <a:srgbClr val="444B58"/>
                          </a:solidFill>
                          <a:effectLst/>
                          <a:latin typeface="Calibri"/>
                          <a:ea typeface="Calibri"/>
                          <a:cs typeface="Calibri"/>
                        </a:rPr>
                        <a:t>Acting without a plan, focus, or direction; going off on tangents; failing to deliver.</a:t>
                      </a:r>
                      <a:endParaRPr lang="en-GB" sz="1100">
                        <a:effectLst/>
                        <a:latin typeface="Calibri"/>
                        <a:ea typeface="Calibri"/>
                        <a:cs typeface="Calibri"/>
                      </a:endParaRPr>
                    </a:p>
                  </a:txBody>
                  <a:tcPr marL="68580" marR="68580" marT="0" marB="0"/>
                </a:tc>
                <a:extLst>
                  <a:ext uri="{0D108BD9-81ED-4DB2-BD59-A6C34878D82A}">
                    <a16:rowId xmlns:a16="http://schemas.microsoft.com/office/drawing/2014/main" val="3404634616"/>
                  </a:ext>
                </a:extLst>
              </a:tr>
              <a:tr h="370840">
                <a:tc>
                  <a:txBody>
                    <a:bodyPr/>
                    <a:lstStyle/>
                    <a:p>
                      <a:pPr>
                        <a:lnSpc>
                          <a:spcPct val="107000"/>
                        </a:lnSpc>
                        <a:spcAft>
                          <a:spcPts val="600"/>
                        </a:spcAft>
                      </a:pPr>
                      <a:r>
                        <a:rPr lang="en-GB" sz="1000">
                          <a:solidFill>
                            <a:srgbClr val="444B58"/>
                          </a:solidFill>
                          <a:effectLst/>
                          <a:latin typeface="Calibri"/>
                          <a:ea typeface="Calibri"/>
                          <a:cs typeface="Calibri"/>
                        </a:rPr>
                        <a:t>Welcoming mistakes and challenges as opportunities for growth, and the chance to learn and improve.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GB" sz="1000">
                          <a:solidFill>
                            <a:srgbClr val="444B58"/>
                          </a:solidFill>
                          <a:effectLst/>
                          <a:latin typeface="Calibri"/>
                          <a:ea typeface="Calibri"/>
                          <a:cs typeface="Calibri"/>
                        </a:rPr>
                        <a:t>Having a can-do attitude, being driven and working hard </a:t>
                      </a:r>
                      <a:r>
                        <a:rPr lang="en-GB" sz="1000" b="0" i="0" u="none" strike="noStrike" noProof="0">
                          <a:effectLst/>
                        </a:rPr>
                        <a:t>to deliver what we say we will.</a:t>
                      </a:r>
                      <a:endParaRPr lang="en-GB" sz="1000">
                        <a:solidFill>
                          <a:srgbClr val="444B58"/>
                        </a:solidFill>
                        <a:effectLst/>
                        <a:latin typeface="Calibri"/>
                        <a:ea typeface="Calibri"/>
                        <a:cs typeface="Calibri"/>
                      </a:endParaRPr>
                    </a:p>
                  </a:txBody>
                  <a:tcPr marL="68580" marR="68580" marT="0" marB="0"/>
                </a:tc>
                <a:tc>
                  <a:txBody>
                    <a:bodyPr/>
                    <a:lstStyle/>
                    <a:p>
                      <a:pPr>
                        <a:lnSpc>
                          <a:spcPct val="107000"/>
                        </a:lnSpc>
                        <a:spcAft>
                          <a:spcPts val="600"/>
                        </a:spcAft>
                      </a:pPr>
                      <a:r>
                        <a:rPr lang="en-GB" sz="1000">
                          <a:solidFill>
                            <a:srgbClr val="444B58"/>
                          </a:solidFill>
                          <a:effectLst/>
                          <a:latin typeface="Calibri"/>
                          <a:ea typeface="Calibri"/>
                          <a:cs typeface="Calibri"/>
                        </a:rPr>
                        <a:t>Blaming people for failures, lack of ownership or taking the credit for others’ success and hard work.</a:t>
                      </a:r>
                      <a:endParaRPr lang="en-GB" sz="1100">
                        <a:effectLst/>
                        <a:latin typeface="Calibri"/>
                        <a:ea typeface="Calibri"/>
                        <a:cs typeface="Calibri"/>
                      </a:endParaRPr>
                    </a:p>
                  </a:txBody>
                  <a:tcPr marL="68580" marR="68580" marT="0" marB="0"/>
                </a:tc>
                <a:extLst>
                  <a:ext uri="{0D108BD9-81ED-4DB2-BD59-A6C34878D82A}">
                    <a16:rowId xmlns:a16="http://schemas.microsoft.com/office/drawing/2014/main" val="2777114163"/>
                  </a:ext>
                </a:extLst>
              </a:tr>
            </a:tbl>
          </a:graphicData>
        </a:graphic>
      </p:graphicFrame>
    </p:spTree>
    <p:extLst>
      <p:ext uri="{BB962C8B-B14F-4D97-AF65-F5344CB8AC3E}">
        <p14:creationId xmlns:p14="http://schemas.microsoft.com/office/powerpoint/2010/main" val="257688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B382-2D29-9874-A3D4-0F0E747A7FC5}"/>
              </a:ext>
            </a:extLst>
          </p:cNvPr>
          <p:cNvSpPr>
            <a:spLocks noGrp="1"/>
          </p:cNvSpPr>
          <p:nvPr>
            <p:ph type="title"/>
          </p:nvPr>
        </p:nvSpPr>
        <p:spPr>
          <a:xfrm>
            <a:off x="1763688" y="492786"/>
            <a:ext cx="1030731" cy="492443"/>
          </a:xfrm>
        </p:spPr>
        <p:txBody>
          <a:bodyPr wrap="none">
            <a:spAutoFit/>
          </a:bodyPr>
          <a:lstStyle/>
          <a:p>
            <a:r>
              <a:rPr lang="en-GB">
                <a:solidFill>
                  <a:srgbClr val="007BC2"/>
                </a:solidFill>
              </a:rPr>
              <a:t>Adapt</a:t>
            </a:r>
            <a:endParaRPr lang="en-US"/>
          </a:p>
        </p:txBody>
      </p:sp>
      <p:sp>
        <p:nvSpPr>
          <p:cNvPr id="9" name="Content Placeholder 8">
            <a:extLst>
              <a:ext uri="{FF2B5EF4-FFF2-40B4-BE49-F238E27FC236}">
                <a16:creationId xmlns:a16="http://schemas.microsoft.com/office/drawing/2014/main" id="{5C36FA11-B553-6AA2-3687-E1794B4CF832}"/>
              </a:ext>
            </a:extLst>
          </p:cNvPr>
          <p:cNvSpPr>
            <a:spLocks noGrp="1"/>
          </p:cNvSpPr>
          <p:nvPr>
            <p:ph idx="1"/>
          </p:nvPr>
        </p:nvSpPr>
        <p:spPr>
          <a:xfrm>
            <a:off x="1763688" y="982202"/>
            <a:ext cx="6480720" cy="492443"/>
          </a:xfrm>
        </p:spPr>
        <p:txBody>
          <a:bodyPr vert="horz" wrap="square" lIns="0" tIns="0" rIns="0" bIns="0" rtlCol="0" anchor="t">
            <a:spAutoFit/>
          </a:bodyPr>
          <a:lstStyle/>
          <a:p>
            <a:pPr marL="0" indent="0">
              <a:buNone/>
            </a:pPr>
            <a:r>
              <a:rPr lang="en-GB" sz="1600"/>
              <a:t>We work with positivity, agility and flexibility, adapting our approach and solutions in response to the challenges at hand. </a:t>
            </a:r>
          </a:p>
        </p:txBody>
      </p:sp>
      <p:pic>
        <p:nvPicPr>
          <p:cNvPr id="7" name="Picture 6">
            <a:extLst>
              <a:ext uri="{FF2B5EF4-FFF2-40B4-BE49-F238E27FC236}">
                <a16:creationId xmlns:a16="http://schemas.microsoft.com/office/drawing/2014/main" id="{7B72E46F-64FF-62E7-7FF1-B1DC0BE1A1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9552" y="519521"/>
            <a:ext cx="931416" cy="931416"/>
          </a:xfrm>
          <a:prstGeom prst="rect">
            <a:avLst/>
          </a:prstGeom>
        </p:spPr>
      </p:pic>
      <p:graphicFrame>
        <p:nvGraphicFramePr>
          <p:cNvPr id="10" name="Table 10">
            <a:extLst>
              <a:ext uri="{FF2B5EF4-FFF2-40B4-BE49-F238E27FC236}">
                <a16:creationId xmlns:a16="http://schemas.microsoft.com/office/drawing/2014/main" id="{A0A135F4-F649-0D25-1EC6-29FF92A7520C}"/>
              </a:ext>
            </a:extLst>
          </p:cNvPr>
          <p:cNvGraphicFramePr>
            <a:graphicFrameLocks noGrp="1"/>
          </p:cNvGraphicFramePr>
          <p:nvPr>
            <p:extLst>
              <p:ext uri="{D42A27DB-BD31-4B8C-83A1-F6EECF244321}">
                <p14:modId xmlns:p14="http://schemas.microsoft.com/office/powerpoint/2010/main" val="175603264"/>
              </p:ext>
            </p:extLst>
          </p:nvPr>
        </p:nvGraphicFramePr>
        <p:xfrm>
          <a:off x="575556" y="1807567"/>
          <a:ext cx="7992888" cy="2551557"/>
        </p:xfrm>
        <a:graphic>
          <a:graphicData uri="http://schemas.openxmlformats.org/drawingml/2006/table">
            <a:tbl>
              <a:tblPr firstRow="1" bandRow="1">
                <a:tableStyleId>{17292A2E-F333-43FB-9621-5CBBE7FDCDCB}</a:tableStyleId>
              </a:tblPr>
              <a:tblGrid>
                <a:gridCol w="2664296">
                  <a:extLst>
                    <a:ext uri="{9D8B030D-6E8A-4147-A177-3AD203B41FA5}">
                      <a16:colId xmlns:a16="http://schemas.microsoft.com/office/drawing/2014/main" val="958938167"/>
                    </a:ext>
                  </a:extLst>
                </a:gridCol>
                <a:gridCol w="2664296">
                  <a:extLst>
                    <a:ext uri="{9D8B030D-6E8A-4147-A177-3AD203B41FA5}">
                      <a16:colId xmlns:a16="http://schemas.microsoft.com/office/drawing/2014/main" val="4105748729"/>
                    </a:ext>
                  </a:extLst>
                </a:gridCol>
                <a:gridCol w="2664296">
                  <a:extLst>
                    <a:ext uri="{9D8B030D-6E8A-4147-A177-3AD203B41FA5}">
                      <a16:colId xmlns:a16="http://schemas.microsoft.com/office/drawing/2014/main" val="2787443824"/>
                    </a:ext>
                  </a:extLst>
                </a:gridCol>
              </a:tblGrid>
              <a:tr h="144016">
                <a:tc gridSpan="2">
                  <a:txBody>
                    <a:bodyPr/>
                    <a:lstStyle/>
                    <a:p>
                      <a:pPr algn="ctr"/>
                      <a:r>
                        <a:rPr lang="en-GB" sz="1400" b="1" kern="1200">
                          <a:solidFill>
                            <a:schemeClr val="bg1"/>
                          </a:solidFill>
                          <a:effectLst/>
                        </a:rPr>
                        <a:t>Expect to see </a:t>
                      </a:r>
                      <a:endParaRPr lang="en-GB" sz="1400"/>
                    </a:p>
                  </a:txBody>
                  <a:tcPr>
                    <a:lnL w="12700" cap="flat" cmpd="sng" algn="ctr">
                      <a:solidFill>
                        <a:srgbClr val="007BC2"/>
                      </a:solidFill>
                      <a:prstDash val="solid"/>
                      <a:round/>
                      <a:headEnd type="none" w="med" len="med"/>
                      <a:tailEnd type="none" w="med" len="med"/>
                    </a:lnL>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solidFill>
                      <a:srgbClr val="007BC2"/>
                    </a:solidFill>
                  </a:tcPr>
                </a:tc>
                <a:tc hMerge="1">
                  <a:txBody>
                    <a:bodyPr/>
                    <a:lstStyle/>
                    <a:p>
                      <a:endParaRPr lang="en-GB" sz="1400"/>
                    </a:p>
                  </a:txBody>
                  <a:tcPr>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solidFill>
                      <a:srgbClr val="007BC2"/>
                    </a:solidFill>
                  </a:tcPr>
                </a:tc>
                <a:tc>
                  <a:txBody>
                    <a:bodyPr/>
                    <a:lstStyle/>
                    <a:p>
                      <a:r>
                        <a:rPr lang="en-GB" sz="1400" b="1" kern="1200">
                          <a:solidFill>
                            <a:schemeClr val="bg1"/>
                          </a:solidFill>
                          <a:effectLst/>
                        </a:rPr>
                        <a:t>Don’t expect to see</a:t>
                      </a:r>
                      <a:r>
                        <a:rPr lang="en-GB" sz="1400">
                          <a:effectLst/>
                        </a:rPr>
                        <a:t> </a:t>
                      </a:r>
                      <a:endParaRPr lang="en-GB" sz="1400"/>
                    </a:p>
                  </a:txBody>
                  <a:tcPr>
                    <a:lnR w="12700" cap="flat" cmpd="sng" algn="ctr">
                      <a:solidFill>
                        <a:srgbClr val="007BC2"/>
                      </a:solidFill>
                      <a:prstDash val="solid"/>
                      <a:round/>
                      <a:headEnd type="none" w="med" len="med"/>
                      <a:tailEnd type="none" w="med" len="med"/>
                    </a:lnR>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solidFill>
                      <a:srgbClr val="007BC2"/>
                    </a:solidFill>
                  </a:tcPr>
                </a:tc>
                <a:extLst>
                  <a:ext uri="{0D108BD9-81ED-4DB2-BD59-A6C34878D82A}">
                    <a16:rowId xmlns:a16="http://schemas.microsoft.com/office/drawing/2014/main" val="1436043836"/>
                  </a:ext>
                </a:extLst>
              </a:tr>
              <a:tr h="370840">
                <a:tc>
                  <a:txBody>
                    <a:bodyPr/>
                    <a:lstStyle/>
                    <a:p>
                      <a:pPr>
                        <a:lnSpc>
                          <a:spcPct val="107000"/>
                        </a:lnSpc>
                        <a:spcAft>
                          <a:spcPts val="600"/>
                        </a:spcAft>
                      </a:pPr>
                      <a:r>
                        <a:rPr lang="en-GB" sz="1000">
                          <a:solidFill>
                            <a:srgbClr val="444B58"/>
                          </a:solidFill>
                          <a:effectLst/>
                          <a:latin typeface="Calibri"/>
                          <a:ea typeface="Calibri"/>
                          <a:cs typeface="Calibri"/>
                        </a:rPr>
                        <a:t>Building capability to thrive in complex environments.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BC2"/>
                      </a:solidFill>
                      <a:prstDash val="solid"/>
                      <a:round/>
                      <a:headEnd type="none" w="med" len="med"/>
                      <a:tailEnd type="none" w="med" len="med"/>
                    </a:lnL>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600"/>
                        </a:spcAft>
                        <a:buClrTx/>
                        <a:buSzTx/>
                        <a:buFontTx/>
                        <a:buNone/>
                        <a:tabLst/>
                        <a:defRPr/>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Letting go of things that hinder progress and ensuring things are kept as straightforward as possible.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panose="020F0502020204030204" pitchFamily="34" charset="0"/>
                          <a:cs typeface="Calibri"/>
                        </a:rPr>
                        <a:t>Overcomplicating things and getting bogged down in the process; getting stuck in the mud.</a:t>
                      </a:r>
                      <a:endParaRPr lang="en-GB" sz="1100">
                        <a:effectLst/>
                        <a:latin typeface="Calibri"/>
                        <a:ea typeface="Calibri" panose="020F0502020204030204" pitchFamily="34" charset="0"/>
                        <a:cs typeface="Calibri"/>
                      </a:endParaRPr>
                    </a:p>
                  </a:txBody>
                  <a:tcPr marL="68580" marR="68580" marT="0" marB="0">
                    <a:lnR w="12700" cap="flat" cmpd="sng" algn="ctr">
                      <a:solidFill>
                        <a:srgbClr val="007BC2"/>
                      </a:solidFill>
                      <a:prstDash val="solid"/>
                      <a:round/>
                      <a:headEnd type="none" w="med" len="med"/>
                      <a:tailEnd type="none" w="med" len="med"/>
                    </a:lnR>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extLst>
                  <a:ext uri="{0D108BD9-81ED-4DB2-BD59-A6C34878D82A}">
                    <a16:rowId xmlns:a16="http://schemas.microsoft.com/office/drawing/2014/main" val="1900290626"/>
                  </a:ext>
                </a:extLst>
              </a:tr>
              <a:tr h="370840">
                <a:tc>
                  <a:txBody>
                    <a:bodyPr/>
                    <a:lstStyle/>
                    <a:p>
                      <a:pPr lvl="0">
                        <a:lnSpc>
                          <a:spcPct val="107000"/>
                        </a:lnSpc>
                        <a:spcAft>
                          <a:spcPts val="600"/>
                        </a:spcAft>
                        <a:buNone/>
                      </a:pPr>
                      <a:r>
                        <a:rPr lang="en-GB" sz="1000" b="0" i="0" u="none" strike="noStrike" noProof="0">
                          <a:effectLst/>
                        </a:rPr>
                        <a:t>Empowering self and others to work responsively and with flexibility, overcoming constraints and barriers. </a:t>
                      </a:r>
                      <a:endParaRPr lang="en-US"/>
                    </a:p>
                  </a:txBody>
                  <a:tcPr marL="68580" marR="68580" marT="0" marB="0">
                    <a:lnL w="12700" cap="flat" cmpd="sng" algn="ctr">
                      <a:solidFill>
                        <a:srgbClr val="007BC2"/>
                      </a:solidFill>
                      <a:prstDash val="solid"/>
                      <a:round/>
                      <a:headEnd type="none" w="med" len="med"/>
                      <a:tailEnd type="none" w="med" len="med"/>
                    </a:lnL>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a:cs typeface="Calibri"/>
                        </a:rPr>
                        <a:t>Working in balanced, well-paced and healthy ways.</a:t>
                      </a:r>
                      <a:endParaRPr lang="en-GB" sz="1100">
                        <a:effectLst/>
                        <a:latin typeface="Calibri"/>
                        <a:ea typeface="Calibri"/>
                        <a:cs typeface="Calibri"/>
                      </a:endParaRPr>
                    </a:p>
                  </a:txBody>
                  <a:tcPr marL="68580" marR="68580" marT="0" marB="0">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panose="020F0502020204030204" pitchFamily="34" charset="0"/>
                          <a:cs typeface="Calibri"/>
                        </a:rPr>
                        <a:t>Taking on too much, spreading ourselves too thinly and becoming overwhelmed.</a:t>
                      </a:r>
                      <a:endParaRPr lang="en-GB" sz="1100">
                        <a:effectLst/>
                        <a:latin typeface="Calibri"/>
                        <a:ea typeface="Calibri" panose="020F0502020204030204" pitchFamily="34" charset="0"/>
                        <a:cs typeface="Calibri"/>
                      </a:endParaRPr>
                    </a:p>
                  </a:txBody>
                  <a:tcPr marL="68580" marR="68580" marT="0" marB="0">
                    <a:lnR w="12700" cap="flat" cmpd="sng" algn="ctr">
                      <a:solidFill>
                        <a:srgbClr val="007BC2"/>
                      </a:solidFill>
                      <a:prstDash val="solid"/>
                      <a:round/>
                      <a:headEnd type="none" w="med" len="med"/>
                      <a:tailEnd type="none" w="med" len="med"/>
                    </a:lnR>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extLst>
                  <a:ext uri="{0D108BD9-81ED-4DB2-BD59-A6C34878D82A}">
                    <a16:rowId xmlns:a16="http://schemas.microsoft.com/office/drawing/2014/main" val="2059729369"/>
                  </a:ext>
                </a:extLst>
              </a:tr>
              <a:tr h="0">
                <a:tc>
                  <a:txBody>
                    <a:bodyPr/>
                    <a:lstStyle/>
                    <a:p>
                      <a:pPr lvl="0">
                        <a:lnSpc>
                          <a:spcPct val="107000"/>
                        </a:lnSpc>
                        <a:spcAft>
                          <a:spcPts val="600"/>
                        </a:spcAft>
                        <a:buNone/>
                      </a:pPr>
                      <a:r>
                        <a:rPr lang="en-GB" sz="1000" b="0" i="0" u="none" strike="noStrike" noProof="0">
                          <a:effectLst/>
                        </a:rPr>
                        <a:t>Building resilience and protecting wellbeing of self and others to ensure enduring capability.  </a:t>
                      </a:r>
                      <a:endParaRPr lang="en-US"/>
                    </a:p>
                  </a:txBody>
                  <a:tcPr marL="68580" marR="68580" marT="0" marB="0">
                    <a:lnL w="12700" cap="flat" cmpd="sng" algn="ctr">
                      <a:solidFill>
                        <a:srgbClr val="007BC2"/>
                      </a:solidFill>
                      <a:prstDash val="solid"/>
                      <a:round/>
                      <a:headEnd type="none" w="med" len="med"/>
                      <a:tailEnd type="none" w="med" len="med"/>
                    </a:lnL>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600"/>
                        </a:spcAft>
                        <a:buClrTx/>
                        <a:buSzTx/>
                        <a:buFontTx/>
                        <a:buNone/>
                        <a:tabLst/>
                        <a:defRPr/>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Adapting and responding quickly to changes; being willing to learn, unlearn and relearn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panose="020F0502020204030204" pitchFamily="34" charset="0"/>
                          <a:cs typeface="Calibri"/>
                        </a:rPr>
                        <a:t>Inflexibility or unwillingness to compromise; having tunnel vision.</a:t>
                      </a:r>
                      <a:endParaRPr lang="en-GB" sz="1100">
                        <a:effectLst/>
                        <a:latin typeface="Calibri"/>
                        <a:ea typeface="Calibri" panose="020F0502020204030204" pitchFamily="34" charset="0"/>
                        <a:cs typeface="Calibri"/>
                      </a:endParaRPr>
                    </a:p>
                  </a:txBody>
                  <a:tcPr marL="68580" marR="68580" marT="0" marB="0">
                    <a:lnR w="12700" cap="flat" cmpd="sng" algn="ctr">
                      <a:solidFill>
                        <a:srgbClr val="007BC2"/>
                      </a:solidFill>
                      <a:prstDash val="solid"/>
                      <a:round/>
                      <a:headEnd type="none" w="med" len="med"/>
                      <a:tailEnd type="none" w="med" len="med"/>
                    </a:lnR>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extLst>
                  <a:ext uri="{0D108BD9-81ED-4DB2-BD59-A6C34878D82A}">
                    <a16:rowId xmlns:a16="http://schemas.microsoft.com/office/drawing/2014/main" val="3480935197"/>
                  </a:ext>
                </a:extLst>
              </a:tr>
              <a:tr h="370840">
                <a:tc>
                  <a:txBody>
                    <a:bodyPr/>
                    <a:lstStyle/>
                    <a:p>
                      <a:pPr>
                        <a:lnSpc>
                          <a:spcPct val="107000"/>
                        </a:lnSpc>
                        <a:spcAft>
                          <a:spcPts val="600"/>
                        </a:spcAft>
                      </a:pPr>
                      <a:r>
                        <a:rPr lang="en-GB" sz="1000">
                          <a:solidFill>
                            <a:srgbClr val="444B58"/>
                          </a:solidFill>
                          <a:effectLst/>
                          <a:latin typeface="Calibri"/>
                          <a:ea typeface="Calibri" panose="020F0502020204030204" pitchFamily="34" charset="0"/>
                          <a:cs typeface="Calibri"/>
                        </a:rPr>
                        <a:t>Providing guidance and prioritisation to remove noise and distractions and promote focus. </a:t>
                      </a:r>
                      <a:endParaRPr lang="en-GB" sz="1100">
                        <a:effectLst/>
                        <a:latin typeface="Calibri"/>
                        <a:ea typeface="Calibri" panose="020F0502020204030204" pitchFamily="34" charset="0"/>
                        <a:cs typeface="Times New Roman" panose="02020603050405020304" pitchFamily="18" charset="0"/>
                      </a:endParaRPr>
                    </a:p>
                  </a:txBody>
                  <a:tcPr marL="68580" marR="68580" marT="0" marB="0">
                    <a:lnL w="12700" cap="flat" cmpd="sng" algn="ctr">
                      <a:solidFill>
                        <a:srgbClr val="007BC2"/>
                      </a:solidFill>
                      <a:prstDash val="solid"/>
                      <a:round/>
                      <a:headEnd type="none" w="med" len="med"/>
                      <a:tailEnd type="none" w="med" len="med"/>
                    </a:lnL>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600"/>
                        </a:spcAft>
                        <a:buClrTx/>
                        <a:buSzTx/>
                        <a:buFontTx/>
                        <a:buNone/>
                        <a:tabLst/>
                        <a:defRPr/>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Being flexible and adaptable in approach to meet different needs.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panose="020F0502020204030204" pitchFamily="34" charset="0"/>
                          <a:cs typeface="Calibri"/>
                        </a:rPr>
                        <a:t>Failing to set healthy boundaries, take breaks and recharge; not maintaining a healthy work-life balance.</a:t>
                      </a:r>
                      <a:endParaRPr lang="en-GB" sz="1100">
                        <a:effectLst/>
                        <a:latin typeface="Calibri"/>
                        <a:ea typeface="Calibri" panose="020F0502020204030204" pitchFamily="34" charset="0"/>
                        <a:cs typeface="Calibri"/>
                      </a:endParaRPr>
                    </a:p>
                  </a:txBody>
                  <a:tcPr marL="68580" marR="68580" marT="0" marB="0">
                    <a:lnR w="12700" cap="flat" cmpd="sng" algn="ctr">
                      <a:solidFill>
                        <a:srgbClr val="007BC2"/>
                      </a:solidFill>
                      <a:prstDash val="solid"/>
                      <a:round/>
                      <a:headEnd type="none" w="med" len="med"/>
                      <a:tailEnd type="none" w="med" len="med"/>
                    </a:lnR>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extLst>
                  <a:ext uri="{0D108BD9-81ED-4DB2-BD59-A6C34878D82A}">
                    <a16:rowId xmlns:a16="http://schemas.microsoft.com/office/drawing/2014/main" val="3404634616"/>
                  </a:ext>
                </a:extLst>
              </a:tr>
              <a:tr h="370840">
                <a:tc>
                  <a:txBody>
                    <a:bodyPr/>
                    <a:lstStyle/>
                    <a:p>
                      <a:pPr lvl="0">
                        <a:lnSpc>
                          <a:spcPct val="107000"/>
                        </a:lnSpc>
                        <a:spcAft>
                          <a:spcPts val="600"/>
                        </a:spcAft>
                        <a:buNone/>
                      </a:pPr>
                      <a:r>
                        <a:rPr lang="en-GB" sz="1000" b="0" i="0" u="none" strike="noStrike" noProof="0">
                          <a:effectLst/>
                        </a:rPr>
                        <a:t>Sharing best practice, tools and skills to equip others to be efficient and effective amongst change. </a:t>
                      </a:r>
                      <a:endParaRPr lang="en-US"/>
                    </a:p>
                  </a:txBody>
                  <a:tcPr marL="68580" marR="68580" marT="0" marB="0">
                    <a:lnL w="12700" cap="flat" cmpd="sng" algn="ctr">
                      <a:solidFill>
                        <a:srgbClr val="007BC2"/>
                      </a:solidFill>
                      <a:prstDash val="solid"/>
                      <a:round/>
                      <a:headEnd type="none" w="med" len="med"/>
                      <a:tailEnd type="none" w="med" len="med"/>
                    </a:lnL>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600"/>
                        </a:spcAft>
                        <a:buClrTx/>
                        <a:buSzTx/>
                        <a:buFontTx/>
                        <a:buNone/>
                        <a:tabLst/>
                        <a:defRPr/>
                      </a:pPr>
                      <a:r>
                        <a:rPr lang="en-GB" sz="1000" kern="1200">
                          <a:solidFill>
                            <a:srgbClr val="444B58"/>
                          </a:solidFill>
                          <a:effectLst/>
                          <a:latin typeface="Calibri" panose="020F0502020204030204" pitchFamily="34" charset="0"/>
                          <a:ea typeface="Calibri" panose="020F0502020204030204" pitchFamily="34" charset="0"/>
                          <a:cs typeface="Calibri" panose="020F0502020204030204" pitchFamily="34" charset="0"/>
                        </a:rPr>
                        <a:t>Adopting a growth mindset and seeking different perspectives.</a:t>
                      </a: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Dwelling on mistakes, allowing doubt to hold us back, getting weighed down by negative thinking.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07BC2"/>
                      </a:solidFill>
                      <a:prstDash val="solid"/>
                      <a:round/>
                      <a:headEnd type="none" w="med" len="med"/>
                      <a:tailEnd type="none" w="med" len="med"/>
                    </a:lnR>
                    <a:lnT w="12700" cap="flat" cmpd="sng" algn="ctr">
                      <a:solidFill>
                        <a:srgbClr val="007BC2"/>
                      </a:solidFill>
                      <a:prstDash val="solid"/>
                      <a:round/>
                      <a:headEnd type="none" w="med" len="med"/>
                      <a:tailEnd type="none" w="med" len="med"/>
                    </a:lnT>
                    <a:lnB w="12700" cap="flat" cmpd="sng" algn="ctr">
                      <a:solidFill>
                        <a:srgbClr val="007BC2"/>
                      </a:solidFill>
                      <a:prstDash val="solid"/>
                      <a:round/>
                      <a:headEnd type="none" w="med" len="med"/>
                      <a:tailEnd type="none" w="med" len="med"/>
                    </a:lnB>
                  </a:tcPr>
                </a:tc>
                <a:extLst>
                  <a:ext uri="{0D108BD9-81ED-4DB2-BD59-A6C34878D82A}">
                    <a16:rowId xmlns:a16="http://schemas.microsoft.com/office/drawing/2014/main" val="2777114163"/>
                  </a:ext>
                </a:extLst>
              </a:tr>
            </a:tbl>
          </a:graphicData>
        </a:graphic>
      </p:graphicFrame>
    </p:spTree>
    <p:extLst>
      <p:ext uri="{BB962C8B-B14F-4D97-AF65-F5344CB8AC3E}">
        <p14:creationId xmlns:p14="http://schemas.microsoft.com/office/powerpoint/2010/main" val="115080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B382-2D29-9874-A3D4-0F0E747A7FC5}"/>
              </a:ext>
            </a:extLst>
          </p:cNvPr>
          <p:cNvSpPr>
            <a:spLocks noGrp="1"/>
          </p:cNvSpPr>
          <p:nvPr>
            <p:ph type="title"/>
          </p:nvPr>
        </p:nvSpPr>
        <p:spPr>
          <a:xfrm>
            <a:off x="1763688" y="492786"/>
            <a:ext cx="1498808" cy="492443"/>
          </a:xfrm>
        </p:spPr>
        <p:txBody>
          <a:bodyPr wrap="none">
            <a:spAutoFit/>
          </a:bodyPr>
          <a:lstStyle/>
          <a:p>
            <a:r>
              <a:rPr lang="en-GB">
                <a:solidFill>
                  <a:srgbClr val="1E3C58"/>
                </a:solidFill>
              </a:rPr>
              <a:t>Innovate</a:t>
            </a:r>
          </a:p>
        </p:txBody>
      </p:sp>
      <p:sp>
        <p:nvSpPr>
          <p:cNvPr id="9" name="Content Placeholder 8">
            <a:extLst>
              <a:ext uri="{FF2B5EF4-FFF2-40B4-BE49-F238E27FC236}">
                <a16:creationId xmlns:a16="http://schemas.microsoft.com/office/drawing/2014/main" id="{5C36FA11-B553-6AA2-3687-E1794B4CF832}"/>
              </a:ext>
            </a:extLst>
          </p:cNvPr>
          <p:cNvSpPr>
            <a:spLocks noGrp="1"/>
          </p:cNvSpPr>
          <p:nvPr>
            <p:ph idx="1"/>
          </p:nvPr>
        </p:nvSpPr>
        <p:spPr>
          <a:xfrm>
            <a:off x="1763688" y="982202"/>
            <a:ext cx="6480720" cy="492443"/>
          </a:xfrm>
        </p:spPr>
        <p:txBody>
          <a:bodyPr wrap="square">
            <a:spAutoFit/>
          </a:bodyPr>
          <a:lstStyle/>
          <a:p>
            <a:pPr marL="0" indent="0">
              <a:buNone/>
            </a:pPr>
            <a:r>
              <a:rPr lang="en-GB" sz="1600"/>
              <a:t>We encourage creative thinking by adopting an open-minded approach, providing a safe space to fail and learn without judgement. </a:t>
            </a:r>
          </a:p>
        </p:txBody>
      </p:sp>
      <p:pic>
        <p:nvPicPr>
          <p:cNvPr id="7" name="Picture 6">
            <a:extLst>
              <a:ext uri="{FF2B5EF4-FFF2-40B4-BE49-F238E27FC236}">
                <a16:creationId xmlns:a16="http://schemas.microsoft.com/office/drawing/2014/main" id="{7B72E46F-64FF-62E7-7FF1-B1DC0BE1A1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9552" y="525814"/>
            <a:ext cx="931416" cy="918829"/>
          </a:xfrm>
          <a:prstGeom prst="rect">
            <a:avLst/>
          </a:prstGeom>
        </p:spPr>
      </p:pic>
      <p:graphicFrame>
        <p:nvGraphicFramePr>
          <p:cNvPr id="10" name="Table 10">
            <a:extLst>
              <a:ext uri="{FF2B5EF4-FFF2-40B4-BE49-F238E27FC236}">
                <a16:creationId xmlns:a16="http://schemas.microsoft.com/office/drawing/2014/main" id="{A0A135F4-F649-0D25-1EC6-29FF92A7520C}"/>
              </a:ext>
            </a:extLst>
          </p:cNvPr>
          <p:cNvGraphicFramePr>
            <a:graphicFrameLocks noGrp="1"/>
          </p:cNvGraphicFramePr>
          <p:nvPr>
            <p:extLst>
              <p:ext uri="{D42A27DB-BD31-4B8C-83A1-F6EECF244321}">
                <p14:modId xmlns:p14="http://schemas.microsoft.com/office/powerpoint/2010/main" val="3320889654"/>
              </p:ext>
            </p:extLst>
          </p:nvPr>
        </p:nvGraphicFramePr>
        <p:xfrm>
          <a:off x="575556" y="1807567"/>
          <a:ext cx="7992888" cy="2381250"/>
        </p:xfrm>
        <a:graphic>
          <a:graphicData uri="http://schemas.openxmlformats.org/drawingml/2006/table">
            <a:tbl>
              <a:tblPr firstRow="1" bandRow="1">
                <a:tableStyleId>{17292A2E-F333-43FB-9621-5CBBE7FDCDCB}</a:tableStyleId>
              </a:tblPr>
              <a:tblGrid>
                <a:gridCol w="2664296">
                  <a:extLst>
                    <a:ext uri="{9D8B030D-6E8A-4147-A177-3AD203B41FA5}">
                      <a16:colId xmlns:a16="http://schemas.microsoft.com/office/drawing/2014/main" val="958938167"/>
                    </a:ext>
                  </a:extLst>
                </a:gridCol>
                <a:gridCol w="2664296">
                  <a:extLst>
                    <a:ext uri="{9D8B030D-6E8A-4147-A177-3AD203B41FA5}">
                      <a16:colId xmlns:a16="http://schemas.microsoft.com/office/drawing/2014/main" val="4105748729"/>
                    </a:ext>
                  </a:extLst>
                </a:gridCol>
                <a:gridCol w="2664296">
                  <a:extLst>
                    <a:ext uri="{9D8B030D-6E8A-4147-A177-3AD203B41FA5}">
                      <a16:colId xmlns:a16="http://schemas.microsoft.com/office/drawing/2014/main" val="2787443824"/>
                    </a:ext>
                  </a:extLst>
                </a:gridCol>
              </a:tblGrid>
              <a:tr h="144016">
                <a:tc gridSpan="2">
                  <a:txBody>
                    <a:bodyPr/>
                    <a:lstStyle/>
                    <a:p>
                      <a:pPr algn="ctr"/>
                      <a:r>
                        <a:rPr lang="en-GB" sz="1400" b="1" kern="1200">
                          <a:solidFill>
                            <a:schemeClr val="bg1"/>
                          </a:solidFill>
                          <a:effectLst/>
                        </a:rPr>
                        <a:t>Expect to see </a:t>
                      </a:r>
                      <a:endParaRPr lang="en-GB" sz="1400"/>
                    </a:p>
                  </a:txBody>
                  <a:tcPr>
                    <a:lnL w="12700" cap="flat" cmpd="sng" algn="ctr">
                      <a:solidFill>
                        <a:srgbClr val="1E3C58"/>
                      </a:solidFill>
                      <a:prstDash val="solid"/>
                      <a:round/>
                      <a:headEnd type="none" w="med" len="med"/>
                      <a:tailEnd type="none" w="med" len="med"/>
                    </a:lnL>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solidFill>
                      <a:srgbClr val="1E3C58"/>
                    </a:solidFill>
                  </a:tcPr>
                </a:tc>
                <a:tc hMerge="1">
                  <a:txBody>
                    <a:bodyPr/>
                    <a:lstStyle/>
                    <a:p>
                      <a:endParaRPr lang="en-GB" sz="1400">
                        <a:effectLst/>
                      </a:endParaRPr>
                    </a:p>
                  </a:txBody>
                  <a:tcPr>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solidFill>
                      <a:srgbClr val="1E3C58"/>
                    </a:solidFill>
                  </a:tcPr>
                </a:tc>
                <a:tc>
                  <a:txBody>
                    <a:bodyPr/>
                    <a:lstStyle/>
                    <a:p>
                      <a:r>
                        <a:rPr lang="en-GB" sz="1400" b="1" kern="1200">
                          <a:solidFill>
                            <a:schemeClr val="bg1"/>
                          </a:solidFill>
                          <a:effectLst/>
                        </a:rPr>
                        <a:t>Don’t expect to see</a:t>
                      </a:r>
                      <a:endParaRPr lang="en-GB" sz="1400">
                        <a:effectLst/>
                      </a:endParaRPr>
                    </a:p>
                  </a:txBody>
                  <a:tcPr>
                    <a:lnR w="12700" cap="flat" cmpd="sng" algn="ctr">
                      <a:solidFill>
                        <a:srgbClr val="1E3C58"/>
                      </a:solidFill>
                      <a:prstDash val="solid"/>
                      <a:round/>
                      <a:headEnd type="none" w="med" len="med"/>
                      <a:tailEnd type="none" w="med" len="med"/>
                    </a:lnR>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solidFill>
                      <a:srgbClr val="1E3C58"/>
                    </a:solidFill>
                  </a:tcPr>
                </a:tc>
                <a:extLst>
                  <a:ext uri="{0D108BD9-81ED-4DB2-BD59-A6C34878D82A}">
                    <a16:rowId xmlns:a16="http://schemas.microsoft.com/office/drawing/2014/main" val="1436043836"/>
                  </a:ext>
                </a:extLst>
              </a:tr>
              <a:tr h="370840">
                <a:tc>
                  <a:txBody>
                    <a:bodyPr/>
                    <a:lstStyle/>
                    <a:p>
                      <a:pPr>
                        <a:lnSpc>
                          <a:spcPct val="107000"/>
                        </a:lnSpc>
                        <a:spcAft>
                          <a:spcPts val="600"/>
                        </a:spcAft>
                      </a:pPr>
                      <a:r>
                        <a:rPr lang="en-GB" sz="1000">
                          <a:solidFill>
                            <a:srgbClr val="444B58"/>
                          </a:solidFill>
                          <a:effectLst/>
                          <a:latin typeface="Calibri"/>
                          <a:ea typeface="Calibri"/>
                          <a:cs typeface="Calibri"/>
                        </a:rPr>
                        <a:t>Encouraging and accepting new ideas, recognising the value of ideas from others.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E3C58"/>
                      </a:solidFill>
                      <a:prstDash val="solid"/>
                      <a:round/>
                      <a:headEnd type="none" w="med" len="med"/>
                      <a:tailEnd type="none" w="med" len="med"/>
                    </a:lnL>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Using imagination and critical thinking to generate ideas, explore possibilities and create solutions.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a:cs typeface="Calibri"/>
                        </a:rPr>
                        <a:t>Being closed-minded, judgmental, or dismissive; not listening to others.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1E3C58"/>
                      </a:solidFill>
                      <a:prstDash val="solid"/>
                      <a:round/>
                      <a:headEnd type="none" w="med" len="med"/>
                      <a:tailEnd type="none" w="med" len="med"/>
                    </a:lnR>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extLst>
                  <a:ext uri="{0D108BD9-81ED-4DB2-BD59-A6C34878D82A}">
                    <a16:rowId xmlns:a16="http://schemas.microsoft.com/office/drawing/2014/main" val="1900290626"/>
                  </a:ext>
                </a:extLst>
              </a:tr>
              <a:tr h="370840">
                <a:tc>
                  <a:txBody>
                    <a:bodyPr/>
                    <a:lstStyle/>
                    <a:p>
                      <a:pPr>
                        <a:lnSpc>
                          <a:spcPct val="107000"/>
                        </a:lnSpc>
                        <a:spcAft>
                          <a:spcPts val="600"/>
                        </a:spcAft>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Creating an environment that supports people to think differently.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E3C58"/>
                      </a:solidFill>
                      <a:prstDash val="solid"/>
                      <a:round/>
                      <a:headEnd type="none" w="med" len="med"/>
                      <a:tailEnd type="none" w="med" len="med"/>
                    </a:lnL>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600"/>
                        </a:spcAft>
                        <a:buClrTx/>
                        <a:buSzTx/>
                        <a:buFontTx/>
                        <a:buNone/>
                        <a:tabLst/>
                        <a:defRPr/>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Being actively curious, open minded and interested in new ways of doing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a:cs typeface="Calibri"/>
                        </a:rPr>
                        <a:t>Accepting the status quo and doing things the way we’ve always done them.</a:t>
                      </a:r>
                      <a:endParaRPr lang="en-GB" sz="1100">
                        <a:effectLst/>
                        <a:latin typeface="Calibri"/>
                        <a:ea typeface="Calibri"/>
                        <a:cs typeface="Calibri"/>
                      </a:endParaRPr>
                    </a:p>
                  </a:txBody>
                  <a:tcPr marL="68580" marR="68580" marT="0" marB="0">
                    <a:lnR w="12700" cap="flat" cmpd="sng" algn="ctr">
                      <a:solidFill>
                        <a:srgbClr val="1E3C58"/>
                      </a:solidFill>
                      <a:prstDash val="solid"/>
                      <a:round/>
                      <a:headEnd type="none" w="med" len="med"/>
                      <a:tailEnd type="none" w="med" len="med"/>
                    </a:lnR>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extLst>
                  <a:ext uri="{0D108BD9-81ED-4DB2-BD59-A6C34878D82A}">
                    <a16:rowId xmlns:a16="http://schemas.microsoft.com/office/drawing/2014/main" val="2059729369"/>
                  </a:ext>
                </a:extLst>
              </a:tr>
              <a:tr h="0">
                <a:tc>
                  <a:txBody>
                    <a:bodyPr/>
                    <a:lstStyle/>
                    <a:p>
                      <a:pPr>
                        <a:lnSpc>
                          <a:spcPct val="107000"/>
                        </a:lnSpc>
                        <a:spcAft>
                          <a:spcPts val="600"/>
                        </a:spcAft>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Giving people the freedom and support to explore their ideas.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E3C58"/>
                      </a:solidFill>
                      <a:prstDash val="solid"/>
                      <a:round/>
                      <a:headEnd type="none" w="med" len="med"/>
                      <a:tailEnd type="none" w="med" len="med"/>
                    </a:lnL>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Openly sharing new knowledge and best practice with others.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a:cs typeface="Calibri"/>
                        </a:rPr>
                        <a:t>Reluctance to change; making excuses, being avoidant or not taking positive action when you can.</a:t>
                      </a:r>
                      <a:endParaRPr lang="en-GB" sz="1100">
                        <a:effectLst/>
                        <a:latin typeface="Calibri"/>
                        <a:ea typeface="Calibri"/>
                        <a:cs typeface="Calibri"/>
                      </a:endParaRPr>
                    </a:p>
                  </a:txBody>
                  <a:tcPr marL="68580" marR="68580" marT="0" marB="0">
                    <a:lnR w="12700" cap="flat" cmpd="sng" algn="ctr">
                      <a:solidFill>
                        <a:srgbClr val="1E3C58"/>
                      </a:solidFill>
                      <a:prstDash val="solid"/>
                      <a:round/>
                      <a:headEnd type="none" w="med" len="med"/>
                      <a:tailEnd type="none" w="med" len="med"/>
                    </a:lnR>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extLst>
                  <a:ext uri="{0D108BD9-81ED-4DB2-BD59-A6C34878D82A}">
                    <a16:rowId xmlns:a16="http://schemas.microsoft.com/office/drawing/2014/main" val="3480935197"/>
                  </a:ext>
                </a:extLst>
              </a:tr>
              <a:tr h="370840">
                <a:tc>
                  <a:txBody>
                    <a:bodyPr/>
                    <a:lstStyle/>
                    <a:p>
                      <a:pPr>
                        <a:lnSpc>
                          <a:spcPct val="107000"/>
                        </a:lnSpc>
                        <a:spcAft>
                          <a:spcPts val="600"/>
                        </a:spcAft>
                      </a:pPr>
                      <a:r>
                        <a:rPr lang="en-GB" sz="1000">
                          <a:solidFill>
                            <a:srgbClr val="444B58"/>
                          </a:solidFill>
                          <a:effectLst/>
                          <a:latin typeface="Calibri"/>
                          <a:ea typeface="Calibri" panose="020F0502020204030204" pitchFamily="34" charset="0"/>
                          <a:cs typeface="Calibri"/>
                        </a:rPr>
                        <a:t>Willingness to change your mind.</a:t>
                      </a:r>
                      <a:endParaRPr lang="en-GB" sz="1100">
                        <a:effectLst/>
                        <a:latin typeface="Calibri"/>
                        <a:ea typeface="Calibri" panose="020F0502020204030204" pitchFamily="34" charset="0"/>
                        <a:cs typeface="Calibri"/>
                      </a:endParaRPr>
                    </a:p>
                  </a:txBody>
                  <a:tcPr marL="68580" marR="68580" marT="0" marB="0">
                    <a:lnL w="12700" cap="flat" cmpd="sng" algn="ctr">
                      <a:solidFill>
                        <a:srgbClr val="1E3C58"/>
                      </a:solidFill>
                      <a:prstDash val="solid"/>
                      <a:round/>
                      <a:headEnd type="none" w="med" len="med"/>
                      <a:tailEnd type="none" w="med" len="med"/>
                    </a:lnL>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600"/>
                        </a:spcAft>
                        <a:buClrTx/>
                        <a:buSzTx/>
                        <a:buFontTx/>
                        <a:buNone/>
                        <a:tabLst/>
                        <a:defRPr/>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Speaking up for what we feel will make a difference.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a:cs typeface="Calibri"/>
                        </a:rPr>
                        <a:t>Letting failure or setbacks get in the way; giving up too soon.</a:t>
                      </a:r>
                      <a:endParaRPr lang="en-GB" sz="1100">
                        <a:effectLst/>
                        <a:latin typeface="Calibri"/>
                        <a:ea typeface="Calibri"/>
                        <a:cs typeface="Calibri"/>
                      </a:endParaRPr>
                    </a:p>
                  </a:txBody>
                  <a:tcPr marL="68580" marR="68580" marT="0" marB="0">
                    <a:lnR w="12700" cap="flat" cmpd="sng" algn="ctr">
                      <a:solidFill>
                        <a:srgbClr val="1E3C58"/>
                      </a:solidFill>
                      <a:prstDash val="solid"/>
                      <a:round/>
                      <a:headEnd type="none" w="med" len="med"/>
                      <a:tailEnd type="none" w="med" len="med"/>
                    </a:lnR>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extLst>
                  <a:ext uri="{0D108BD9-81ED-4DB2-BD59-A6C34878D82A}">
                    <a16:rowId xmlns:a16="http://schemas.microsoft.com/office/drawing/2014/main" val="3404634616"/>
                  </a:ext>
                </a:extLst>
              </a:tr>
              <a:tr h="370840">
                <a:tc>
                  <a:txBody>
                    <a:bodyPr/>
                    <a:lstStyle/>
                    <a:p>
                      <a:pPr>
                        <a:lnSpc>
                          <a:spcPct val="107000"/>
                        </a:lnSpc>
                        <a:spcAft>
                          <a:spcPts val="600"/>
                        </a:spcAft>
                      </a:pPr>
                      <a:r>
                        <a:rPr lang="en-GB" sz="1000">
                          <a:solidFill>
                            <a:srgbClr val="444B58"/>
                          </a:solidFill>
                          <a:effectLst/>
                          <a:latin typeface="Calibri" panose="020F0502020204030204" pitchFamily="34" charset="0"/>
                          <a:ea typeface="Calibri" panose="020F0502020204030204" pitchFamily="34" charset="0"/>
                          <a:cs typeface="Calibri" panose="020F0502020204030204" pitchFamily="34" charset="0"/>
                        </a:rPr>
                        <a:t>Creativity in bringing the best out of people; bringing ideas and resources together.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E3C58"/>
                      </a:solidFill>
                      <a:prstDash val="solid"/>
                      <a:round/>
                      <a:headEnd type="none" w="med" len="med"/>
                      <a:tailEnd type="none" w="med" len="med"/>
                    </a:lnL>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panose="020F0502020204030204" pitchFamily="34" charset="0"/>
                          <a:cs typeface="Calibri"/>
                        </a:rPr>
                        <a:t>Stepping outside your comfort zones and giving yourself permission to fail.</a:t>
                      </a:r>
                      <a:endParaRPr lang="en-GB" sz="1100">
                        <a:effectLst/>
                        <a:latin typeface="Calibri"/>
                        <a:ea typeface="Calibri" panose="020F0502020204030204" pitchFamily="34" charset="0"/>
                        <a:cs typeface="Calibri"/>
                      </a:endParaRPr>
                    </a:p>
                  </a:txBody>
                  <a:tcPr marL="68580" marR="68580" marT="0" marB="0">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tc>
                  <a:txBody>
                    <a:bodyPr/>
                    <a:lstStyle/>
                    <a:p>
                      <a:pPr>
                        <a:lnSpc>
                          <a:spcPct val="107000"/>
                        </a:lnSpc>
                        <a:spcAft>
                          <a:spcPts val="600"/>
                        </a:spcAft>
                      </a:pPr>
                      <a:r>
                        <a:rPr lang="en-GB" sz="1000">
                          <a:solidFill>
                            <a:srgbClr val="444B58"/>
                          </a:solidFill>
                          <a:effectLst/>
                          <a:latin typeface="Calibri"/>
                          <a:ea typeface="Calibri" panose="020F0502020204030204" pitchFamily="34" charset="0"/>
                          <a:cs typeface="Calibri"/>
                        </a:rPr>
                        <a:t>Fickleness; being unpredictable or inconsistent.</a:t>
                      </a:r>
                      <a:endParaRPr lang="en-GB" sz="1100">
                        <a:effectLst/>
                        <a:latin typeface="Calibri"/>
                        <a:ea typeface="Calibri" panose="020F0502020204030204" pitchFamily="34" charset="0"/>
                        <a:cs typeface="Calibri"/>
                      </a:endParaRPr>
                    </a:p>
                  </a:txBody>
                  <a:tcPr marL="68580" marR="68580" marT="0" marB="0">
                    <a:lnR w="12700" cap="flat" cmpd="sng" algn="ctr">
                      <a:solidFill>
                        <a:srgbClr val="1E3C58"/>
                      </a:solidFill>
                      <a:prstDash val="solid"/>
                      <a:round/>
                      <a:headEnd type="none" w="med" len="med"/>
                      <a:tailEnd type="none" w="med" len="med"/>
                    </a:lnR>
                    <a:lnT w="12700" cap="flat" cmpd="sng" algn="ctr">
                      <a:solidFill>
                        <a:srgbClr val="1E3C58"/>
                      </a:solidFill>
                      <a:prstDash val="solid"/>
                      <a:round/>
                      <a:headEnd type="none" w="med" len="med"/>
                      <a:tailEnd type="none" w="med" len="med"/>
                    </a:lnT>
                    <a:lnB w="12700" cap="flat" cmpd="sng" algn="ctr">
                      <a:solidFill>
                        <a:srgbClr val="1E3C58"/>
                      </a:solidFill>
                      <a:prstDash val="solid"/>
                      <a:round/>
                      <a:headEnd type="none" w="med" len="med"/>
                      <a:tailEnd type="none" w="med" len="med"/>
                    </a:lnB>
                  </a:tcPr>
                </a:tc>
                <a:extLst>
                  <a:ext uri="{0D108BD9-81ED-4DB2-BD59-A6C34878D82A}">
                    <a16:rowId xmlns:a16="http://schemas.microsoft.com/office/drawing/2014/main" val="2777114163"/>
                  </a:ext>
                </a:extLst>
              </a:tr>
            </a:tbl>
          </a:graphicData>
        </a:graphic>
      </p:graphicFrame>
    </p:spTree>
    <p:extLst>
      <p:ext uri="{BB962C8B-B14F-4D97-AF65-F5344CB8AC3E}">
        <p14:creationId xmlns:p14="http://schemas.microsoft.com/office/powerpoint/2010/main" val="162451379"/>
      </p:ext>
    </p:extLst>
  </p:cSld>
  <p:clrMapOvr>
    <a:masterClrMapping/>
  </p:clrMapOvr>
</p:sld>
</file>

<file path=ppt/theme/theme1.xml><?xml version="1.0" encoding="utf-8"?>
<a:theme xmlns:a="http://schemas.openxmlformats.org/drawingml/2006/main" name="Brand Theme">
  <a:themeElements>
    <a:clrScheme name="Custom 8">
      <a:dk1>
        <a:srgbClr val="3C3B3B"/>
      </a:dk1>
      <a:lt1>
        <a:srgbClr val="FFFFFF"/>
      </a:lt1>
      <a:dk2>
        <a:srgbClr val="607815"/>
      </a:dk2>
      <a:lt2>
        <a:srgbClr val="EEECE1"/>
      </a:lt2>
      <a:accent1>
        <a:srgbClr val="607815"/>
      </a:accent1>
      <a:accent2>
        <a:srgbClr val="C0504D"/>
      </a:accent2>
      <a:accent3>
        <a:srgbClr val="9BBB59"/>
      </a:accent3>
      <a:accent4>
        <a:srgbClr val="A13E8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16x9[60]  -  Read-Only" id="{6E366116-65D2-494E-B143-E6CC918E02B6}" vid="{292BBF5D-EC60-0140-8F0E-6F387A976D54}"/>
    </a:ext>
  </a:extLst>
</a:theme>
</file>

<file path=ppt/theme/theme2.xml><?xml version="1.0" encoding="utf-8"?>
<a:theme xmlns:a="http://schemas.openxmlformats.org/drawingml/2006/main" name="Purple">
  <a:themeElements>
    <a:clrScheme name="AHSN 2022">
      <a:dk1>
        <a:srgbClr val="3C3B3B"/>
      </a:dk1>
      <a:lt1>
        <a:sysClr val="window" lastClr="FFFFFF"/>
      </a:lt1>
      <a:dk2>
        <a:srgbClr val="607815"/>
      </a:dk2>
      <a:lt2>
        <a:srgbClr val="EEECE1"/>
      </a:lt2>
      <a:accent1>
        <a:srgbClr val="607815"/>
      </a:accent1>
      <a:accent2>
        <a:srgbClr val="C0504D"/>
      </a:accent2>
      <a:accent3>
        <a:srgbClr val="9BBB59"/>
      </a:accent3>
      <a:accent4>
        <a:srgbClr val="A74C9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16x9[60]  -  Read-Only" id="{6E366116-65D2-494E-B143-E6CC918E02B6}" vid="{30D3C545-1141-404C-A562-CD1B1C0C32E0}"/>
    </a:ext>
  </a:extLst>
</a:theme>
</file>

<file path=ppt/theme/theme3.xml><?xml version="1.0" encoding="utf-8"?>
<a:theme xmlns:a="http://schemas.openxmlformats.org/drawingml/2006/main" name="Blue">
  <a:themeElements>
    <a:clrScheme name="AHSN 2022">
      <a:dk1>
        <a:srgbClr val="3C3B3B"/>
      </a:dk1>
      <a:lt1>
        <a:sysClr val="window" lastClr="FFFFFF"/>
      </a:lt1>
      <a:dk2>
        <a:srgbClr val="607815"/>
      </a:dk2>
      <a:lt2>
        <a:srgbClr val="EEECE1"/>
      </a:lt2>
      <a:accent1>
        <a:srgbClr val="0073B5"/>
      </a:accent1>
      <a:accent2>
        <a:srgbClr val="C0504D"/>
      </a:accent2>
      <a:accent3>
        <a:srgbClr val="607815"/>
      </a:accent3>
      <a:accent4>
        <a:srgbClr val="A74C97"/>
      </a:accent4>
      <a:accent5>
        <a:srgbClr val="254563"/>
      </a:accent5>
      <a:accent6>
        <a:srgbClr val="CA3E1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16x9[60]  -  Read-Only" id="{6E366116-65D2-494E-B143-E6CC918E02B6}" vid="{8564F3DF-8B92-1749-A41C-6284039069F9}"/>
    </a:ext>
  </a:extLst>
</a:theme>
</file>

<file path=ppt/theme/theme4.xml><?xml version="1.0" encoding="utf-8"?>
<a:theme xmlns:a="http://schemas.openxmlformats.org/drawingml/2006/main" name="Navy">
  <a:themeElements>
    <a:clrScheme name="AHSN 2022">
      <a:dk1>
        <a:srgbClr val="3C3B3B"/>
      </a:dk1>
      <a:lt1>
        <a:sysClr val="window" lastClr="FFFFFF"/>
      </a:lt1>
      <a:dk2>
        <a:srgbClr val="607815"/>
      </a:dk2>
      <a:lt2>
        <a:srgbClr val="EEECE1"/>
      </a:lt2>
      <a:accent1>
        <a:srgbClr val="607815"/>
      </a:accent1>
      <a:accent2>
        <a:srgbClr val="C0504D"/>
      </a:accent2>
      <a:accent3>
        <a:srgbClr val="9BBB59"/>
      </a:accent3>
      <a:accent4>
        <a:srgbClr val="A74C97"/>
      </a:accent4>
      <a:accent5>
        <a:srgbClr val="254563"/>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16x9[60]  -  Read-Only" id="{6E366116-65D2-494E-B143-E6CC918E02B6}" vid="{6E8D44B9-976F-5943-9C17-A2110C0ABF2A}"/>
    </a:ext>
  </a:extLst>
</a:theme>
</file>

<file path=ppt/theme/theme5.xml><?xml version="1.0" encoding="utf-8"?>
<a:theme xmlns:a="http://schemas.openxmlformats.org/drawingml/2006/main" name="Orange">
  <a:themeElements>
    <a:clrScheme name="AHSN 2022">
      <a:dk1>
        <a:srgbClr val="3C3B3B"/>
      </a:dk1>
      <a:lt1>
        <a:sysClr val="window" lastClr="FFFFFF"/>
      </a:lt1>
      <a:dk2>
        <a:srgbClr val="607815"/>
      </a:dk2>
      <a:lt2>
        <a:srgbClr val="EEECE1"/>
      </a:lt2>
      <a:accent1>
        <a:srgbClr val="607815"/>
      </a:accent1>
      <a:accent2>
        <a:srgbClr val="C0504D"/>
      </a:accent2>
      <a:accent3>
        <a:srgbClr val="9BBB59"/>
      </a:accent3>
      <a:accent4>
        <a:srgbClr val="A74C97"/>
      </a:accent4>
      <a:accent5>
        <a:srgbClr val="254563"/>
      </a:accent5>
      <a:accent6>
        <a:srgbClr val="CA3E1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16x9[60]  -  Read-Only" id="{6E366116-65D2-494E-B143-E6CC918E02B6}" vid="{3A34034B-0158-2A40-A704-7586A88EC20C}"/>
    </a:ext>
  </a:extLst>
</a:theme>
</file>

<file path=ppt/theme/theme6.xml><?xml version="1.0" encoding="utf-8"?>
<a:theme xmlns:a="http://schemas.openxmlformats.org/drawingml/2006/main" name="Green">
  <a:themeElements>
    <a:clrScheme name="AHSN 2022">
      <a:dk1>
        <a:srgbClr val="3C3B3B"/>
      </a:dk1>
      <a:lt1>
        <a:sysClr val="window" lastClr="FFFFFF"/>
      </a:lt1>
      <a:dk2>
        <a:srgbClr val="607815"/>
      </a:dk2>
      <a:lt2>
        <a:srgbClr val="EEECE1"/>
      </a:lt2>
      <a:accent1>
        <a:srgbClr val="607815"/>
      </a:accent1>
      <a:accent2>
        <a:srgbClr val="C0504D"/>
      </a:accent2>
      <a:accent3>
        <a:srgbClr val="607815"/>
      </a:accent3>
      <a:accent4>
        <a:srgbClr val="A74C97"/>
      </a:accent4>
      <a:accent5>
        <a:srgbClr val="254563"/>
      </a:accent5>
      <a:accent6>
        <a:srgbClr val="CA3E1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16x9[60]  -  Read-Only" id="{6E366116-65D2-494E-B143-E6CC918E02B6}" vid="{1A6EE507-B948-2B41-9925-C8F04DA7EC4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C1CA2A00423049A94DCF5BF9B4DE13" ma:contentTypeVersion="16" ma:contentTypeDescription="Create a new document." ma:contentTypeScope="" ma:versionID="fd4efdf543ca55eb8206383c265af8f0">
  <xsd:schema xmlns:xsd="http://www.w3.org/2001/XMLSchema" xmlns:xs="http://www.w3.org/2001/XMLSchema" xmlns:p="http://schemas.microsoft.com/office/2006/metadata/properties" xmlns:ns2="ce2d0a64-54f4-4ec5-80ca-d681e96f26df" xmlns:ns3="bb85d086-ee1a-4af6-8735-0653ff74b3de" targetNamespace="http://schemas.microsoft.com/office/2006/metadata/properties" ma:root="true" ma:fieldsID="86a22ddc5c2adcd64cc5b2b07636e45b" ns2:_="" ns3:_="">
    <xsd:import namespace="ce2d0a64-54f4-4ec5-80ca-d681e96f26df"/>
    <xsd:import namespace="bb85d086-ee1a-4af6-8735-0653ff74b3d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d0a64-54f4-4ec5-80ca-d681e96f26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ca66f17-6967-4bb9-a584-4135ba193c8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85d086-ee1a-4af6-8735-0653ff74b3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2a894e-1d96-4868-9fa4-b5bf94d637ff}" ma:internalName="TaxCatchAll" ma:showField="CatchAllData" ma:web="bb85d086-ee1a-4af6-8735-0653ff74b3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d0a64-54f4-4ec5-80ca-d681e96f26df">
      <Terms xmlns="http://schemas.microsoft.com/office/infopath/2007/PartnerControls"/>
    </lcf76f155ced4ddcb4097134ff3c332f>
    <TaxCatchAll xmlns="bb85d086-ee1a-4af6-8735-0653ff74b3de" xsi:nil="true"/>
  </documentManagement>
</p:properties>
</file>

<file path=customXml/itemProps1.xml><?xml version="1.0" encoding="utf-8"?>
<ds:datastoreItem xmlns:ds="http://schemas.openxmlformats.org/officeDocument/2006/customXml" ds:itemID="{C5F3F5C0-5957-430B-9757-9950C3909BE1}"/>
</file>

<file path=customXml/itemProps2.xml><?xml version="1.0" encoding="utf-8"?>
<ds:datastoreItem xmlns:ds="http://schemas.openxmlformats.org/officeDocument/2006/customXml" ds:itemID="{BB425C12-FC68-4A58-B4DD-FB9EAD1A35D9}">
  <ds:schemaRefs>
    <ds:schemaRef ds:uri="http://schemas.microsoft.com/sharepoint/v3/contenttype/forms"/>
  </ds:schemaRefs>
</ds:datastoreItem>
</file>

<file path=customXml/itemProps3.xml><?xml version="1.0" encoding="utf-8"?>
<ds:datastoreItem xmlns:ds="http://schemas.openxmlformats.org/officeDocument/2006/customXml" ds:itemID="{90C43359-0BE4-441B-8087-67D95AEEDF6A}">
  <ds:schemaRefs>
    <ds:schemaRef ds:uri="47c9a9f1-703d-4280-927b-1074eb7ef86a"/>
    <ds:schemaRef ds:uri="bb85d086-ee1a-4af6-8735-0653ff74b3de"/>
    <ds:schemaRef ds:uri="ce2d0a64-54f4-4ec5-80ca-d681e96f26df"/>
    <ds:schemaRef ds:uri="d2f5ad65-7b50-424d-b6c9-b8996d6298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Brand Theme</Template>
  <Application>Microsoft Office PowerPoint</Application>
  <PresentationFormat>On-screen Show (16:9)</PresentationFormat>
  <Slides>10</Slides>
  <Notes>6</Notes>
  <HiddenSlides>0</HiddenSlide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Brand Theme</vt:lpstr>
      <vt:lpstr>Purple</vt:lpstr>
      <vt:lpstr>Blue</vt:lpstr>
      <vt:lpstr>Navy</vt:lpstr>
      <vt:lpstr>Orange</vt:lpstr>
      <vt:lpstr>Green</vt:lpstr>
      <vt:lpstr>Our Values &amp; Behavioural Framework</vt:lpstr>
      <vt:lpstr>What are values?</vt:lpstr>
      <vt:lpstr>PowerPoint Presentation</vt:lpstr>
      <vt:lpstr>What is a behavioural framework?</vt:lpstr>
      <vt:lpstr>Support</vt:lpstr>
      <vt:lpstr>Collaborate</vt:lpstr>
      <vt:lpstr>Achieve</vt:lpstr>
      <vt:lpstr>Adapt</vt:lpstr>
      <vt:lpstr>Innovate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Values &amp; Behavioural Framework</dc:title>
  <dc:creator>Rebecca Bridger</dc:creator>
  <cp:revision>1</cp:revision>
  <dcterms:created xsi:type="dcterms:W3CDTF">2022-05-17T10:47:22Z</dcterms:created>
  <dcterms:modified xsi:type="dcterms:W3CDTF">2022-07-27T08:29:54Z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0x01010015C1CA2A00423049A94DCF5BF9B4DE13</vt:lpwstr>
  </property>
  <property fmtid="{D5CDD505-2E9C-101B-9397-08002B2CF9AE}" pid="3" name="MediaServiceImageTags">
    <vt:lpwstr/>
  </property>
</Properties>
</file>